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23" r:id="rId3"/>
    <p:sldId id="327" r:id="rId4"/>
    <p:sldId id="322" r:id="rId5"/>
    <p:sldId id="328" r:id="rId6"/>
    <p:sldId id="329" r:id="rId7"/>
    <p:sldId id="324" r:id="rId8"/>
    <p:sldId id="325" r:id="rId9"/>
    <p:sldId id="326" r:id="rId10"/>
    <p:sldId id="330" r:id="rId11"/>
    <p:sldId id="331" r:id="rId12"/>
    <p:sldId id="335" r:id="rId13"/>
    <p:sldId id="336" r:id="rId14"/>
    <p:sldId id="375" r:id="rId15"/>
    <p:sldId id="376" r:id="rId16"/>
    <p:sldId id="338" r:id="rId17"/>
    <p:sldId id="339" r:id="rId18"/>
    <p:sldId id="337" r:id="rId19"/>
    <p:sldId id="340" r:id="rId20"/>
    <p:sldId id="332" r:id="rId21"/>
    <p:sldId id="333" r:id="rId22"/>
    <p:sldId id="341" r:id="rId23"/>
    <p:sldId id="342" r:id="rId24"/>
    <p:sldId id="343" r:id="rId25"/>
    <p:sldId id="344" r:id="rId26"/>
    <p:sldId id="345" r:id="rId27"/>
    <p:sldId id="334" r:id="rId28"/>
    <p:sldId id="347" r:id="rId29"/>
    <p:sldId id="372" r:id="rId30"/>
    <p:sldId id="346" r:id="rId31"/>
    <p:sldId id="373" r:id="rId32"/>
    <p:sldId id="374" r:id="rId33"/>
    <p:sldId id="348" r:id="rId34"/>
    <p:sldId id="349" r:id="rId35"/>
    <p:sldId id="352" r:id="rId36"/>
    <p:sldId id="360" r:id="rId37"/>
    <p:sldId id="361" r:id="rId38"/>
    <p:sldId id="351" r:id="rId39"/>
    <p:sldId id="350" r:id="rId40"/>
    <p:sldId id="354" r:id="rId41"/>
    <p:sldId id="355" r:id="rId42"/>
    <p:sldId id="356" r:id="rId43"/>
    <p:sldId id="362" r:id="rId44"/>
    <p:sldId id="363" r:id="rId45"/>
    <p:sldId id="364" r:id="rId46"/>
    <p:sldId id="365" r:id="rId47"/>
    <p:sldId id="357" r:id="rId48"/>
    <p:sldId id="359" r:id="rId49"/>
    <p:sldId id="371" r:id="rId50"/>
    <p:sldId id="358" r:id="rId51"/>
    <p:sldId id="366" r:id="rId52"/>
    <p:sldId id="370" r:id="rId53"/>
    <p:sldId id="36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598" autoAdjust="0"/>
    <p:restoredTop sz="94660"/>
  </p:normalViewPr>
  <p:slideViewPr>
    <p:cSldViewPr snapToGrid="0">
      <p:cViewPr>
        <p:scale>
          <a:sx n="75" d="100"/>
          <a:sy n="75" d="100"/>
        </p:scale>
        <p:origin x="-1686"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0B875-A577-4D88-8B1F-9A4BE553AA99}" type="datetimeFigureOut">
              <a:rPr lang="zh-TW" altLang="en-US" smtClean="0"/>
              <a:t>2013/12/16</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090EE-20E5-4FD6-A9C7-7F531050CFBF}" type="slidenum">
              <a:rPr lang="zh-TW" altLang="en-US" smtClean="0"/>
              <a:t>‹#›</a:t>
            </a:fld>
            <a:endParaRPr lang="zh-TW" altLang="en-US"/>
          </a:p>
        </p:txBody>
      </p:sp>
    </p:spTree>
    <p:extLst>
      <p:ext uri="{BB962C8B-B14F-4D97-AF65-F5344CB8AC3E}">
        <p14:creationId xmlns:p14="http://schemas.microsoft.com/office/powerpoint/2010/main" val="248617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Math"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Math"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Cambria Math" pitchFamily="18" charset="0"/>
              </a:defRPr>
            </a:lvl1pPr>
          </a:lstStyle>
          <a:p>
            <a:fld id="{1D8BD707-D9CF-40AE-B4C6-C98DA3205C09}" type="datetimeFigureOut">
              <a:rPr lang="en-US" smtClean="0">
                <a:ea typeface="Cambria Math" pitchFamily="18" charset="0"/>
              </a:rPr>
              <a:pPr/>
              <a:t>12/16/2013</a:t>
            </a:fld>
            <a:endParaRPr lang="en-US">
              <a:ea typeface="Cambria Math" pitchFamily="18" charset="0"/>
            </a:endParaRPr>
          </a:p>
        </p:txBody>
      </p:sp>
      <p:sp>
        <p:nvSpPr>
          <p:cNvPr id="5" name="Footer Placeholder 4"/>
          <p:cNvSpPr>
            <a:spLocks noGrp="1"/>
          </p:cNvSpPr>
          <p:nvPr>
            <p:ph type="ftr" sz="quarter" idx="11"/>
          </p:nvPr>
        </p:nvSpPr>
        <p:spPr/>
        <p:txBody>
          <a:bodyPr/>
          <a:lstStyle>
            <a:lvl1pPr>
              <a:defRPr>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12"/>
          </p:nvPr>
        </p:nvSpPr>
        <p:spPr/>
        <p:txBody>
          <a:bodyPr/>
          <a:lstStyle>
            <a:lvl1pPr>
              <a:defRPr>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mbria Math" pitchFamily="18" charset="0"/>
              </a:defRPr>
            </a:lvl1pPr>
          </a:lstStyle>
          <a:p>
            <a:fld id="{1D8BD707-D9CF-40AE-B4C6-C98DA3205C09}" type="datetimeFigureOut">
              <a:rPr lang="en-US" smtClean="0">
                <a:ea typeface="Cambria Math" pitchFamily="18" charset="0"/>
              </a:rPr>
              <a:pPr/>
              <a:t>12/16/2013</a:t>
            </a:fld>
            <a:endParaRPr lang="en-US">
              <a:ea typeface="Cambria Math"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ambria Math"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Math"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Math"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Math"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png"/><Relationship Id="rId7"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00.png"/><Relationship Id="rId7"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21.png"/><Relationship Id="rId10" Type="http://schemas.openxmlformats.org/officeDocument/2006/relationships/image" Target="../media/image320.png"/><Relationship Id="rId4" Type="http://schemas.openxmlformats.org/officeDocument/2006/relationships/image" Target="../media/image9.pn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8.png"/><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61.jpeg"/><Relationship Id="rId7" Type="http://schemas.openxmlformats.org/officeDocument/2006/relationships/image" Target="../media/image650.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87.png"/><Relationship Id="rId10" Type="http://schemas.openxmlformats.org/officeDocument/2006/relationships/image" Target="../media/image91.png"/><Relationship Id="rId4" Type="http://schemas.microsoft.com/office/2007/relationships/hdphoto" Target="../media/hdphoto2.wdp"/><Relationship Id="rId9" Type="http://schemas.openxmlformats.org/officeDocument/2006/relationships/image" Target="../media/image90.png"/></Relationships>
</file>

<file path=ppt/slides/_rels/slide36.xml.rels><?xml version="1.0" encoding="UTF-8" standalone="yes"?>
<Relationships xmlns="http://schemas.openxmlformats.org/package/2006/relationships"><Relationship Id="rId3" Type="http://schemas.openxmlformats.org/officeDocument/2006/relationships/image" Target="../media/image700.png"/><Relationship Id="rId7" Type="http://schemas.openxmlformats.org/officeDocument/2006/relationships/image" Target="../media/image730.png"/><Relationship Id="rId2" Type="http://schemas.openxmlformats.org/officeDocument/2006/relationships/image" Target="../media/image690.png"/><Relationship Id="rId1" Type="http://schemas.openxmlformats.org/officeDocument/2006/relationships/slideLayout" Target="../slideLayouts/slideLayout2.xml"/><Relationship Id="rId6" Type="http://schemas.openxmlformats.org/officeDocument/2006/relationships/image" Target="../media/image720.png"/><Relationship Id="rId5" Type="http://schemas.openxmlformats.org/officeDocument/2006/relationships/image" Target="../media/image710.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74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92.png"/><Relationship Id="rId4" Type="http://schemas.openxmlformats.org/officeDocument/2006/relationships/image" Target="../media/image760.png"/></Relationships>
</file>

<file path=ppt/slides/_rels/slide3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102.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870.png"/><Relationship Id="rId5" Type="http://schemas.openxmlformats.org/officeDocument/2006/relationships/image" Target="../media/image86.png"/><Relationship Id="rId4" Type="http://schemas.openxmlformats.org/officeDocument/2006/relationships/image" Target="../media/image85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image" Target="../media/image890.png"/><Relationship Id="rId1" Type="http://schemas.openxmlformats.org/officeDocument/2006/relationships/slideLayout" Target="../slideLayouts/slideLayout2.xml"/><Relationship Id="rId4" Type="http://schemas.openxmlformats.org/officeDocument/2006/relationships/image" Target="../media/image910.png"/></Relationships>
</file>

<file path=ppt/slides/_rels/slide41.xml.rels><?xml version="1.0" encoding="UTF-8" standalone="yes"?>
<Relationships xmlns="http://schemas.openxmlformats.org/package/2006/relationships"><Relationship Id="rId2" Type="http://schemas.openxmlformats.org/officeDocument/2006/relationships/image" Target="../media/image9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image" Target="../media/image930.png"/><Relationship Id="rId1" Type="http://schemas.openxmlformats.org/officeDocument/2006/relationships/slideLayout" Target="../slideLayouts/slideLayout2.xml"/><Relationship Id="rId5" Type="http://schemas.openxmlformats.org/officeDocument/2006/relationships/image" Target="../media/image960.png"/><Relationship Id="rId4" Type="http://schemas.openxmlformats.org/officeDocument/2006/relationships/image" Target="../media/image950.png"/></Relationships>
</file>

<file path=ppt/slides/_rels/slide4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80.png"/><Relationship Id="rId7" Type="http://schemas.openxmlformats.org/officeDocument/2006/relationships/image" Target="../media/image1020.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1010.png"/><Relationship Id="rId5" Type="http://schemas.openxmlformats.org/officeDocument/2006/relationships/image" Target="../media/image1000.png"/><Relationship Id="rId4" Type="http://schemas.openxmlformats.org/officeDocument/2006/relationships/image" Target="../media/image990.png"/></Relationships>
</file>

<file path=ppt/slides/_rels/slide44.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0.png"/><Relationship Id="rId7" Type="http://schemas.openxmlformats.org/officeDocument/2006/relationships/image" Target="../media/image108.png"/><Relationship Id="rId2" Type="http://schemas.openxmlformats.org/officeDocument/2006/relationships/image" Target="../media/image1030.pn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45.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93.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46.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00.png"/><Relationship Id="rId7" Type="http://schemas.openxmlformats.org/officeDocument/2006/relationships/image" Target="../media/image115.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47.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01.png"/><Relationship Id="rId7" Type="http://schemas.openxmlformats.org/officeDocument/2006/relationships/image" Target="../media/image115.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22.png"/><Relationship Id="rId9" Type="http://schemas.openxmlformats.org/officeDocument/2006/relationships/image" Target="../media/image124.png"/></Relationships>
</file>

<file path=ppt/slides/_rels/slide48.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3" Type="http://schemas.openxmlformats.org/officeDocument/2006/relationships/image" Target="../media/image122.png"/><Relationship Id="rId7" Type="http://schemas.openxmlformats.org/officeDocument/2006/relationships/image" Target="../media/image115.png"/><Relationship Id="rId12" Type="http://schemas.openxmlformats.org/officeDocument/2006/relationships/image" Target="../media/image130.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29.png"/><Relationship Id="rId5" Type="http://schemas.openxmlformats.org/officeDocument/2006/relationships/image" Target="../media/image113.png"/><Relationship Id="rId10" Type="http://schemas.openxmlformats.org/officeDocument/2006/relationships/image" Target="../media/image128.png"/><Relationship Id="rId9" Type="http://schemas.openxmlformats.org/officeDocument/2006/relationships/image" Target="../media/image127.png"/><Relationship Id="rId14" Type="http://schemas.openxmlformats.org/officeDocument/2006/relationships/image" Target="../media/image132.png"/></Relationships>
</file>

<file path=ppt/slides/_rels/slide49.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15.png"/><Relationship Id="rId2" Type="http://schemas.openxmlformats.org/officeDocument/2006/relationships/image" Target="../media/image1240.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220.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5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870.png"/><Relationship Id="rId5" Type="http://schemas.openxmlformats.org/officeDocument/2006/relationships/image" Target="../media/image86.png"/><Relationship Id="rId4" Type="http://schemas.openxmlformats.org/officeDocument/2006/relationships/image" Target="../media/image850.png"/></Relationships>
</file>

<file path=ppt/slides/_rels/slide53.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a:t>Black Hole Astrophysics</a:t>
            </a:r>
            <a:br>
              <a:rPr lang="en-US" altLang="zh-TW" dirty="0"/>
            </a:br>
            <a:r>
              <a:rPr lang="en-US" altLang="zh-TW" dirty="0" smtClean="0"/>
              <a:t>Chapters</a:t>
            </a:r>
            <a:r>
              <a:rPr lang="zh-TW" altLang="en-US" dirty="0" smtClean="0"/>
              <a:t> </a:t>
            </a:r>
            <a:r>
              <a:rPr lang="en-US" altLang="zh-TW" dirty="0"/>
              <a:t>Ch13.1~13.1.2.2</a:t>
            </a:r>
            <a:endParaRPr lang="zh-TW" altLang="en-US" dirty="0"/>
          </a:p>
        </p:txBody>
      </p:sp>
      <p:sp>
        <p:nvSpPr>
          <p:cNvPr id="3" name="Subtitle 2"/>
          <p:cNvSpPr>
            <a:spLocks noGrp="1"/>
          </p:cNvSpPr>
          <p:nvPr>
            <p:ph type="subTitle" idx="1"/>
          </p:nvPr>
        </p:nvSpPr>
        <p:spPr/>
        <p:txBody>
          <a:bodyPr/>
          <a:lstStyle/>
          <a:p>
            <a:endParaRPr lang="zh-TW" altLang="en-US"/>
          </a:p>
        </p:txBody>
      </p:sp>
      <p:sp>
        <p:nvSpPr>
          <p:cNvPr id="4" name="TextBox 3"/>
          <p:cNvSpPr txBox="1"/>
          <p:nvPr/>
        </p:nvSpPr>
        <p:spPr>
          <a:xfrm>
            <a:off x="2920693" y="6488668"/>
            <a:ext cx="6223307"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All figures extracted from online sources of from the textbook.</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2337337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Radiation driven winds - Intro</a:t>
            </a:r>
            <a:endParaRPr lang="zh-TW" altLang="en-US" dirty="0"/>
          </a:p>
        </p:txBody>
      </p:sp>
      <mc:AlternateContent xmlns:mc="http://schemas.openxmlformats.org/markup-compatibility/2006" xmlns:a14="http://schemas.microsoft.com/office/drawing/2010/main">
        <mc:Choice Requires="a14">
          <p:sp>
            <p:nvSpPr>
              <p:cNvPr id="7" name="TextBox 6"/>
              <p:cNvSpPr txBox="1"/>
              <p:nvPr/>
            </p:nvSpPr>
            <p:spPr>
              <a:xfrm>
                <a:off x="5403913" y="1368853"/>
                <a:ext cx="3445891" cy="3816879"/>
              </a:xfrm>
              <a:prstGeom prst="rect">
                <a:avLst/>
              </a:prstGeom>
              <a:noFill/>
            </p:spPr>
            <p:txBody>
              <a:bodyPr wrap="square" rtlCol="0">
                <a:spAutoFit/>
              </a:bodyPr>
              <a:lstStyle/>
              <a:p>
                <a:r>
                  <a:rPr lang="en-US" altLang="zh-TW" dirty="0" smtClean="0">
                    <a:latin typeface="Cambria Math" pitchFamily="18" charset="0"/>
                    <a:ea typeface="Cambria Math" pitchFamily="18" charset="0"/>
                  </a:rPr>
                  <a:t>For radiation to be capable of removing stuff from a system, the easiest way would simply to have the radiation force exceed gravity.</a:t>
                </a:r>
                <a:r>
                  <a:rPr lang="zh-TW" altLang="en-US" dirty="0">
                    <a:latin typeface="Cambria Math" pitchFamily="18" charset="0"/>
                    <a:ea typeface="Cambria Math" pitchFamily="18" charset="0"/>
                  </a:rPr>
                  <a:t> </a:t>
                </a:r>
                <a:endParaRPr lang="en-US" altLang="zh-TW" dirty="0" smtClean="0">
                  <a:latin typeface="Cambria Math" pitchFamily="18" charset="0"/>
                  <a:ea typeface="Cambria Math" pitchFamily="18" charset="0"/>
                </a:endParaRP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i.e.</a:t>
                </a:r>
              </a:p>
              <a:p>
                <a:pPr algn="ctr"/>
                <a14:m>
                  <m:oMath xmlns:m="http://schemas.openxmlformats.org/officeDocument/2006/math">
                    <m:sSubSup>
                      <m:sSubSupPr>
                        <m:ctrlPr>
                          <a:rPr lang="zh-TW" altLang="en-US" i="1">
                            <a:latin typeface="Cambria Math"/>
                          </a:rPr>
                        </m:ctrlPr>
                      </m:sSubSupPr>
                      <m:e>
                        <m:r>
                          <a:rPr lang="zh-TW" altLang="en-US" i="1">
                            <a:latin typeface="Cambria Math" panose="02040503050406030204" pitchFamily="18" charset="0"/>
                          </a:rPr>
                          <m:t>𝑎</m:t>
                        </m:r>
                      </m:e>
                      <m:sub>
                        <m:r>
                          <a:rPr lang="zh-TW" altLang="en-US" i="1">
                            <a:latin typeface="Cambria Math" panose="02040503050406030204" pitchFamily="18" charset="0"/>
                          </a:rPr>
                          <m:t>𝑟</m:t>
                        </m:r>
                      </m:sub>
                      <m:sup>
                        <m:r>
                          <a:rPr lang="zh-TW" altLang="en-US" i="1">
                            <a:latin typeface="Cambria Math" panose="02040503050406030204" pitchFamily="18" charset="0"/>
                          </a:rPr>
                          <m:t>𝑒</m:t>
                        </m:r>
                        <m:r>
                          <a:rPr lang="zh-TW" altLang="en-US">
                            <a:latin typeface="Cambria Math" panose="02040503050406030204" pitchFamily="18" charset="0"/>
                          </a:rPr>
                          <m:t>−</m:t>
                        </m:r>
                      </m:sup>
                    </m:sSubSup>
                    <m:r>
                      <a:rPr lang="zh-TW" altLang="en-US">
                        <a:latin typeface="Cambria Math" panose="02040503050406030204" pitchFamily="18" charset="0"/>
                      </a:rPr>
                      <m:t>=</m:t>
                    </m:r>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𝜅</m:t>
                            </m:r>
                          </m:e>
                          <m:sub>
                            <m:r>
                              <m:rPr>
                                <m:sty m:val="p"/>
                              </m:rPr>
                              <a:rPr lang="zh-TW" altLang="en-US">
                                <a:latin typeface="Cambria Math" panose="02040503050406030204" pitchFamily="18" charset="0"/>
                              </a:rPr>
                              <m:t>es</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rad</m:t>
                            </m:r>
                          </m:sub>
                        </m:sSub>
                      </m:num>
                      <m:den>
                        <m:r>
                          <a:rPr lang="zh-TW" altLang="en-US">
                            <a:latin typeface="Cambria Math" panose="02040503050406030204" pitchFamily="18" charset="0"/>
                          </a:rPr>
                          <m:t>4⁢</m:t>
                        </m:r>
                        <m:r>
                          <a:rPr lang="zh-TW" altLang="en-US" i="1">
                            <a:latin typeface="Cambria Math" panose="02040503050406030204" pitchFamily="18" charset="0"/>
                          </a:rPr>
                          <m:t>𝜋</m:t>
                        </m:r>
                        <m:r>
                          <a:rPr lang="zh-TW" altLang="en-US">
                            <a:latin typeface="Cambria Math" panose="02040503050406030204" pitchFamily="18" charset="0"/>
                          </a:rPr>
                          <m:t>⁢</m:t>
                        </m:r>
                        <m:r>
                          <a:rPr lang="zh-TW" altLang="en-US" i="1">
                            <a:latin typeface="Cambria Math" panose="02040503050406030204" pitchFamily="18" charset="0"/>
                          </a:rPr>
                          <m:t>𝑐</m:t>
                        </m:r>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ℓ</m:t>
                        </m:r>
                      </m:e>
                      <m:sub>
                        <m:r>
                          <m:rPr>
                            <m:sty m:val="p"/>
                          </m:rPr>
                          <a:rPr lang="zh-TW" altLang="en-US">
                            <a:latin typeface="Cambria Math" panose="02040503050406030204" pitchFamily="18" charset="0"/>
                          </a:rPr>
                          <m:t>rad</m:t>
                        </m:r>
                      </m:sub>
                    </m:sSub>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GM</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oMath>
                </a14:m>
                <a:r>
                  <a:rPr lang="zh-TW" altLang="en-US" dirty="0" smtClean="0">
                    <a:latin typeface="Cambria Math" panose="02040503050406030204" pitchFamily="18" charset="0"/>
                  </a:rPr>
                  <a:t> </a:t>
                </a:r>
                <a:endParaRPr lang="en-US" altLang="zh-TW" dirty="0" smtClean="0">
                  <a:latin typeface="Cambria Math" panose="02040503050406030204" pitchFamily="18" charset="0"/>
                  <a:ea typeface="Cambria Math" panose="02040503050406030204" pitchFamily="18" charset="0"/>
                </a:endParaRPr>
              </a:p>
              <a:p>
                <a:pPr algn="ctr"/>
                <a:endParaRPr lang="en-US" altLang="zh-TW"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a:latin typeface="Cambria Math" panose="02040503050406030204" pitchFamily="18" charset="0"/>
                            </a:rPr>
                            <m:t>ℓ</m:t>
                          </m:r>
                        </m:e>
                        <m:sub>
                          <m:r>
                            <m:rPr>
                              <m:sty m:val="p"/>
                            </m:rPr>
                            <a:rPr lang="zh-TW" altLang="en-US">
                              <a:latin typeface="Cambria Math" panose="02040503050406030204" pitchFamily="18" charset="0"/>
                            </a:rPr>
                            <m:t>rad</m:t>
                          </m:r>
                        </m:sub>
                      </m:sSub>
                      <m:r>
                        <a:rPr lang="en-US" altLang="zh-TW" b="0" i="1" smtClean="0">
                          <a:latin typeface="Cambria Math" panose="02040503050406030204" pitchFamily="18" charset="0"/>
                          <a:ea typeface="Cambria Math" panose="02040503050406030204" pitchFamily="18" charset="0"/>
                        </a:rPr>
                        <m:t>≥1</m:t>
                      </m:r>
                    </m:oMath>
                  </m:oMathPara>
                </a14:m>
                <a:endParaRPr lang="zh-TW" altLang="en-US" dirty="0">
                  <a:latin typeface="Cambria Math" panose="02040503050406030204" pitchFamily="18" charset="0"/>
                </a:endParaRPr>
              </a:p>
              <a:p>
                <a:endParaRPr lang="en-US" altLang="zh-TW" dirty="0" smtClean="0">
                  <a:latin typeface="Cambria Math" pitchFamily="18" charset="0"/>
                  <a:ea typeface="Cambria Math" pitchFamily="18" charset="0"/>
                </a:endParaRPr>
              </a:p>
              <a:p>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rad</m:t>
                        </m:r>
                      </m:sub>
                    </m:sSub>
                  </m:oMath>
                </a14:m>
                <a:r>
                  <a:rPr lang="en-US" altLang="zh-TW" dirty="0" smtClean="0">
                    <a:latin typeface="Cambria Math" panose="02040503050406030204" pitchFamily="18" charset="0"/>
                    <a:ea typeface="Cambria Math" panose="02040503050406030204" pitchFamily="18" charset="0"/>
                  </a:rPr>
                  <a:t> is the luminosity</a:t>
                </a:r>
              </a:p>
              <a:p>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𝜅</m:t>
                        </m:r>
                      </m:e>
                      <m:sub>
                        <m:r>
                          <m:rPr>
                            <m:sty m:val="p"/>
                          </m:rPr>
                          <a:rPr lang="zh-TW" altLang="en-US">
                            <a:latin typeface="Cambria Math" panose="02040503050406030204" pitchFamily="18" charset="0"/>
                          </a:rPr>
                          <m:t>es</m:t>
                        </m:r>
                      </m:sub>
                    </m:sSub>
                  </m:oMath>
                </a14:m>
                <a:r>
                  <a:rPr lang="en-US" altLang="zh-TW" dirty="0" smtClean="0">
                    <a:latin typeface="Cambria Math" pitchFamily="18" charset="0"/>
                    <a:ea typeface="Cambria Math" pitchFamily="18" charset="0"/>
                  </a:rPr>
                  <a:t> electron scattering opacity</a:t>
                </a:r>
              </a:p>
              <a:p>
                <a14:m>
                  <m:oMath xmlns:m="http://schemas.openxmlformats.org/officeDocument/2006/math">
                    <m:sSub>
                      <m:sSubPr>
                        <m:ctrlPr>
                          <a:rPr lang="zh-TW" altLang="en-US" i="1">
                            <a:latin typeface="Cambria Math"/>
                          </a:rPr>
                        </m:ctrlPr>
                      </m:sSubPr>
                      <m:e>
                        <m:r>
                          <a:rPr lang="zh-TW" altLang="en-US">
                            <a:latin typeface="Cambria Math" panose="02040503050406030204" pitchFamily="18" charset="0"/>
                          </a:rPr>
                          <m:t>ℓ</m:t>
                        </m:r>
                      </m:e>
                      <m:sub>
                        <m:r>
                          <m:rPr>
                            <m:sty m:val="p"/>
                          </m:rPr>
                          <a:rPr lang="zh-TW" altLang="en-US">
                            <a:latin typeface="Cambria Math" panose="02040503050406030204" pitchFamily="18" charset="0"/>
                          </a:rPr>
                          <m:t>rad</m:t>
                        </m:r>
                      </m:sub>
                    </m:sSub>
                  </m:oMath>
                </a14:m>
                <a:r>
                  <a:rPr lang="en-US" altLang="zh-TW" dirty="0" smtClean="0">
                    <a:latin typeface="Cambria Math" pitchFamily="18" charset="0"/>
                    <a:ea typeface="Cambria Math" pitchFamily="18" charset="0"/>
                  </a:rPr>
                  <a:t> the </a:t>
                </a:r>
                <a:r>
                  <a:rPr lang="en-US" altLang="zh-TW" dirty="0" err="1" smtClean="0">
                    <a:latin typeface="Cambria Math" pitchFamily="18" charset="0"/>
                    <a:ea typeface="Cambria Math" pitchFamily="18" charset="0"/>
                  </a:rPr>
                  <a:t>Eddington</a:t>
                </a:r>
                <a:r>
                  <a:rPr lang="en-US" altLang="zh-TW" dirty="0" smtClean="0">
                    <a:latin typeface="Cambria Math" pitchFamily="18" charset="0"/>
                    <a:ea typeface="Cambria Math" pitchFamily="18" charset="0"/>
                  </a:rPr>
                  <a:t> ratio</a:t>
                </a:r>
              </a:p>
            </p:txBody>
          </p:sp>
        </mc:Choice>
        <mc:Fallback xmlns="">
          <p:sp>
            <p:nvSpPr>
              <p:cNvPr id="7" name="TextBox 6"/>
              <p:cNvSpPr txBox="1">
                <a:spLocks noRot="1" noChangeAspect="1" noMove="1" noResize="1" noEditPoints="1" noAdjustHandles="1" noChangeArrowheads="1" noChangeShapeType="1" noTextEdit="1"/>
              </p:cNvSpPr>
              <p:nvPr/>
            </p:nvSpPr>
            <p:spPr>
              <a:xfrm>
                <a:off x="5403913" y="1368853"/>
                <a:ext cx="3445891" cy="3816879"/>
              </a:xfrm>
              <a:prstGeom prst="rect">
                <a:avLst/>
              </a:prstGeom>
              <a:blipFill rotWithShape="1">
                <a:blip r:embed="rId2"/>
                <a:stretch>
                  <a:fillRect l="-1413" t="-958" r="-2650" b="-1597"/>
                </a:stretch>
              </a:blipFill>
            </p:spPr>
            <p:txBody>
              <a:bodyPr/>
              <a:lstStyle/>
              <a:p>
                <a:r>
                  <a:rPr lang="zh-TW" altLang="en-US">
                    <a:noFill/>
                  </a:rPr>
                  <a:t> </a:t>
                </a:r>
              </a:p>
            </p:txBody>
          </p:sp>
        </mc:Fallback>
      </mc:AlternateContent>
      <p:pic>
        <p:nvPicPr>
          <p:cNvPr id="1026" name="Picture 2" descr="G:\Desktop\Black Hole Astrophysics\Textbook circle\14 Ch13.1~13.1.2.2\SkyTelesc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1" y="1238249"/>
            <a:ext cx="4943474" cy="47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801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ea typeface="Cambria Math" panose="02040503050406030204" pitchFamily="18" charset="0"/>
              </a:rPr>
              <a:t>Radiation driven winds - Intro</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392683" y="1210782"/>
                <a:ext cx="8345964" cy="2274790"/>
              </a:xfrm>
              <a:prstGeom prst="rect">
                <a:avLst/>
              </a:prstGeom>
              <a:noFill/>
            </p:spPr>
            <p:txBody>
              <a:bodyPr wrap="square" rtlCol="0">
                <a:spAutoFit/>
              </a:bodyPr>
              <a:lstStyle/>
              <a:p>
                <a:r>
                  <a:rPr lang="en-US" altLang="zh-TW" dirty="0" smtClean="0">
                    <a:latin typeface="Cambria Math" pitchFamily="18" charset="0"/>
                    <a:ea typeface="Cambria Math" pitchFamily="18" charset="0"/>
                  </a:rPr>
                  <a:t>However, it actually isn’t necessary to exceed the </a:t>
                </a:r>
                <a:r>
                  <a:rPr lang="en-US" altLang="zh-TW" dirty="0" err="1" smtClean="0">
                    <a:latin typeface="Cambria Math" pitchFamily="18" charset="0"/>
                    <a:ea typeface="Cambria Math" pitchFamily="18" charset="0"/>
                  </a:rPr>
                  <a:t>Eddington</a:t>
                </a:r>
                <a:r>
                  <a:rPr lang="en-US" altLang="zh-TW" dirty="0" smtClean="0">
                    <a:latin typeface="Cambria Math" pitchFamily="18" charset="0"/>
                    <a:ea typeface="Cambria Math" pitchFamily="18" charset="0"/>
                  </a:rPr>
                  <a:t> limit for strong winds to develop. With the assistance of bound-bound (line) absorption, we can have matter being accelerated outward by radiation that is sub-</a:t>
                </a:r>
                <a:r>
                  <a:rPr lang="en-US" altLang="zh-TW" dirty="0" err="1" smtClean="0">
                    <a:latin typeface="Cambria Math" pitchFamily="18" charset="0"/>
                    <a:ea typeface="Cambria Math" pitchFamily="18" charset="0"/>
                  </a:rPr>
                  <a:t>Eddington</a:t>
                </a:r>
                <a:endParaRPr lang="en-US" altLang="zh-TW" dirty="0" smtClean="0">
                  <a:latin typeface="Cambria Math" pitchFamily="18" charset="0"/>
                  <a:ea typeface="Cambria Math" pitchFamily="18" charset="0"/>
                </a:endParaRPr>
              </a:p>
              <a:p>
                <a:endParaRPr lang="en-US" altLang="zh-TW" dirty="0" smtClean="0">
                  <a:latin typeface="Cambria Math" pitchFamily="18" charset="0"/>
                  <a:ea typeface="Cambria Math" pitchFamily="18" charset="0"/>
                </a:endParaRPr>
              </a:p>
              <a:p>
                <a:pPr/>
                <a14:m>
                  <m:oMathPara xmlns:m="http://schemas.openxmlformats.org/officeDocument/2006/math">
                    <m:oMathParaPr>
                      <m:jc m:val="centerGroup"/>
                    </m:oMathParaPr>
                    <m:oMath xmlns:m="http://schemas.openxmlformats.org/officeDocument/2006/math">
                      <m:sSubSup>
                        <m:sSubSupPr>
                          <m:ctrlPr>
                            <a:rPr lang="zh-TW" altLang="en-US" i="1">
                              <a:latin typeface="Cambria Math"/>
                            </a:rPr>
                          </m:ctrlPr>
                        </m:sSubSupPr>
                        <m:e>
                          <m:r>
                            <a:rPr lang="zh-TW" altLang="en-US" i="1">
                              <a:latin typeface="Cambria Math" panose="02040503050406030204" pitchFamily="18" charset="0"/>
                            </a:rPr>
                            <m:t>𝑎</m:t>
                          </m:r>
                        </m:e>
                        <m:sub>
                          <m:r>
                            <a:rPr lang="zh-TW" altLang="en-US" i="1">
                              <a:latin typeface="Cambria Math" panose="02040503050406030204" pitchFamily="18" charset="0"/>
                            </a:rPr>
                            <m:t>𝑟</m:t>
                          </m:r>
                        </m:sub>
                        <m:sup>
                          <m:r>
                            <m:rPr>
                              <m:sty m:val="p"/>
                            </m:rPr>
                            <a:rPr lang="zh-TW" altLang="en-US">
                              <a:latin typeface="Cambria Math" panose="02040503050406030204" pitchFamily="18" charset="0"/>
                            </a:rPr>
                            <m:t>lines</m:t>
                          </m:r>
                        </m:sup>
                      </m:sSubSup>
                      <m:r>
                        <a:rPr lang="zh-TW" altLang="en-US">
                          <a:latin typeface="Cambria Math" panose="02040503050406030204" pitchFamily="18" charset="0"/>
                        </a:rPr>
                        <m:t>=</m:t>
                      </m:r>
                      <m:f>
                        <m:fPr>
                          <m:ctrlPr>
                            <a:rPr lang="zh-TW" altLang="en-US" i="1">
                              <a:latin typeface="Cambria Math"/>
                            </a:rPr>
                          </m:ctrlPr>
                        </m:fPr>
                        <m:num>
                          <m:sSub>
                            <m:sSubPr>
                              <m:ctrlPr>
                                <a:rPr lang="zh-TW" altLang="en-US" i="1" smtClean="0">
                                  <a:solidFill>
                                    <a:srgbClr val="FF0000"/>
                                  </a:solidFill>
                                  <a:latin typeface="Cambria Math"/>
                                </a:rPr>
                              </m:ctrlPr>
                            </m:sSubPr>
                            <m:e>
                              <m:r>
                                <a:rPr lang="zh-TW" altLang="en-US" i="1">
                                  <a:solidFill>
                                    <a:srgbClr val="FF0000"/>
                                  </a:solidFill>
                                  <a:latin typeface="Cambria Math" panose="02040503050406030204" pitchFamily="18" charset="0"/>
                                </a:rPr>
                                <m:t>𝜅</m:t>
                              </m:r>
                            </m:e>
                            <m:sub>
                              <m:r>
                                <m:rPr>
                                  <m:sty m:val="p"/>
                                </m:rPr>
                                <a:rPr lang="zh-TW" altLang="en-US">
                                  <a:solidFill>
                                    <a:srgbClr val="FF0000"/>
                                  </a:solidFill>
                                  <a:latin typeface="Cambria Math" panose="02040503050406030204" pitchFamily="18" charset="0"/>
                                </a:rPr>
                                <m:t>lines</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rad</m:t>
                              </m:r>
                            </m:sub>
                          </m:sSub>
                        </m:num>
                        <m:den>
                          <m:r>
                            <a:rPr lang="zh-TW" altLang="en-US">
                              <a:latin typeface="Cambria Math" panose="02040503050406030204" pitchFamily="18" charset="0"/>
                            </a:rPr>
                            <m:t>4⁢</m:t>
                          </m:r>
                          <m:r>
                            <a:rPr lang="zh-TW" altLang="en-US" i="1">
                              <a:latin typeface="Cambria Math" panose="02040503050406030204" pitchFamily="18" charset="0"/>
                            </a:rPr>
                            <m:t>𝜋</m:t>
                          </m:r>
                          <m:r>
                            <a:rPr lang="zh-TW" altLang="en-US">
                              <a:latin typeface="Cambria Math" panose="02040503050406030204" pitchFamily="18" charset="0"/>
                            </a:rPr>
                            <m:t>⁢</m:t>
                          </m:r>
                          <m:r>
                            <a:rPr lang="zh-TW" altLang="en-US" i="1">
                              <a:latin typeface="Cambria Math" panose="02040503050406030204" pitchFamily="18" charset="0"/>
                            </a:rPr>
                            <m:t>𝑐</m:t>
                          </m:r>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d>
                        <m:dPr>
                          <m:ctrlPr>
                            <a:rPr lang="zh-TW" altLang="en-US" i="1">
                              <a:latin typeface="Cambria Math"/>
                            </a:rPr>
                          </m:ctrlPr>
                        </m:dPr>
                        <m:e>
                          <m:r>
                            <a:rPr lang="zh-TW" altLang="en-US">
                              <a:latin typeface="Cambria Math" panose="02040503050406030204" pitchFamily="18" charset="0"/>
                            </a:rPr>
                            <m:t>1+</m:t>
                          </m:r>
                          <m:r>
                            <a:rPr lang="zh-TW" altLang="en-US" smtClean="0">
                              <a:solidFill>
                                <a:srgbClr val="FF0000"/>
                              </a:solidFill>
                              <a:latin typeface="Cambria Math" panose="02040503050406030204" pitchFamily="18" charset="0"/>
                            </a:rPr>
                            <m:t>ℳ</m:t>
                          </m:r>
                        </m:e>
                      </m:d>
                      <m:r>
                        <a:rPr lang="zh-TW" altLang="en-US">
                          <a:latin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ℓ</m:t>
                          </m:r>
                        </m:e>
                        <m:sub>
                          <m:r>
                            <m:rPr>
                              <m:sty m:val="p"/>
                            </m:rPr>
                            <a:rPr lang="zh-TW" altLang="en-US">
                              <a:latin typeface="Cambria Math" panose="02040503050406030204" pitchFamily="18" charset="0"/>
                            </a:rPr>
                            <m:t>rad</m:t>
                          </m:r>
                        </m:sub>
                      </m:sSub>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GM</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GM</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oMath>
                  </m:oMathPara>
                </a14:m>
                <a:endParaRPr lang="zh-TW" altLang="en-US" dirty="0">
                  <a:latin typeface="Cambria Math" panose="02040503050406030204" pitchFamily="18" charset="0"/>
                </a:endParaRPr>
              </a:p>
              <a:p>
                <a:endParaRPr lang="en-US" altLang="zh-TW" dirty="0" smtClean="0">
                  <a:latin typeface="Cambria Math" pitchFamily="18" charset="0"/>
                  <a:ea typeface="Cambria Math" pitchFamily="18" charset="0"/>
                </a:endParaRPr>
              </a:p>
              <a:p>
                <a:endParaRPr lang="en-US" altLang="zh-TW" dirty="0" smtClean="0">
                  <a:latin typeface="Cambria Math" pitchFamily="18" charset="0"/>
                  <a:ea typeface="Cambria Math"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92683" y="1210782"/>
                <a:ext cx="8345964" cy="2274790"/>
              </a:xfrm>
              <a:prstGeom prst="rect">
                <a:avLst/>
              </a:prstGeom>
              <a:blipFill rotWithShape="1">
                <a:blip r:embed="rId2"/>
                <a:stretch>
                  <a:fillRect l="-584" t="-1609"/>
                </a:stretch>
              </a:blipFill>
            </p:spPr>
            <p:txBody>
              <a:bodyPr/>
              <a:lstStyle/>
              <a:p>
                <a:r>
                  <a:rPr lang="zh-TW" altLang="en-US">
                    <a:noFill/>
                  </a:rPr>
                  <a:t> </a:t>
                </a:r>
              </a:p>
            </p:txBody>
          </p:sp>
        </mc:Fallback>
      </mc:AlternateContent>
      <p:grpSp>
        <p:nvGrpSpPr>
          <p:cNvPr id="10" name="Group 9"/>
          <p:cNvGrpSpPr/>
          <p:nvPr/>
        </p:nvGrpSpPr>
        <p:grpSpPr>
          <a:xfrm>
            <a:off x="4286843" y="2835603"/>
            <a:ext cx="4543121" cy="2293794"/>
            <a:chOff x="4286843" y="2835603"/>
            <a:chExt cx="4543121" cy="2293794"/>
          </a:xfrm>
        </p:grpSpPr>
        <mc:AlternateContent xmlns:mc="http://schemas.openxmlformats.org/markup-compatibility/2006">
          <mc:Choice xmlns:a14="http://schemas.microsoft.com/office/drawing/2010/main" Requires="a14">
            <p:sp>
              <p:nvSpPr>
                <p:cNvPr id="4" name="TextBox 3"/>
                <p:cNvSpPr txBox="1"/>
                <p:nvPr/>
              </p:nvSpPr>
              <p:spPr>
                <a:xfrm>
                  <a:off x="4286843" y="3763639"/>
                  <a:ext cx="4543121" cy="1365758"/>
                </a:xfrm>
                <a:prstGeom prst="rect">
                  <a:avLst/>
                </a:prstGeom>
                <a:noFill/>
              </p:spPr>
              <p:txBody>
                <a:bodyPr wrap="square" rtlCol="0">
                  <a:spAutoFit/>
                </a:bodyPr>
                <a:lstStyle/>
                <a:p>
                  <a14:m>
                    <m:oMath xmlns:m="http://schemas.openxmlformats.org/officeDocument/2006/math">
                      <m:r>
                        <a:rPr lang="en-US" altLang="zh-TW" b="0" i="0" smtClean="0">
                          <a:solidFill>
                            <a:srgbClr val="FF0000"/>
                          </a:solidFill>
                          <a:latin typeface="Cambria Math"/>
                        </a:rPr>
                        <m:t>1+</m:t>
                      </m:r>
                      <m:r>
                        <a:rPr lang="zh-TW" altLang="en-US" smtClean="0">
                          <a:solidFill>
                            <a:srgbClr val="FF0000"/>
                          </a:solidFill>
                          <a:latin typeface="Cambria Math" panose="02040503050406030204" pitchFamily="18" charset="0"/>
                        </a:rPr>
                        <m:t>ℳ</m:t>
                      </m:r>
                    </m:oMath>
                  </a14:m>
                  <a:r>
                    <a:rPr lang="en-US" altLang="zh-TW" dirty="0" smtClean="0">
                      <a:latin typeface="Cambria Math" pitchFamily="18" charset="0"/>
                      <a:ea typeface="Cambria Math" pitchFamily="18" charset="0"/>
                    </a:rPr>
                    <a:t>, the force multiplier is due to additional acceleration from line absorption. Or simply</a:t>
                  </a:r>
                </a:p>
                <a:p>
                  <a:r>
                    <a:rPr lang="en-US" altLang="zh-TW" dirty="0" smtClean="0">
                      <a:latin typeface="Cambria Math" pitchFamily="18" charset="0"/>
                      <a:ea typeface="Cambria Math" pitchFamily="18" charset="0"/>
                    </a:rPr>
                    <a:t> </a:t>
                  </a:r>
                  <a14:m>
                    <m:oMath xmlns:m="http://schemas.openxmlformats.org/officeDocument/2006/math">
                      <m:r>
                        <a:rPr lang="en-US" altLang="zh-TW" b="0" i="0" smtClean="0">
                          <a:solidFill>
                            <a:srgbClr val="FF0000"/>
                          </a:solidFill>
                          <a:latin typeface="Cambria Math"/>
                        </a:rPr>
                        <m:t>1+</m:t>
                      </m:r>
                      <m:r>
                        <a:rPr lang="zh-TW" altLang="en-US">
                          <a:solidFill>
                            <a:srgbClr val="FF0000"/>
                          </a:solidFill>
                          <a:latin typeface="Cambria Math" panose="02040503050406030204" pitchFamily="18" charset="0"/>
                        </a:rPr>
                        <m:t>ℳ</m:t>
                      </m:r>
                      <m:r>
                        <a:rPr lang="en-US" altLang="zh-TW" b="0" i="1" smtClean="0">
                          <a:solidFill>
                            <a:srgbClr val="FF0000"/>
                          </a:solidFill>
                          <a:latin typeface="Cambria Math"/>
                        </a:rPr>
                        <m:t>=</m:t>
                      </m:r>
                      <m:f>
                        <m:fPr>
                          <m:ctrlPr>
                            <a:rPr lang="zh-TW" altLang="en-US" i="1">
                              <a:latin typeface="Cambria Math"/>
                            </a:rPr>
                          </m:ctrlPr>
                        </m:fPr>
                        <m:num>
                          <m:r>
                            <m:rPr>
                              <m:sty m:val="p"/>
                            </m:rPr>
                            <a:rPr lang="zh-TW" altLang="en-US">
                              <a:latin typeface="Cambria Math"/>
                            </a:rPr>
                            <m:t>momentum</m:t>
                          </m:r>
                          <m:r>
                            <a:rPr lang="en-US" altLang="zh-TW">
                              <a:latin typeface="Cambria Math"/>
                            </a:rPr>
                            <m:t> </m:t>
                          </m:r>
                          <m:r>
                            <a:rPr lang="zh-TW" altLang="en-US">
                              <a:latin typeface="Cambria Math"/>
                            </a:rPr>
                            <m:t>⁢</m:t>
                          </m:r>
                          <m:r>
                            <m:rPr>
                              <m:sty m:val="p"/>
                            </m:rPr>
                            <a:rPr lang="zh-TW" altLang="en-US">
                              <a:latin typeface="Cambria Math"/>
                            </a:rPr>
                            <m:t>transfer</m:t>
                          </m:r>
                          <m:r>
                            <a:rPr lang="zh-TW" altLang="en-US">
                              <a:latin typeface="Cambria Math"/>
                            </a:rPr>
                            <m:t>⁢ </m:t>
                          </m:r>
                          <m:r>
                            <m:rPr>
                              <m:sty m:val="p"/>
                            </m:rPr>
                            <a:rPr lang="zh-TW" altLang="en-US">
                              <a:latin typeface="Cambria Math"/>
                            </a:rPr>
                            <m:t>by</m:t>
                          </m:r>
                          <m:r>
                            <a:rPr lang="en-US" altLang="zh-TW">
                              <a:latin typeface="Cambria Math"/>
                            </a:rPr>
                            <m:t> </m:t>
                          </m:r>
                          <m:r>
                            <a:rPr lang="zh-TW" altLang="en-US">
                              <a:latin typeface="Cambria Math"/>
                            </a:rPr>
                            <m:t>⁢</m:t>
                          </m:r>
                          <m:r>
                            <m:rPr>
                              <m:sty m:val="p"/>
                            </m:rPr>
                            <a:rPr lang="zh-TW" altLang="en-US">
                              <a:latin typeface="Cambria Math"/>
                            </a:rPr>
                            <m:t>line</m:t>
                          </m:r>
                          <m:r>
                            <a:rPr lang="zh-TW" altLang="en-US">
                              <a:latin typeface="Cambria Math"/>
                            </a:rPr>
                            <m:t>⁢ </m:t>
                          </m:r>
                          <m:r>
                            <m:rPr>
                              <m:sty m:val="p"/>
                            </m:rPr>
                            <a:rPr lang="zh-TW" altLang="en-US">
                              <a:latin typeface="Cambria Math"/>
                            </a:rPr>
                            <m:t>absorption</m:t>
                          </m:r>
                        </m:num>
                        <m:den>
                          <m:r>
                            <m:rPr>
                              <m:sty m:val="p"/>
                            </m:rPr>
                            <a:rPr lang="zh-TW" altLang="en-US">
                              <a:latin typeface="Cambria Math"/>
                            </a:rPr>
                            <m:t>momentum</m:t>
                          </m:r>
                          <m:r>
                            <a:rPr lang="en-US" altLang="zh-TW">
                              <a:latin typeface="Cambria Math"/>
                            </a:rPr>
                            <m:t> </m:t>
                          </m:r>
                          <m:r>
                            <a:rPr lang="zh-TW" altLang="en-US">
                              <a:latin typeface="Cambria Math"/>
                            </a:rPr>
                            <m:t>⁢</m:t>
                          </m:r>
                          <m:r>
                            <m:rPr>
                              <m:sty m:val="p"/>
                            </m:rPr>
                            <a:rPr lang="zh-TW" altLang="en-US">
                              <a:latin typeface="Cambria Math"/>
                            </a:rPr>
                            <m:t>transfer</m:t>
                          </m:r>
                          <m:r>
                            <a:rPr lang="en-US" altLang="zh-TW">
                              <a:latin typeface="Cambria Math"/>
                            </a:rPr>
                            <m:t> </m:t>
                          </m:r>
                          <m:r>
                            <a:rPr lang="zh-TW" altLang="en-US">
                              <a:latin typeface="Cambria Math"/>
                            </a:rPr>
                            <m:t>⁢</m:t>
                          </m:r>
                          <m:r>
                            <m:rPr>
                              <m:sty m:val="p"/>
                            </m:rPr>
                            <a:rPr lang="zh-TW" altLang="en-US">
                              <a:latin typeface="Cambria Math"/>
                            </a:rPr>
                            <m:t>by</m:t>
                          </m:r>
                          <m:r>
                            <a:rPr lang="en-US" altLang="zh-TW">
                              <a:latin typeface="Cambria Math"/>
                            </a:rPr>
                            <m:t> </m:t>
                          </m:r>
                          <m:r>
                            <a:rPr lang="zh-TW" altLang="en-US">
                              <a:latin typeface="Cambria Math"/>
                            </a:rPr>
                            <m:t>⁢</m:t>
                          </m:r>
                          <m:r>
                            <m:rPr>
                              <m:sty m:val="p"/>
                            </m:rPr>
                            <a:rPr lang="zh-TW" altLang="en-US">
                              <a:latin typeface="Cambria Math"/>
                            </a:rPr>
                            <m:t>scattering</m:t>
                          </m:r>
                        </m:den>
                      </m:f>
                    </m:oMath>
                  </a14:m>
                  <a:endParaRPr lang="zh-TW" altLang="en-US" dirty="0"/>
                </a:p>
              </p:txBody>
            </p:sp>
          </mc:Choice>
          <mc:Fallback>
            <p:sp>
              <p:nvSpPr>
                <p:cNvPr id="4" name="TextBox 3"/>
                <p:cNvSpPr txBox="1">
                  <a:spLocks noRot="1" noChangeAspect="1" noMove="1" noResize="1" noEditPoints="1" noAdjustHandles="1" noChangeArrowheads="1" noChangeShapeType="1" noTextEdit="1"/>
                </p:cNvSpPr>
                <p:nvPr/>
              </p:nvSpPr>
              <p:spPr>
                <a:xfrm>
                  <a:off x="4286843" y="3763639"/>
                  <a:ext cx="4543121" cy="1365758"/>
                </a:xfrm>
                <a:prstGeom prst="rect">
                  <a:avLst/>
                </a:prstGeom>
                <a:blipFill rotWithShape="1">
                  <a:blip r:embed="rId3"/>
                  <a:stretch>
                    <a:fillRect l="-1074" t="-2679" r="-1745" b="-1786"/>
                  </a:stretch>
                </a:blipFill>
              </p:spPr>
              <p:txBody>
                <a:bodyPr/>
                <a:lstStyle/>
                <a:p>
                  <a:r>
                    <a:rPr lang="zh-TW" altLang="en-US">
                      <a:noFill/>
                    </a:rPr>
                    <a:t> </a:t>
                  </a:r>
                </a:p>
              </p:txBody>
            </p:sp>
          </mc:Fallback>
        </mc:AlternateContent>
        <p:cxnSp>
          <p:nvCxnSpPr>
            <p:cNvPr id="7" name="Straight Arrow Connector 6"/>
            <p:cNvCxnSpPr/>
            <p:nvPr/>
          </p:nvCxnSpPr>
          <p:spPr>
            <a:xfrm>
              <a:off x="5102992" y="2835603"/>
              <a:ext cx="0" cy="92803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4078438" y="5290977"/>
            <a:ext cx="4959929" cy="1477328"/>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The </a:t>
            </a:r>
            <a:r>
              <a:rPr lang="en-US" altLang="zh-TW" dirty="0">
                <a:latin typeface="Cambria Math" panose="02040503050406030204" pitchFamily="18" charset="0"/>
                <a:ea typeface="Cambria Math" panose="02040503050406030204" pitchFamily="18" charset="0"/>
              </a:rPr>
              <a:t>same process occurs in massive </a:t>
            </a:r>
            <a:r>
              <a:rPr lang="en-US" altLang="zh-TW" dirty="0" smtClean="0">
                <a:latin typeface="Cambria Math" panose="02040503050406030204" pitchFamily="18" charset="0"/>
                <a:ea typeface="Cambria Math" panose="02040503050406030204" pitchFamily="18" charset="0"/>
              </a:rPr>
              <a:t>star atmospheres</a:t>
            </a:r>
            <a:r>
              <a:rPr lang="en-US" altLang="zh-TW" dirty="0">
                <a:latin typeface="Cambria Math" panose="02040503050406030204" pitchFamily="18" charset="0"/>
                <a:ea typeface="Cambria Math" panose="02040503050406030204" pitchFamily="18" charset="0"/>
              </a:rPr>
              <a:t>, and line opacity-driven winds are believed to be the cause of </a:t>
            </a:r>
            <a:r>
              <a:rPr lang="en-US" altLang="zh-TW" dirty="0" smtClean="0">
                <a:latin typeface="Cambria Math" panose="02040503050406030204" pitchFamily="18" charset="0"/>
                <a:ea typeface="Cambria Math" panose="02040503050406030204" pitchFamily="18" charset="0"/>
              </a:rPr>
              <a:t>strong outflows </a:t>
            </a:r>
            <a:r>
              <a:rPr lang="en-US" altLang="zh-TW" dirty="0">
                <a:latin typeface="Cambria Math" panose="02040503050406030204" pitchFamily="18" charset="0"/>
                <a:ea typeface="Cambria Math" panose="02040503050406030204" pitchFamily="18" charset="0"/>
              </a:rPr>
              <a:t>emanating from O and B stars. They likely will play a role in black </a:t>
            </a:r>
            <a:r>
              <a:rPr lang="en-US" altLang="zh-TW" dirty="0" smtClean="0">
                <a:latin typeface="Cambria Math" panose="02040503050406030204" pitchFamily="18" charset="0"/>
                <a:ea typeface="Cambria Math" panose="02040503050406030204" pitchFamily="18" charset="0"/>
              </a:rPr>
              <a:t>hole engines </a:t>
            </a:r>
            <a:r>
              <a:rPr lang="en-US" altLang="zh-TW" dirty="0">
                <a:latin typeface="Cambria Math" panose="02040503050406030204" pitchFamily="18" charset="0"/>
                <a:ea typeface="Cambria Math" panose="02040503050406030204" pitchFamily="18" charset="0"/>
              </a:rPr>
              <a:t>as well.</a:t>
            </a:r>
            <a:endParaRPr lang="zh-TW" altLang="en-US" dirty="0">
              <a:latin typeface="Cambria Math" panose="02040503050406030204" pitchFamily="18" charset="0"/>
            </a:endParaRPr>
          </a:p>
        </p:txBody>
      </p:sp>
      <p:pic>
        <p:nvPicPr>
          <p:cNvPr id="1026" name="Picture 2" descr="G:\Desktop\Black Hole Astrophysics\Textbook circle\14 Ch13.1~13.1.2.2\habsorbphotons.gif"/>
          <p:cNvPicPr>
            <a:picLocks noChangeAspect="1" noChangeArrowheads="1"/>
          </p:cNvPicPr>
          <p:nvPr/>
        </p:nvPicPr>
        <p:blipFill rotWithShape="1">
          <a:blip r:embed="rId4">
            <a:extLst>
              <a:ext uri="{28A0092B-C50C-407E-A947-70E740481C1C}">
                <a14:useLocalDpi xmlns:a14="http://schemas.microsoft.com/office/drawing/2010/main" val="0"/>
              </a:ext>
            </a:extLst>
          </a:blip>
          <a:srcRect r="52057"/>
          <a:stretch/>
        </p:blipFill>
        <p:spPr bwMode="auto">
          <a:xfrm>
            <a:off x="161505" y="3720329"/>
            <a:ext cx="3775648" cy="281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80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Model by Murray and Chiang</a:t>
            </a:r>
            <a:endParaRPr lang="zh-TW" altLang="en-US" dirty="0"/>
          </a:p>
        </p:txBody>
      </p:sp>
      <p:sp>
        <p:nvSpPr>
          <p:cNvPr id="3" name="Rectangle 2"/>
          <p:cNvSpPr/>
          <p:nvPr/>
        </p:nvSpPr>
        <p:spPr>
          <a:xfrm>
            <a:off x="420254" y="1133236"/>
            <a:ext cx="8335819" cy="1477328"/>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A bit of history:</a:t>
            </a:r>
          </a:p>
          <a:p>
            <a:r>
              <a:rPr lang="en-US" altLang="zh-TW" dirty="0" smtClean="0">
                <a:latin typeface="Cambria Math" panose="02040503050406030204" pitchFamily="18" charset="0"/>
                <a:ea typeface="Cambria Math" panose="02040503050406030204" pitchFamily="18" charset="0"/>
              </a:rPr>
              <a:t>Several </a:t>
            </a:r>
            <a:r>
              <a:rPr lang="en-US" altLang="zh-TW" dirty="0">
                <a:latin typeface="Cambria Math" panose="02040503050406030204" pitchFamily="18" charset="0"/>
                <a:ea typeface="Cambria Math" panose="02040503050406030204" pitchFamily="18" charset="0"/>
              </a:rPr>
              <a:t>models have been proposed for line-driven winds from black hole </a:t>
            </a:r>
            <a:r>
              <a:rPr lang="en-US" altLang="zh-TW" dirty="0" smtClean="0">
                <a:latin typeface="Cambria Math" panose="02040503050406030204" pitchFamily="18" charset="0"/>
                <a:ea typeface="Cambria Math" panose="02040503050406030204" pitchFamily="18" charset="0"/>
              </a:rPr>
              <a:t>accretion disks</a:t>
            </a:r>
            <a:r>
              <a:rPr lang="en-US" altLang="zh-TW" dirty="0">
                <a:latin typeface="Cambria Math" panose="02040503050406030204" pitchFamily="18" charset="0"/>
                <a:ea typeface="Cambria Math" panose="02040503050406030204" pitchFamily="18" charset="0"/>
              </a:rPr>
              <a:t>. One model that </a:t>
            </a:r>
            <a:r>
              <a:rPr lang="en-US" altLang="zh-TW" i="1" u="sng" dirty="0">
                <a:latin typeface="Cambria Math" panose="02040503050406030204" pitchFamily="18" charset="0"/>
                <a:ea typeface="Cambria Math" panose="02040503050406030204" pitchFamily="18" charset="0"/>
              </a:rPr>
              <a:t>potentially can explain both the broad emission and </a:t>
            </a:r>
            <a:r>
              <a:rPr lang="en-US" altLang="zh-TW" i="1" u="sng" dirty="0" smtClean="0">
                <a:latin typeface="Cambria Math" panose="02040503050406030204" pitchFamily="18" charset="0"/>
                <a:ea typeface="Cambria Math" panose="02040503050406030204" pitchFamily="18" charset="0"/>
              </a:rPr>
              <a:t>absorption </a:t>
            </a:r>
            <a:r>
              <a:rPr lang="en-US" altLang="zh-TW" i="1" u="sng" dirty="0">
                <a:latin typeface="Cambria Math" panose="02040503050406030204" pitchFamily="18" charset="0"/>
                <a:ea typeface="Cambria Math" panose="02040503050406030204" pitchFamily="18" charset="0"/>
              </a:rPr>
              <a:t>lines</a:t>
            </a:r>
            <a:r>
              <a:rPr lang="en-US" altLang="zh-TW" dirty="0">
                <a:latin typeface="Cambria Math" panose="02040503050406030204" pitchFamily="18" charset="0"/>
                <a:ea typeface="Cambria Math" panose="02040503050406030204" pitchFamily="18" charset="0"/>
              </a:rPr>
              <a:t> seen in quasars and </a:t>
            </a:r>
            <a:r>
              <a:rPr lang="en-US" altLang="zh-TW" dirty="0" err="1">
                <a:latin typeface="Cambria Math" panose="02040503050406030204" pitchFamily="18" charset="0"/>
                <a:ea typeface="Cambria Math" panose="02040503050406030204" pitchFamily="18" charset="0"/>
              </a:rPr>
              <a:t>Seyfert</a:t>
            </a:r>
            <a:r>
              <a:rPr lang="en-US" altLang="zh-TW" dirty="0">
                <a:latin typeface="Cambria Math" panose="02040503050406030204" pitchFamily="18" charset="0"/>
                <a:ea typeface="Cambria Math" panose="02040503050406030204" pitchFamily="18" charset="0"/>
              </a:rPr>
              <a:t> nuclei was developed in 1995 by </a:t>
            </a:r>
            <a:r>
              <a:rPr lang="en-US" altLang="zh-TW" dirty="0" smtClean="0">
                <a:latin typeface="Cambria Math" panose="02040503050406030204" pitchFamily="18" charset="0"/>
                <a:ea typeface="Cambria Math" panose="02040503050406030204" pitchFamily="18" charset="0"/>
              </a:rPr>
              <a:t>Norman Murray</a:t>
            </a:r>
            <a:r>
              <a:rPr lang="en-US" altLang="zh-TW" dirty="0">
                <a:latin typeface="Cambria Math" panose="02040503050406030204" pitchFamily="18" charset="0"/>
                <a:ea typeface="Cambria Math" panose="02040503050406030204" pitchFamily="18" charset="0"/>
              </a:rPr>
              <a:t>, James Chiang, and their </a:t>
            </a:r>
            <a:r>
              <a:rPr lang="en-US" altLang="zh-TW" dirty="0" smtClean="0">
                <a:latin typeface="Cambria Math" panose="02040503050406030204" pitchFamily="18" charset="0"/>
                <a:ea typeface="Cambria Math" panose="02040503050406030204" pitchFamily="18" charset="0"/>
              </a:rPr>
              <a:t>colleagues.</a:t>
            </a:r>
            <a:endParaRPr lang="zh-TW" altLang="en-US" dirty="0">
              <a:latin typeface="Cambria Math" panose="020405030504060302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53" y="2687204"/>
            <a:ext cx="8197273" cy="248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49664" y="2610564"/>
            <a:ext cx="4521879" cy="1200329"/>
          </a:xfrm>
          <a:prstGeom prst="rect">
            <a:avLst/>
          </a:prstGeom>
          <a:solidFill>
            <a:schemeClr val="bg1"/>
          </a:solidFill>
        </p:spPr>
        <p:txBody>
          <a:bodyPr wrap="none" rtlCol="0">
            <a:spAutoFit/>
          </a:bodyPr>
          <a:lstStyle/>
          <a:p>
            <a:r>
              <a:rPr lang="en-US" altLang="zh-TW" sz="7200" dirty="0" smtClean="0">
                <a:solidFill>
                  <a:srgbClr val="FF0000"/>
                </a:solidFill>
                <a:latin typeface="Cambria Math" pitchFamily="18" charset="0"/>
                <a:ea typeface="Cambria Math" pitchFamily="18" charset="0"/>
              </a:rPr>
              <a:t>BAD SLIDE</a:t>
            </a:r>
            <a:endParaRPr lang="zh-TW" altLang="en-US" sz="7200" dirty="0" smtClean="0">
              <a:solidFill>
                <a:srgbClr val="FF0000"/>
              </a:solidFill>
              <a:latin typeface="Cambria Math" pitchFamily="18" charset="0"/>
              <a:ea typeface="Cambria Math"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55" y="4800689"/>
            <a:ext cx="8099015" cy="193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319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smtClean="0">
                <a:ea typeface="Cambria Math" panose="02040503050406030204" pitchFamily="18" charset="0"/>
              </a:rPr>
              <a:t>The wind launch radius</a:t>
            </a:r>
            <a:endParaRPr lang="zh-TW" altLang="en-US" dirty="0"/>
          </a:p>
        </p:txBody>
      </p:sp>
      <mc:AlternateContent xmlns:mc="http://schemas.openxmlformats.org/markup-compatibility/2006" xmlns:a14="http://schemas.microsoft.com/office/drawing/2010/main">
        <mc:Choice Requires="a14">
          <p:sp>
            <p:nvSpPr>
              <p:cNvPr id="3" name="Rectangle 2"/>
              <p:cNvSpPr/>
              <p:nvPr/>
            </p:nvSpPr>
            <p:spPr>
              <a:xfrm>
                <a:off x="411089" y="3003511"/>
                <a:ext cx="8243383" cy="926407"/>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At a radius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𝑅</m:t>
                        </m:r>
                      </m:e>
                      <m:sub>
                        <m:r>
                          <a:rPr lang="zh-TW" altLang="en-US">
                            <a:latin typeface="Cambria Math" panose="02040503050406030204" pitchFamily="18" charset="0"/>
                          </a:rPr>
                          <m:t>ℳ</m:t>
                        </m:r>
                      </m:sub>
                    </m:sSub>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where the surface temperature of the disk is </a:t>
                </a:r>
                <a:r>
                  <a:rPr lang="en-US" altLang="zh-TW" i="1" u="sng" dirty="0" smtClean="0">
                    <a:latin typeface="Cambria Math" panose="02040503050406030204" pitchFamily="18" charset="0"/>
                    <a:ea typeface="Cambria Math" panose="02040503050406030204" pitchFamily="18" charset="0"/>
                  </a:rPr>
                  <a:t>cool enough to have partially-ionized atoms</a:t>
                </a:r>
                <a:r>
                  <a:rPr lang="en-US" altLang="zh-TW"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𝑇</m:t>
                        </m:r>
                      </m:e>
                      <m:sub>
                        <m:r>
                          <a:rPr lang="zh-TW" altLang="en-US">
                            <a:latin typeface="Cambria Math" panose="02040503050406030204" pitchFamily="18" charset="0"/>
                          </a:rPr>
                          <m:t>∗</m:t>
                        </m:r>
                      </m:sub>
                    </m:sSub>
                    <m:r>
                      <a:rPr lang="zh-TW" altLang="en-US">
                        <a:latin typeface="Cambria Math" panose="02040503050406030204" pitchFamily="18" charset="0"/>
                      </a:rPr>
                      <m:t>≃</m:t>
                    </m:r>
                    <m:sSup>
                      <m:sSupPr>
                        <m:ctrlPr>
                          <a:rPr lang="zh-TW" altLang="en-US" i="1">
                            <a:latin typeface="Cambria Math"/>
                          </a:rPr>
                        </m:ctrlPr>
                      </m:sSupPr>
                      <m:e>
                        <m:r>
                          <a:rPr lang="zh-TW" altLang="en-US">
                            <a:latin typeface="Cambria Math" panose="02040503050406030204" pitchFamily="18" charset="0"/>
                          </a:rPr>
                          <m:t>10</m:t>
                        </m:r>
                      </m:e>
                      <m:sup>
                        <m:r>
                          <a:rPr lang="zh-TW" altLang="en-US">
                            <a:latin typeface="Cambria Math" panose="02040503050406030204" pitchFamily="18" charset="0"/>
                          </a:rPr>
                          <m:t>4−5</m:t>
                        </m:r>
                      </m:sup>
                    </m:sSup>
                    <m:r>
                      <a:rPr lang="zh-TW" altLang="en-US">
                        <a:latin typeface="Cambria Math" panose="02040503050406030204" pitchFamily="18" charset="0"/>
                      </a:rPr>
                      <m:t>⁢</m:t>
                    </m:r>
                    <m:r>
                      <a:rPr lang="zh-TW" altLang="en-US" i="1">
                        <a:latin typeface="Cambria Math" panose="02040503050406030204" pitchFamily="18" charset="0"/>
                      </a:rPr>
                      <m:t>𝐾</m:t>
                    </m:r>
                  </m:oMath>
                </a14:m>
                <a:r>
                  <a:rPr lang="en-US" altLang="zh-TW" dirty="0" smtClean="0">
                    <a:latin typeface="Cambria Math" panose="02040503050406030204" pitchFamily="18" charset="0"/>
                    <a:ea typeface="Cambria Math" panose="02040503050406030204" pitchFamily="18" charset="0"/>
                  </a:rPr>
                  <a:t>, the atomic line absorption opacity will be large enough to give a large force multiplier </a:t>
                </a:r>
                <a14:m>
                  <m:oMath xmlns:m="http://schemas.openxmlformats.org/officeDocument/2006/math">
                    <m:r>
                      <a:rPr lang="zh-TW" altLang="en-US">
                        <a:latin typeface="Cambria Math" panose="02040503050406030204" pitchFamily="18" charset="0"/>
                      </a:rPr>
                      <m:t>ℳ</m:t>
                    </m:r>
                  </m:oMath>
                </a14:m>
                <a:r>
                  <a:rPr lang="en-US" altLang="zh-TW" dirty="0" smtClean="0">
                    <a:latin typeface="Cambria Math" panose="02040503050406030204" pitchFamily="18" charset="0"/>
                    <a:ea typeface="Cambria Math" panose="02040503050406030204" pitchFamily="18" charset="0"/>
                  </a:rPr>
                  <a:t>.</a:t>
                </a:r>
                <a:endParaRPr lang="zh-TW" altLang="en-US" dirty="0">
                  <a:latin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11089" y="3003511"/>
                <a:ext cx="8243383" cy="926407"/>
              </a:xfrm>
              <a:prstGeom prst="rect">
                <a:avLst/>
              </a:prstGeom>
              <a:blipFill rotWithShape="1">
                <a:blip r:embed="rId2"/>
                <a:stretch>
                  <a:fillRect l="-591" t="-3947" b="-92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11090" y="4145597"/>
                <a:ext cx="8659020" cy="955326"/>
              </a:xfrm>
              <a:prstGeom prst="rect">
                <a:avLst/>
              </a:prstGeom>
              <a:noFill/>
            </p:spPr>
            <p:txBody>
              <a:bodyPr wrap="square" rtlCol="0">
                <a:spAutoFit/>
              </a:bodyPr>
              <a:lstStyle/>
              <a:p>
                <a:r>
                  <a:rPr lang="en-US" altLang="zh-TW" dirty="0" smtClean="0">
                    <a:latin typeface="Cambria Math" panose="02040503050406030204" pitchFamily="18" charset="0"/>
                    <a:ea typeface="Cambria Math" panose="02040503050406030204" pitchFamily="18" charset="0"/>
                  </a:rPr>
                  <a:t>An equation (some model for disk temperature) from previous chapters gives this radius:</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𝑅</m:t>
                          </m:r>
                        </m:e>
                        <m:sub>
                          <m:r>
                            <a:rPr lang="zh-TW" altLang="en-US">
                              <a:latin typeface="Cambria Math" panose="02040503050406030204" pitchFamily="18" charset="0"/>
                            </a:rPr>
                            <m:t>ℳ</m:t>
                          </m:r>
                        </m:sub>
                      </m:sSub>
                      <m:r>
                        <a:rPr lang="zh-TW" altLang="en-US">
                          <a:latin typeface="Cambria Math" panose="02040503050406030204" pitchFamily="18" charset="0"/>
                        </a:rPr>
                        <m:t>=</m:t>
                      </m:r>
                      <m:d>
                        <m:dPr>
                          <m:ctrlPr>
                            <a:rPr lang="zh-TW" altLang="en-US" i="1">
                              <a:latin typeface="Cambria Math"/>
                            </a:rPr>
                          </m:ctrlPr>
                        </m:dPr>
                        <m:e>
                          <m:r>
                            <a:rPr lang="zh-TW" altLang="en-US">
                              <a:latin typeface="Cambria Math" panose="02040503050406030204" pitchFamily="18" charset="0"/>
                            </a:rPr>
                            <m:t>5000~</m:t>
                          </m:r>
                          <m:sSup>
                            <m:sSupPr>
                              <m:ctrlPr>
                                <a:rPr lang="zh-TW" altLang="en-US" i="1">
                                  <a:latin typeface="Cambria Math"/>
                                </a:rPr>
                              </m:ctrlPr>
                            </m:sSupPr>
                            <m:e>
                              <m:r>
                                <a:rPr lang="zh-TW" altLang="en-US">
                                  <a:latin typeface="Cambria Math" panose="02040503050406030204" pitchFamily="18" charset="0"/>
                                </a:rPr>
                                <m:t>10</m:t>
                              </m:r>
                            </m:e>
                            <m:sup>
                              <m:r>
                                <a:rPr lang="zh-TW" altLang="en-US">
                                  <a:latin typeface="Cambria Math" panose="02040503050406030204" pitchFamily="18" charset="0"/>
                                </a:rPr>
                                <m:t>5</m:t>
                              </m:r>
                            </m:sup>
                          </m:sSup>
                        </m:e>
                      </m:d>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𝑔</m:t>
                          </m:r>
                        </m:sub>
                      </m:sSub>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𝑚</m:t>
                          </m:r>
                        </m:e>
                        <m:sup>
                          <m:r>
                            <a:rPr lang="zh-TW" altLang="en-US">
                              <a:latin typeface="Cambria Math" panose="02040503050406030204" pitchFamily="18" charset="0"/>
                            </a:rPr>
                            <m:t>−0.25</m:t>
                          </m:r>
                        </m:sup>
                      </m:sSup>
                      <m:r>
                        <a:rPr lang="zh-TW" altLang="en-US">
                          <a:latin typeface="Cambria Math" panose="02040503050406030204" pitchFamily="18" charset="0"/>
                        </a:rPr>
                        <m:t>⁢</m:t>
                      </m:r>
                      <m:sSup>
                        <m:sSupPr>
                          <m:ctrlPr>
                            <a:rPr lang="zh-TW" altLang="en-US" i="1">
                              <a:latin typeface="Cambria Math"/>
                            </a:rPr>
                          </m:ctrlPr>
                        </m:sSupPr>
                        <m:e>
                          <m:limUpp>
                            <m:limUppPr>
                              <m:ctrlPr>
                                <a:rPr lang="zh-TW" altLang="en-US" i="1">
                                  <a:latin typeface="Cambria Math"/>
                                </a:rPr>
                              </m:ctrlPr>
                            </m:limUppPr>
                            <m:e>
                              <m:r>
                                <a:rPr lang="zh-TW" altLang="en-US" i="1">
                                  <a:latin typeface="Cambria Math" panose="02040503050406030204" pitchFamily="18" charset="0"/>
                                </a:rPr>
                                <m:t>𝑚</m:t>
                              </m:r>
                            </m:e>
                            <m:lim>
                              <m:r>
                                <a:rPr lang="zh-TW" altLang="en-US">
                                  <a:latin typeface="Cambria Math" panose="02040503050406030204" pitchFamily="18" charset="0"/>
                                </a:rPr>
                                <m:t>.</m:t>
                              </m:r>
                            </m:lim>
                          </m:limUpp>
                        </m:e>
                        <m:sup>
                          <m:r>
                            <a:rPr lang="zh-TW" altLang="en-US">
                              <a:latin typeface="Cambria Math" panose="02040503050406030204" pitchFamily="18" charset="0"/>
                            </a:rPr>
                            <m:t>0.25</m:t>
                          </m:r>
                        </m:sup>
                      </m:sSup>
                      <m:r>
                        <a:rPr lang="zh-TW" altLang="en-US">
                          <a:latin typeface="Cambria Math" panose="02040503050406030204" pitchFamily="18" charset="0"/>
                        </a:rPr>
                        <m:t>≈</m:t>
                      </m:r>
                      <m:d>
                        <m:dPr>
                          <m:ctrlPr>
                            <a:rPr lang="zh-TW" altLang="en-US" i="1">
                              <a:latin typeface="Cambria Math"/>
                            </a:rPr>
                          </m:ctrlPr>
                        </m:dPr>
                        <m:e>
                          <m:r>
                            <a:rPr lang="zh-TW" altLang="en-US">
                              <a:latin typeface="Cambria Math" panose="02040503050406030204" pitchFamily="18" charset="0"/>
                            </a:rPr>
                            <m:t>7.5×</m:t>
                          </m:r>
                          <m:sSup>
                            <m:sSupPr>
                              <m:ctrlPr>
                                <a:rPr lang="zh-TW" altLang="en-US" i="1">
                                  <a:latin typeface="Cambria Math"/>
                                </a:rPr>
                              </m:ctrlPr>
                            </m:sSupPr>
                            <m:e>
                              <m:r>
                                <a:rPr lang="zh-TW" altLang="en-US">
                                  <a:latin typeface="Cambria Math" panose="02040503050406030204" pitchFamily="18" charset="0"/>
                                </a:rPr>
                                <m:t>10</m:t>
                              </m:r>
                            </m:e>
                            <m:sup>
                              <m:r>
                                <a:rPr lang="zh-TW" altLang="en-US">
                                  <a:latin typeface="Cambria Math" panose="02040503050406030204" pitchFamily="18" charset="0"/>
                                </a:rPr>
                                <m:t>8</m:t>
                              </m:r>
                            </m:sup>
                          </m:sSup>
                          <m:r>
                            <a:rPr lang="zh-TW" altLang="en-US">
                              <a:latin typeface="Cambria Math" panose="02040503050406030204" pitchFamily="18" charset="0"/>
                            </a:rPr>
                            <m:t>~1.5×</m:t>
                          </m:r>
                          <m:sSup>
                            <m:sSupPr>
                              <m:ctrlPr>
                                <a:rPr lang="zh-TW" altLang="en-US" i="1">
                                  <a:latin typeface="Cambria Math"/>
                                </a:rPr>
                              </m:ctrlPr>
                            </m:sSupPr>
                            <m:e>
                              <m:r>
                                <a:rPr lang="zh-TW" altLang="en-US">
                                  <a:latin typeface="Cambria Math" panose="02040503050406030204" pitchFamily="18" charset="0"/>
                                </a:rPr>
                                <m:t>10</m:t>
                              </m:r>
                            </m:e>
                            <m:sup>
                              <m:r>
                                <a:rPr lang="zh-TW" altLang="en-US">
                                  <a:latin typeface="Cambria Math" panose="02040503050406030204" pitchFamily="18" charset="0"/>
                                </a:rPr>
                                <m:t>10</m:t>
                              </m:r>
                            </m:sup>
                          </m:sSup>
                        </m:e>
                      </m:d>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𝑚</m:t>
                          </m:r>
                        </m:e>
                        <m:sup>
                          <m:r>
                            <a:rPr lang="zh-TW" altLang="en-US">
                              <a:latin typeface="Cambria Math" panose="02040503050406030204" pitchFamily="18" charset="0"/>
                            </a:rPr>
                            <m:t>0.75</m:t>
                          </m:r>
                        </m:sup>
                      </m:sSup>
                      <m:r>
                        <a:rPr lang="zh-TW" altLang="en-US">
                          <a:latin typeface="Cambria Math" panose="02040503050406030204" pitchFamily="18" charset="0"/>
                        </a:rPr>
                        <m:t>⁢</m:t>
                      </m:r>
                      <m:sSup>
                        <m:sSupPr>
                          <m:ctrlPr>
                            <a:rPr lang="zh-TW" altLang="en-US" i="1">
                              <a:latin typeface="Cambria Math"/>
                            </a:rPr>
                          </m:ctrlPr>
                        </m:sSupPr>
                        <m:e>
                          <m:limUpp>
                            <m:limUppPr>
                              <m:ctrlPr>
                                <a:rPr lang="zh-TW" altLang="en-US" i="1">
                                  <a:latin typeface="Cambria Math"/>
                                </a:rPr>
                              </m:ctrlPr>
                            </m:limUppPr>
                            <m:e>
                              <m:r>
                                <a:rPr lang="zh-TW" altLang="en-US" i="1">
                                  <a:latin typeface="Cambria Math" panose="02040503050406030204" pitchFamily="18" charset="0"/>
                                </a:rPr>
                                <m:t>𝑚</m:t>
                              </m:r>
                            </m:e>
                            <m:lim>
                              <m:r>
                                <a:rPr lang="zh-TW" altLang="en-US">
                                  <a:latin typeface="Cambria Math" panose="02040503050406030204" pitchFamily="18" charset="0"/>
                                </a:rPr>
                                <m:t>.</m:t>
                              </m:r>
                            </m:lim>
                          </m:limUpp>
                        </m:e>
                        <m:sup>
                          <m:r>
                            <a:rPr lang="zh-TW" altLang="en-US">
                              <a:latin typeface="Cambria Math" panose="02040503050406030204" pitchFamily="18" charset="0"/>
                            </a:rPr>
                            <m:t>0.25</m:t>
                          </m:r>
                        </m:sup>
                      </m:sSup>
                      <m:r>
                        <a:rPr lang="zh-TW" altLang="en-US">
                          <a:latin typeface="Cambria Math" panose="02040503050406030204" pitchFamily="18" charset="0"/>
                        </a:rPr>
                        <m:t>⁢</m:t>
                      </m:r>
                      <m:r>
                        <m:rPr>
                          <m:sty m:val="p"/>
                        </m:rPr>
                        <a:rPr lang="zh-TW" altLang="en-US">
                          <a:latin typeface="Cambria Math" panose="02040503050406030204" pitchFamily="18" charset="0"/>
                        </a:rPr>
                        <m:t>cm</m:t>
                      </m:r>
                    </m:oMath>
                  </m:oMathPara>
                </a14:m>
                <a:endParaRPr lang="zh-TW" altLang="en-US" dirty="0">
                  <a:latin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11090" y="4145597"/>
                <a:ext cx="8659020" cy="955326"/>
              </a:xfrm>
              <a:prstGeom prst="rect">
                <a:avLst/>
              </a:prstGeom>
              <a:blipFill rotWithShape="1">
                <a:blip r:embed="rId3"/>
                <a:stretch>
                  <a:fillRect l="-563" t="-3822" b="-127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405293594"/>
                  </p:ext>
                </p:extLst>
              </p:nvPr>
            </p:nvGraphicFramePr>
            <p:xfrm>
              <a:off x="1730365" y="5366741"/>
              <a:ext cx="5388529" cy="1142175"/>
            </p:xfrm>
            <a:graphic>
              <a:graphicData uri="http://schemas.openxmlformats.org/drawingml/2006/table">
                <a:tbl>
                  <a:tblPr firstRow="1" bandRow="1">
                    <a:tableStyleId>{5C22544A-7EE6-4342-B048-85BDC9FD1C3A}</a:tableStyleId>
                  </a:tblPr>
                  <a:tblGrid>
                    <a:gridCol w="2502717"/>
                    <a:gridCol w="2885812"/>
                  </a:tblGrid>
                  <a:tr h="370840">
                    <a:tc>
                      <a:txBody>
                        <a:bodyPr/>
                        <a:lstStyle/>
                        <a:p>
                          <a:pPr algn="ctr"/>
                          <a:r>
                            <a:rPr lang="en-US" altLang="zh-TW" dirty="0" smtClean="0"/>
                            <a:t>Object</a:t>
                          </a:r>
                          <a:endParaRPr lang="zh-TW" altLang="en-US" dirty="0"/>
                        </a:p>
                      </a:txBody>
                      <a:tcPr/>
                    </a:tc>
                    <a:tc>
                      <a:txBody>
                        <a:bodyPr/>
                        <a:lstStyle/>
                        <a:p>
                          <a:pPr algn="ctr"/>
                          <a:r>
                            <a:rPr lang="en-US" altLang="zh-TW" dirty="0" smtClean="0"/>
                            <a:t>Radius </a:t>
                          </a:r>
                          <a14:m>
                            <m:oMath xmlns:m="http://schemas.openxmlformats.org/officeDocument/2006/math">
                              <m:sSub>
                                <m:sSubPr>
                                  <m:ctrlPr>
                                    <a:rPr lang="zh-TW" altLang="en-US" i="1" smtClean="0">
                                      <a:latin typeface="Cambria Math"/>
                                    </a:rPr>
                                  </m:ctrlPr>
                                </m:sSubPr>
                                <m:e>
                                  <m:r>
                                    <a:rPr lang="zh-TW" altLang="en-US" i="1">
                                      <a:latin typeface="Cambria Math"/>
                                    </a:rPr>
                                    <m:t>𝑅</m:t>
                                  </m:r>
                                </m:e>
                                <m:sub>
                                  <m:r>
                                    <a:rPr lang="zh-TW" altLang="en-US">
                                      <a:latin typeface="Cambria Math"/>
                                    </a:rPr>
                                    <m:t>ℳ</m:t>
                                  </m:r>
                                </m:sub>
                              </m:sSub>
                            </m:oMath>
                          </a14:m>
                          <a:r>
                            <a:rPr lang="zh-TW" altLang="en-US" dirty="0" smtClean="0"/>
                            <a:t> </a:t>
                          </a:r>
                          <a:r>
                            <a:rPr lang="en-US" altLang="zh-TW" dirty="0" smtClean="0"/>
                            <a:t>(cm)</a:t>
                          </a:r>
                          <a:endParaRPr lang="zh-TW" altLang="en-US" dirty="0"/>
                        </a:p>
                      </a:txBody>
                      <a:tcPr/>
                    </a:tc>
                  </a:tr>
                  <a:tr h="370840">
                    <a:tc>
                      <a:txBody>
                        <a:bodyPr/>
                        <a:lstStyle/>
                        <a:p>
                          <a:pPr algn="ctr"/>
                          <a14:m>
                            <m:oMath xmlns:m="http://schemas.openxmlformats.org/officeDocument/2006/math">
                              <m:r>
                                <a:rPr lang="en-US" altLang="zh-TW" b="0" i="1" smtClean="0">
                                  <a:latin typeface="Cambria Math"/>
                                </a:rPr>
                                <m:t>1.4 </m:t>
                              </m:r>
                              <m:sSub>
                                <m:sSubPr>
                                  <m:ctrlPr>
                                    <a:rPr lang="zh-TW" altLang="en-US" i="1" smtClean="0">
                                      <a:latin typeface="Cambria Math"/>
                                    </a:rPr>
                                  </m:ctrlPr>
                                </m:sSubPr>
                                <m:e>
                                  <m:r>
                                    <a:rPr lang="zh-TW" altLang="en-US" i="1">
                                      <a:latin typeface="Cambria Math"/>
                                    </a:rPr>
                                    <m:t>𝑀</m:t>
                                  </m:r>
                                </m:e>
                                <m:sub>
                                  <m:r>
                                    <a:rPr lang="zh-TW" altLang="en-US">
                                      <a:latin typeface="Cambria Math"/>
                                    </a:rPr>
                                    <m:t>⊙</m:t>
                                  </m:r>
                                </m:sub>
                              </m:sSub>
                            </m:oMath>
                          </a14:m>
                          <a:r>
                            <a:rPr lang="zh-TW" altLang="en-US" dirty="0" smtClean="0"/>
                            <a:t> </a:t>
                          </a:r>
                          <a:r>
                            <a:rPr lang="en-US" altLang="zh-TW" dirty="0" smtClean="0"/>
                            <a:t>Neutron</a:t>
                          </a:r>
                          <a:r>
                            <a:rPr lang="en-US" altLang="zh-TW" baseline="0" dirty="0" smtClean="0"/>
                            <a:t> Star</a:t>
                          </a:r>
                          <a:endParaRPr lang="zh-TW"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b="0" i="0" smtClean="0">
                                    <a:latin typeface="Cambria Math"/>
                                  </a:rPr>
                                  <m:t>5</m:t>
                                </m:r>
                                <m:r>
                                  <a:rPr lang="zh-TW" altLang="en-US" smtClean="0">
                                    <a:latin typeface="Cambria Math"/>
                                  </a:rPr>
                                  <m:t>×</m:t>
                                </m:r>
                                <m:sSup>
                                  <m:sSupPr>
                                    <m:ctrlPr>
                                      <a:rPr lang="zh-TW" altLang="en-US" i="1">
                                        <a:latin typeface="Cambria Math"/>
                                      </a:rPr>
                                    </m:ctrlPr>
                                  </m:sSupPr>
                                  <m:e>
                                    <m:r>
                                      <a:rPr lang="zh-TW" altLang="en-US">
                                        <a:latin typeface="Cambria Math"/>
                                      </a:rPr>
                                      <m:t>10</m:t>
                                    </m:r>
                                  </m:e>
                                  <m:sup>
                                    <m:r>
                                      <a:rPr lang="en-US" altLang="zh-TW" b="0" i="0" smtClean="0">
                                        <a:latin typeface="Cambria Math"/>
                                      </a:rPr>
                                      <m:t>9</m:t>
                                    </m:r>
                                  </m:sup>
                                </m:sSup>
                              </m:oMath>
                            </m:oMathPara>
                          </a14:m>
                          <a:endParaRPr lang="zh-TW" alt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zh-TW" altLang="en-US" i="1" smtClean="0">
                                      <a:latin typeface="Cambria Math"/>
                                    </a:rPr>
                                  </m:ctrlPr>
                                </m:sSupPr>
                                <m:e>
                                  <m:r>
                                    <a:rPr lang="zh-TW" altLang="en-US">
                                      <a:latin typeface="Cambria Math"/>
                                    </a:rPr>
                                    <m:t>10</m:t>
                                  </m:r>
                                </m:e>
                                <m:sup>
                                  <m:r>
                                    <a:rPr lang="zh-TW" altLang="en-US">
                                      <a:latin typeface="Cambria Math"/>
                                    </a:rPr>
                                    <m:t>9</m:t>
                                  </m:r>
                                </m:sup>
                              </m:sSup>
                              <m:r>
                                <a:rPr lang="zh-TW" altLang="en-US">
                                  <a:latin typeface="Cambria Math"/>
                                </a:rPr>
                                <m:t>⁢</m:t>
                              </m:r>
                              <m:sSub>
                                <m:sSubPr>
                                  <m:ctrlPr>
                                    <a:rPr lang="zh-TW" altLang="en-US" i="1">
                                      <a:latin typeface="Cambria Math"/>
                                    </a:rPr>
                                  </m:ctrlPr>
                                </m:sSubPr>
                                <m:e>
                                  <m:r>
                                    <a:rPr lang="zh-TW" altLang="en-US" i="1">
                                      <a:latin typeface="Cambria Math"/>
                                    </a:rPr>
                                    <m:t>𝑀</m:t>
                                  </m:r>
                                </m:e>
                                <m:sub>
                                  <m:r>
                                    <a:rPr lang="zh-TW" altLang="en-US">
                                      <a:latin typeface="Cambria Math"/>
                                    </a:rPr>
                                    <m:t>⊙</m:t>
                                  </m:r>
                                </m:sub>
                              </m:sSub>
                            </m:oMath>
                          </a14:m>
                          <a:r>
                            <a:rPr lang="zh-TW" altLang="en-US" dirty="0" smtClean="0"/>
                            <a:t> </a:t>
                          </a:r>
                          <a:r>
                            <a:rPr lang="en-US" altLang="zh-TW" dirty="0" smtClean="0"/>
                            <a:t>Black</a:t>
                          </a:r>
                          <a:r>
                            <a:rPr lang="en-US" altLang="zh-TW" baseline="0" dirty="0" smtClean="0"/>
                            <a:t> Hole</a:t>
                          </a:r>
                          <a:endParaRPr lang="zh-TW"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b="0" i="0" smtClean="0">
                                    <a:latin typeface="Cambria Math"/>
                                  </a:rPr>
                                  <m:t>2</m:t>
                                </m:r>
                                <m:r>
                                  <a:rPr lang="zh-TW" altLang="en-US" smtClean="0">
                                    <a:latin typeface="Cambria Math"/>
                                  </a:rPr>
                                  <m:t>×</m:t>
                                </m:r>
                                <m:sSup>
                                  <m:sSupPr>
                                    <m:ctrlPr>
                                      <a:rPr lang="zh-TW" altLang="en-US" i="1">
                                        <a:latin typeface="Cambria Math"/>
                                      </a:rPr>
                                    </m:ctrlPr>
                                  </m:sSupPr>
                                  <m:e>
                                    <m:r>
                                      <a:rPr lang="zh-TW" altLang="en-US">
                                        <a:latin typeface="Cambria Math"/>
                                      </a:rPr>
                                      <m:t>10</m:t>
                                    </m:r>
                                  </m:e>
                                  <m:sup>
                                    <m:r>
                                      <a:rPr lang="zh-TW" altLang="en-US">
                                        <a:latin typeface="Cambria Math"/>
                                      </a:rPr>
                                      <m:t>1</m:t>
                                    </m:r>
                                    <m:r>
                                      <a:rPr lang="en-US" altLang="zh-TW" b="0" i="1" smtClean="0">
                                        <a:latin typeface="Cambria Math"/>
                                      </a:rPr>
                                      <m:t>6</m:t>
                                    </m:r>
                                  </m:sup>
                                </m:sSup>
                                <m:r>
                                  <a:rPr lang="en-US" altLang="zh-TW" b="0" i="1" smtClean="0">
                                    <a:latin typeface="Cambria Math"/>
                                  </a:rPr>
                                  <m:t>~100</m:t>
                                </m:r>
                                <m:sSub>
                                  <m:sSubPr>
                                    <m:ctrlPr>
                                      <a:rPr lang="zh-TW" altLang="en-US" i="1" smtClean="0">
                                        <a:latin typeface="Cambria Math"/>
                                      </a:rPr>
                                    </m:ctrlPr>
                                  </m:sSubPr>
                                  <m:e>
                                    <m:r>
                                      <a:rPr lang="zh-TW" altLang="en-US" i="1">
                                        <a:latin typeface="Cambria Math"/>
                                      </a:rPr>
                                      <m:t>𝑟</m:t>
                                    </m:r>
                                  </m:e>
                                  <m:sub>
                                    <m:r>
                                      <a:rPr lang="zh-TW" altLang="en-US" i="1">
                                        <a:latin typeface="Cambria Math"/>
                                      </a:rPr>
                                      <m:t>𝑔</m:t>
                                    </m:r>
                                  </m:sub>
                                </m:sSub>
                              </m:oMath>
                            </m:oMathPara>
                          </a14:m>
                          <a:endParaRPr lang="zh-TW" altLang="en-US" dirty="0"/>
                        </a:p>
                      </a:txBody>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405293594"/>
                  </p:ext>
                </p:extLst>
              </p:nvPr>
            </p:nvGraphicFramePr>
            <p:xfrm>
              <a:off x="1730365" y="5366741"/>
              <a:ext cx="5388529" cy="1142175"/>
            </p:xfrm>
            <a:graphic>
              <a:graphicData uri="http://schemas.openxmlformats.org/drawingml/2006/table">
                <a:tbl>
                  <a:tblPr firstRow="1" bandRow="1">
                    <a:tableStyleId>{5C22544A-7EE6-4342-B048-85BDC9FD1C3A}</a:tableStyleId>
                  </a:tblPr>
                  <a:tblGrid>
                    <a:gridCol w="2502717"/>
                    <a:gridCol w="2885812"/>
                  </a:tblGrid>
                  <a:tr h="370840">
                    <a:tc>
                      <a:txBody>
                        <a:bodyPr/>
                        <a:lstStyle/>
                        <a:p>
                          <a:pPr algn="ctr"/>
                          <a:r>
                            <a:rPr lang="en-US" altLang="zh-TW" dirty="0" smtClean="0"/>
                            <a:t>Object</a:t>
                          </a:r>
                          <a:endParaRPr lang="zh-TW" altLang="en-US" dirty="0"/>
                        </a:p>
                      </a:txBody>
                      <a:tcPr/>
                    </a:tc>
                    <a:tc>
                      <a:txBody>
                        <a:bodyPr/>
                        <a:lstStyle/>
                        <a:p>
                          <a:endParaRPr lang="zh-TW"/>
                        </a:p>
                      </a:txBody>
                      <a:tcPr>
                        <a:blipFill rotWithShape="1">
                          <a:blip r:embed="rId4"/>
                          <a:stretch>
                            <a:fillRect l="-87104" t="-8197" b="-229508"/>
                          </a:stretch>
                        </a:blipFill>
                      </a:tcPr>
                    </a:tc>
                  </a:tr>
                  <a:tr h="377762">
                    <a:tc>
                      <a:txBody>
                        <a:bodyPr/>
                        <a:lstStyle/>
                        <a:p>
                          <a:endParaRPr lang="zh-TW"/>
                        </a:p>
                      </a:txBody>
                      <a:tcPr>
                        <a:blipFill rotWithShape="1">
                          <a:blip r:embed="rId4"/>
                          <a:stretch>
                            <a:fillRect l="-243" t="-106452" r="-115085" b="-125806"/>
                          </a:stretch>
                        </a:blipFill>
                      </a:tcPr>
                    </a:tc>
                    <a:tc>
                      <a:txBody>
                        <a:bodyPr/>
                        <a:lstStyle/>
                        <a:p>
                          <a:endParaRPr lang="zh-TW"/>
                        </a:p>
                      </a:txBody>
                      <a:tcPr>
                        <a:blipFill rotWithShape="1">
                          <a:blip r:embed="rId4"/>
                          <a:stretch>
                            <a:fillRect l="-87104" t="-106452" b="-125806"/>
                          </a:stretch>
                        </a:blipFill>
                      </a:tcPr>
                    </a:tc>
                  </a:tr>
                  <a:tr h="393573">
                    <a:tc>
                      <a:txBody>
                        <a:bodyPr/>
                        <a:lstStyle/>
                        <a:p>
                          <a:endParaRPr lang="zh-TW"/>
                        </a:p>
                      </a:txBody>
                      <a:tcPr>
                        <a:blipFill rotWithShape="1">
                          <a:blip r:embed="rId4"/>
                          <a:stretch>
                            <a:fillRect l="-243" t="-196923" r="-115085" b="-20000"/>
                          </a:stretch>
                        </a:blipFill>
                      </a:tcPr>
                    </a:tc>
                    <a:tc>
                      <a:txBody>
                        <a:bodyPr/>
                        <a:lstStyle/>
                        <a:p>
                          <a:endParaRPr lang="zh-TW"/>
                        </a:p>
                      </a:txBody>
                      <a:tcPr>
                        <a:blipFill rotWithShape="1">
                          <a:blip r:embed="rId4"/>
                          <a:stretch>
                            <a:fillRect l="-87104" t="-196923" b="-20000"/>
                          </a:stretch>
                        </a:blipFill>
                      </a:tcPr>
                    </a:tc>
                  </a:tr>
                </a:tbl>
              </a:graphicData>
            </a:graphic>
          </p:graphicFrame>
        </mc:Fallback>
      </mc:AlternateContent>
      <p:grpSp>
        <p:nvGrpSpPr>
          <p:cNvPr id="4" name="Group 3"/>
          <p:cNvGrpSpPr/>
          <p:nvPr/>
        </p:nvGrpSpPr>
        <p:grpSpPr>
          <a:xfrm>
            <a:off x="1598116" y="1107481"/>
            <a:ext cx="5869327" cy="1778584"/>
            <a:chOff x="1805936" y="1107481"/>
            <a:chExt cx="5869327" cy="1778584"/>
          </a:xfrm>
        </p:grpSpPr>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5936" y="1107481"/>
              <a:ext cx="5869327" cy="177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4715432" y="1963024"/>
              <a:ext cx="1893895" cy="0"/>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878607" y="1361026"/>
                  <a:ext cx="492314" cy="307777"/>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sz="1400" i="1" smtClean="0">
                                <a:solidFill>
                                  <a:srgbClr val="FF0000"/>
                                </a:solidFill>
                                <a:latin typeface="Cambria Math"/>
                              </a:rPr>
                            </m:ctrlPr>
                          </m:sSubPr>
                          <m:e>
                            <m:r>
                              <a:rPr lang="zh-TW" altLang="en-US" sz="1400" i="1">
                                <a:solidFill>
                                  <a:srgbClr val="FF0000"/>
                                </a:solidFill>
                                <a:latin typeface="Cambria Math" panose="02040503050406030204" pitchFamily="18" charset="0"/>
                              </a:rPr>
                              <m:t>𝑅</m:t>
                            </m:r>
                          </m:e>
                          <m:sub>
                            <m:r>
                              <a:rPr lang="zh-TW" altLang="en-US" sz="1400">
                                <a:solidFill>
                                  <a:srgbClr val="FF0000"/>
                                </a:solidFill>
                                <a:latin typeface="Cambria Math" panose="02040503050406030204" pitchFamily="18" charset="0"/>
                              </a:rPr>
                              <m:t>ℳ</m:t>
                            </m:r>
                          </m:sub>
                        </m:sSub>
                      </m:oMath>
                    </m:oMathPara>
                  </a14:m>
                  <a:endParaRPr lang="zh-TW" altLang="en-US" sz="1400" dirty="0">
                    <a:solidFill>
                      <a:srgbClr val="FF0000"/>
                    </a:solidFill>
                    <a:latin typeface="Cambria Math" panose="020405030504060302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878607" y="1361026"/>
                  <a:ext cx="492314" cy="307777"/>
                </a:xfrm>
                <a:prstGeom prst="rect">
                  <a:avLst/>
                </a:prstGeom>
                <a:blipFill rotWithShape="1">
                  <a:blip r:embed="rId6"/>
                  <a:stretch>
                    <a:fillRect/>
                  </a:stretch>
                </a:blipFill>
              </p:spPr>
              <p:txBody>
                <a:bodyPr/>
                <a:lstStyle/>
                <a:p>
                  <a:r>
                    <a:rPr lang="zh-TW" altLang="en-US">
                      <a:noFill/>
                    </a:rPr>
                    <a:t> </a:t>
                  </a:r>
                </a:p>
              </p:txBody>
            </p:sp>
          </mc:Fallback>
        </mc:AlternateContent>
        <p:cxnSp>
          <p:nvCxnSpPr>
            <p:cNvPr id="16" name="Straight Connector 15"/>
            <p:cNvCxnSpPr/>
            <p:nvPr/>
          </p:nvCxnSpPr>
          <p:spPr>
            <a:xfrm flipV="1">
              <a:off x="6609327" y="1315666"/>
              <a:ext cx="0" cy="706274"/>
            </a:xfrm>
            <a:prstGeom prst="line">
              <a:avLst/>
            </a:prstGeom>
            <a:ln w="12700">
              <a:solidFill>
                <a:srgbClr val="FF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715432" y="1315666"/>
              <a:ext cx="0" cy="706274"/>
            </a:xfrm>
            <a:prstGeom prst="line">
              <a:avLst/>
            </a:prstGeom>
            <a:ln w="12700">
              <a:solidFill>
                <a:srgbClr val="FF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1319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Adiabatic Wind</a:t>
            </a:r>
            <a:endParaRPr lang="zh-TW" altLang="en-US" dirty="0"/>
          </a:p>
        </p:txBody>
      </p:sp>
      <mc:AlternateContent xmlns:mc="http://schemas.openxmlformats.org/markup-compatibility/2006" xmlns:a14="http://schemas.microsoft.com/office/drawing/2010/main">
        <mc:Choice Requires="a14">
          <p:sp>
            <p:nvSpPr>
              <p:cNvPr id="6" name="TextBox 5"/>
              <p:cNvSpPr txBox="1"/>
              <p:nvPr/>
            </p:nvSpPr>
            <p:spPr>
              <a:xfrm>
                <a:off x="1927953" y="2021486"/>
                <a:ext cx="2236445" cy="6651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𝑣</m:t>
                      </m:r>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𝜌</m:t>
                          </m:r>
                        </m:den>
                      </m:f>
                      <m:r>
                        <a:rPr lang="zh-TW" altLang="en-US">
                          <a:latin typeface="Cambria Math"/>
                        </a:rPr>
                        <m:t>⁢</m:t>
                      </m:r>
                      <m:f>
                        <m:fPr>
                          <m:ctrlPr>
                            <a:rPr lang="zh-TW" altLang="en-US" i="1">
                              <a:latin typeface="Cambria Math"/>
                            </a:rPr>
                          </m:ctrlPr>
                        </m:fPr>
                        <m:num>
                          <m:r>
                            <m:rPr>
                              <m:sty m:val="p"/>
                            </m:rPr>
                            <a:rPr lang="zh-TW" altLang="en-US">
                              <a:latin typeface="Cambria Math"/>
                            </a:rPr>
                            <m:t>dp</m:t>
                          </m:r>
                        </m:num>
                        <m:den>
                          <m:r>
                            <m:rPr>
                              <m:sty m:val="p"/>
                            </m:rPr>
                            <a:rPr lang="zh-TW" altLang="en-US">
                              <a:latin typeface="Cambria Math"/>
                            </a:rPr>
                            <m:t>dr</m:t>
                          </m:r>
                        </m:den>
                      </m:f>
                      <m:r>
                        <a:rPr lang="zh-TW" altLang="en-US">
                          <a:latin typeface="Cambria Math"/>
                        </a:rPr>
                        <m:t>−</m:t>
                      </m:r>
                      <m:f>
                        <m:fPr>
                          <m:ctrlPr>
                            <a:rPr lang="zh-TW" altLang="en-US" i="1">
                              <a:latin typeface="Cambria Math"/>
                            </a:rPr>
                          </m:ctrlPr>
                        </m:fPr>
                        <m:num>
                          <m:r>
                            <m:rPr>
                              <m:sty m:val="p"/>
                            </m:rPr>
                            <a:rPr lang="zh-TW" altLang="en-US">
                              <a:latin typeface="Cambria Math"/>
                            </a:rPr>
                            <m:t>GM</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oMath>
                  </m:oMathPara>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927953" y="2021486"/>
                <a:ext cx="2236445" cy="665182"/>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927953" y="2886444"/>
                <a:ext cx="4753994" cy="6651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a:rPr>
                        <m:t>𝑝</m:t>
                      </m:r>
                      <m:r>
                        <a:rPr lang="zh-TW" altLang="en-US">
                          <a:latin typeface="Cambria Math"/>
                        </a:rPr>
                        <m:t>=</m:t>
                      </m:r>
                      <m:r>
                        <a:rPr lang="zh-TW" altLang="en-US" i="1">
                          <a:latin typeface="Cambria Math"/>
                        </a:rPr>
                        <m:t>𝐾</m:t>
                      </m:r>
                      <m:r>
                        <a:rPr lang="zh-TW" altLang="en-US">
                          <a:latin typeface="Cambria Math"/>
                        </a:rPr>
                        <m:t>⁢</m:t>
                      </m:r>
                      <m:sSup>
                        <m:sSupPr>
                          <m:ctrlPr>
                            <a:rPr lang="zh-TW" altLang="en-US" i="1">
                              <a:latin typeface="Cambria Math"/>
                            </a:rPr>
                          </m:ctrlPr>
                        </m:sSupPr>
                        <m:e>
                          <m:r>
                            <a:rPr lang="zh-TW" altLang="en-US" i="1">
                              <a:latin typeface="Cambria Math"/>
                            </a:rPr>
                            <m:t>𝜌</m:t>
                          </m:r>
                        </m:e>
                        <m:sup>
                          <m:r>
                            <a:rPr lang="zh-TW" altLang="en-US" i="1">
                              <a:latin typeface="Cambria Math"/>
                            </a:rPr>
                            <m:t>𝛾</m:t>
                          </m:r>
                        </m:sup>
                      </m:sSup>
                      <m:r>
                        <a:rPr lang="en-US" altLang="zh-TW" b="0" i="1" smtClean="0">
                          <a:latin typeface="Cambria Math"/>
                        </a:rPr>
                        <m:t>→</m:t>
                      </m:r>
                      <m:f>
                        <m:fPr>
                          <m:ctrlPr>
                            <a:rPr lang="zh-TW" altLang="en-US" i="1">
                              <a:latin typeface="Cambria Math"/>
                            </a:rPr>
                          </m:ctrlPr>
                        </m:fPr>
                        <m:num>
                          <m:r>
                            <m:rPr>
                              <m:sty m:val="p"/>
                            </m:rPr>
                            <a:rPr lang="zh-TW" altLang="en-US">
                              <a:latin typeface="Cambria Math"/>
                            </a:rPr>
                            <m:t>dp</m:t>
                          </m:r>
                        </m:num>
                        <m:den>
                          <m:r>
                            <m:rPr>
                              <m:sty m:val="p"/>
                            </m:rPr>
                            <a:rPr lang="zh-TW" altLang="en-US">
                              <a:latin typeface="Cambria Math"/>
                            </a:rPr>
                            <m:t>d</m:t>
                          </m:r>
                          <m:r>
                            <a:rPr lang="en-US" altLang="zh-TW" b="0" i="1" smtClean="0">
                              <a:latin typeface="Cambria Math"/>
                            </a:rPr>
                            <m:t>𝑟</m:t>
                          </m:r>
                        </m:den>
                      </m:f>
                      <m:r>
                        <a:rPr lang="zh-TW" altLang="en-US">
                          <a:latin typeface="Cambria Math"/>
                        </a:rPr>
                        <m:t>=</m:t>
                      </m:r>
                      <m:r>
                        <a:rPr lang="zh-TW" altLang="en-US" i="1">
                          <a:latin typeface="Cambria Math"/>
                        </a:rPr>
                        <m:t>𝐾</m:t>
                      </m:r>
                      <m:r>
                        <a:rPr lang="zh-TW" altLang="en-US">
                          <a:latin typeface="Cambria Math"/>
                        </a:rPr>
                        <m:t>⁢</m:t>
                      </m:r>
                      <m:r>
                        <a:rPr lang="zh-TW" altLang="en-US" i="1">
                          <a:latin typeface="Cambria Math"/>
                        </a:rPr>
                        <m:t>𝛾</m:t>
                      </m:r>
                      <m:r>
                        <a:rPr lang="zh-TW" altLang="en-US">
                          <a:latin typeface="Cambria Math"/>
                        </a:rPr>
                        <m:t>⁢</m:t>
                      </m:r>
                      <m:sSup>
                        <m:sSupPr>
                          <m:ctrlPr>
                            <a:rPr lang="zh-TW" altLang="en-US" i="1">
                              <a:latin typeface="Cambria Math"/>
                            </a:rPr>
                          </m:ctrlPr>
                        </m:sSupPr>
                        <m:e>
                          <m:r>
                            <a:rPr lang="zh-TW" altLang="en-US" i="1">
                              <a:latin typeface="Cambria Math"/>
                            </a:rPr>
                            <m:t>𝜌</m:t>
                          </m:r>
                        </m:e>
                        <m:sup>
                          <m:r>
                            <a:rPr lang="zh-TW" altLang="en-US" i="1">
                              <a:latin typeface="Cambria Math"/>
                            </a:rPr>
                            <m:t>𝛾</m:t>
                          </m:r>
                          <m:r>
                            <a:rPr lang="zh-TW" altLang="en-US">
                              <a:latin typeface="Cambria Math"/>
                            </a:rPr>
                            <m:t>−1</m:t>
                          </m:r>
                        </m:sup>
                      </m:sSup>
                      <m:f>
                        <m:fPr>
                          <m:ctrlPr>
                            <a:rPr lang="zh-TW" altLang="en-US" i="1">
                              <a:latin typeface="Cambria Math"/>
                            </a:rPr>
                          </m:ctrlPr>
                        </m:fPr>
                        <m:num>
                          <m:r>
                            <m:rPr>
                              <m:sty m:val="p"/>
                            </m:rPr>
                            <a:rPr lang="zh-TW" altLang="en-US">
                              <a:latin typeface="Cambria Math"/>
                            </a:rPr>
                            <m:t>d</m:t>
                          </m:r>
                          <m:r>
                            <a:rPr lang="zh-TW" altLang="en-US" i="1">
                              <a:latin typeface="Cambria Math"/>
                            </a:rPr>
                            <m:t>𝜌</m:t>
                          </m:r>
                        </m:num>
                        <m:den>
                          <m:r>
                            <m:rPr>
                              <m:sty m:val="p"/>
                            </m:rPr>
                            <a:rPr lang="zh-TW" altLang="en-US">
                              <a:latin typeface="Cambria Math"/>
                            </a:rPr>
                            <m:t>d</m:t>
                          </m:r>
                          <m:r>
                            <a:rPr lang="en-US" altLang="zh-TW" i="1">
                              <a:latin typeface="Cambria Math"/>
                            </a:rPr>
                            <m:t>𝑟</m:t>
                          </m:r>
                        </m:den>
                      </m:f>
                      <m:r>
                        <a:rPr lang="zh-TW" altLang="en-US">
                          <a:latin typeface="Cambria Math"/>
                        </a:rPr>
                        <m:t>=</m:t>
                      </m:r>
                      <m:f>
                        <m:fPr>
                          <m:ctrlPr>
                            <a:rPr lang="zh-TW" altLang="en-US" i="1">
                              <a:latin typeface="Cambria Math"/>
                            </a:rPr>
                          </m:ctrlPr>
                        </m:fPr>
                        <m:num>
                          <m:r>
                            <m:rPr>
                              <m:sty m:val="p"/>
                            </m:rPr>
                            <a:rPr lang="zh-TW" altLang="en-US">
                              <a:latin typeface="Cambria Math"/>
                            </a:rPr>
                            <m:t>γp</m:t>
                          </m:r>
                        </m:num>
                        <m:den>
                          <m:r>
                            <a:rPr lang="zh-TW" altLang="en-US" i="1">
                              <a:latin typeface="Cambria Math"/>
                            </a:rPr>
                            <m:t>𝜌</m:t>
                          </m:r>
                        </m:den>
                      </m:f>
                      <m:r>
                        <a:rPr lang="en-US" altLang="zh-TW" b="0" i="1" smtClean="0">
                          <a:latin typeface="Cambria Math"/>
                        </a:rPr>
                        <m:t> </m:t>
                      </m:r>
                      <m:f>
                        <m:fPr>
                          <m:ctrlPr>
                            <a:rPr lang="zh-TW" altLang="en-US" i="1">
                              <a:latin typeface="Cambria Math"/>
                            </a:rPr>
                          </m:ctrlPr>
                        </m:fPr>
                        <m:num>
                          <m:r>
                            <m:rPr>
                              <m:sty m:val="p"/>
                            </m:rPr>
                            <a:rPr lang="zh-TW" altLang="en-US">
                              <a:latin typeface="Cambria Math"/>
                            </a:rPr>
                            <m:t>d</m:t>
                          </m:r>
                          <m:r>
                            <a:rPr lang="zh-TW" altLang="en-US" i="1">
                              <a:latin typeface="Cambria Math"/>
                            </a:rPr>
                            <m:t>𝜌</m:t>
                          </m:r>
                        </m:num>
                        <m:den>
                          <m:r>
                            <m:rPr>
                              <m:sty m:val="p"/>
                            </m:rPr>
                            <a:rPr lang="zh-TW" altLang="en-US">
                              <a:latin typeface="Cambria Math"/>
                            </a:rPr>
                            <m:t>d</m:t>
                          </m:r>
                          <m:r>
                            <a:rPr lang="en-US" altLang="zh-TW" i="1">
                              <a:latin typeface="Cambria Math"/>
                            </a:rPr>
                            <m:t>𝑟</m:t>
                          </m:r>
                        </m:den>
                      </m:f>
                      <m:r>
                        <a:rPr lang="zh-TW" altLang="en-US">
                          <a:latin typeface="Cambria Math"/>
                        </a:rPr>
                        <m:t>=</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f>
                        <m:fPr>
                          <m:ctrlPr>
                            <a:rPr lang="zh-TW" altLang="en-US" i="1">
                              <a:latin typeface="Cambria Math"/>
                            </a:rPr>
                          </m:ctrlPr>
                        </m:fPr>
                        <m:num>
                          <m:r>
                            <m:rPr>
                              <m:sty m:val="p"/>
                            </m:rPr>
                            <a:rPr lang="zh-TW" altLang="en-US">
                              <a:latin typeface="Cambria Math"/>
                            </a:rPr>
                            <m:t>d</m:t>
                          </m:r>
                          <m:r>
                            <a:rPr lang="zh-TW" altLang="en-US" i="1">
                              <a:latin typeface="Cambria Math"/>
                            </a:rPr>
                            <m:t>𝜌</m:t>
                          </m:r>
                        </m:num>
                        <m:den>
                          <m:r>
                            <m:rPr>
                              <m:sty m:val="p"/>
                            </m:rPr>
                            <a:rPr lang="zh-TW" altLang="en-US">
                              <a:latin typeface="Cambria Math"/>
                            </a:rPr>
                            <m:t>d</m:t>
                          </m:r>
                          <m:r>
                            <a:rPr lang="en-US" altLang="zh-TW" i="1">
                              <a:latin typeface="Cambria Math"/>
                            </a:rPr>
                            <m:t>𝑟</m:t>
                          </m:r>
                        </m:den>
                      </m:f>
                    </m:oMath>
                  </m:oMathPara>
                </a14:m>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927953" y="2886444"/>
                <a:ext cx="4753994" cy="665182"/>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927953" y="1139547"/>
                <a:ext cx="6799210"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a:rPr lang="zh-TW" altLang="en-US" i="1">
                              <a:latin typeface="Cambria Math"/>
                            </a:rPr>
                            <m:t>𝑑</m:t>
                          </m:r>
                        </m:num>
                        <m:den>
                          <m:r>
                            <m:rPr>
                              <m:sty m:val="p"/>
                            </m:rPr>
                            <a:rPr lang="zh-TW" altLang="en-US">
                              <a:latin typeface="Cambria Math"/>
                            </a:rPr>
                            <m:t>dr</m:t>
                          </m:r>
                        </m:den>
                      </m:f>
                      <m:r>
                        <a:rPr lang="zh-TW" altLang="en-US">
                          <a:latin typeface="Cambria Math"/>
                        </a:rPr>
                        <m:t>⁢</m:t>
                      </m:r>
                      <m:d>
                        <m:dPr>
                          <m:ctrlPr>
                            <a:rPr lang="zh-TW" altLang="en-US" i="1">
                              <a:latin typeface="Cambria Math"/>
                            </a:rPr>
                          </m:ctrlPr>
                        </m:dPr>
                        <m:e>
                          <m:r>
                            <a:rPr lang="zh-TW" altLang="en-US">
                              <a:latin typeface="Cambria Math"/>
                            </a:rPr>
                            <m:t>4⁢</m:t>
                          </m:r>
                          <m:sSup>
                            <m:sSupPr>
                              <m:ctrlPr>
                                <a:rPr lang="zh-TW" altLang="en-US" i="1">
                                  <a:latin typeface="Cambria Math"/>
                                </a:rPr>
                              </m:ctrlPr>
                            </m:sSupPr>
                            <m:e>
                              <m:r>
                                <m:rPr>
                                  <m:sty m:val="p"/>
                                </m:rPr>
                                <a:rPr lang="zh-TW" altLang="en-US">
                                  <a:latin typeface="Cambria Math"/>
                                </a:rPr>
                                <m:t>πr</m:t>
                              </m:r>
                            </m:e>
                            <m:sup>
                              <m:r>
                                <a:rPr lang="zh-TW" altLang="en-US">
                                  <a:latin typeface="Cambria Math"/>
                                </a:rPr>
                                <m:t>2</m:t>
                              </m:r>
                            </m:sup>
                          </m:sSup>
                          <m:r>
                            <a:rPr lang="zh-TW" altLang="en-US">
                              <a:latin typeface="Cambria Math"/>
                            </a:rPr>
                            <m:t>⁢</m:t>
                          </m:r>
                          <m:r>
                            <m:rPr>
                              <m:sty m:val="p"/>
                            </m:rPr>
                            <a:rPr lang="zh-TW" altLang="en-US">
                              <a:latin typeface="Cambria Math"/>
                            </a:rPr>
                            <m:t>ρv</m:t>
                          </m:r>
                        </m:e>
                      </m:d>
                      <m:r>
                        <a:rPr lang="zh-TW" altLang="en-US">
                          <a:latin typeface="Cambria Math"/>
                        </a:rPr>
                        <m:t>=0</m:t>
                      </m:r>
                      <m:r>
                        <a:rPr lang="en-US" altLang="zh-TW">
                          <a:latin typeface="Cambria Math"/>
                        </a:rPr>
                        <m:t>→</m:t>
                      </m:r>
                      <m:f>
                        <m:fPr>
                          <m:ctrlPr>
                            <a:rPr lang="zh-TW" altLang="en-US" i="1">
                              <a:latin typeface="Cambria Math"/>
                            </a:rPr>
                          </m:ctrlPr>
                        </m:fPr>
                        <m:num>
                          <m:r>
                            <a:rPr lang="zh-TW" altLang="en-US">
                              <a:latin typeface="Cambria Math"/>
                            </a:rPr>
                            <m:t>2</m:t>
                          </m:r>
                        </m:num>
                        <m:den>
                          <m:r>
                            <a:rPr lang="zh-TW" altLang="en-US" i="1">
                              <a:latin typeface="Cambria Math"/>
                            </a:rPr>
                            <m:t>𝑟</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𝜌</m:t>
                          </m:r>
                        </m:den>
                      </m:f>
                      <m:r>
                        <a:rPr lang="zh-TW" altLang="en-US">
                          <a:latin typeface="Cambria Math"/>
                        </a:rPr>
                        <m:t>⁢</m:t>
                      </m:r>
                      <m:f>
                        <m:fPr>
                          <m:ctrlPr>
                            <a:rPr lang="zh-TW" altLang="en-US" i="1">
                              <a:latin typeface="Cambria Math"/>
                            </a:rPr>
                          </m:ctrlPr>
                        </m:fPr>
                        <m:num>
                          <m:r>
                            <m:rPr>
                              <m:sty m:val="p"/>
                            </m:rPr>
                            <a:rPr lang="zh-TW" altLang="en-US">
                              <a:latin typeface="Cambria Math"/>
                            </a:rPr>
                            <m:t>dρ</m:t>
                          </m:r>
                        </m:num>
                        <m:den>
                          <m:r>
                            <m:rPr>
                              <m:sty m:val="p"/>
                            </m:rPr>
                            <a:rPr lang="zh-TW" altLang="en-US">
                              <a:latin typeface="Cambria Math"/>
                            </a:rPr>
                            <m:t>dr</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𝑣</m:t>
                          </m:r>
                        </m:den>
                      </m:f>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r>
                        <a:rPr lang="zh-TW" altLang="en-US">
                          <a:latin typeface="Cambria Math"/>
                        </a:rPr>
                        <m:t>=0</m:t>
                      </m:r>
                      <m:r>
                        <a:rPr lang="en-US" altLang="zh-TW">
                          <a:latin typeface="Cambria Math"/>
                        </a:rPr>
                        <m:t> →</m:t>
                      </m:r>
                      <m:f>
                        <m:fPr>
                          <m:ctrlPr>
                            <a:rPr lang="zh-TW" altLang="en-US" i="1">
                              <a:latin typeface="Cambria Math"/>
                            </a:rPr>
                          </m:ctrlPr>
                        </m:fPr>
                        <m:num>
                          <m:r>
                            <a:rPr lang="zh-TW" altLang="en-US">
                              <a:latin typeface="Cambria Math"/>
                            </a:rPr>
                            <m:t>1</m:t>
                          </m:r>
                        </m:num>
                        <m:den>
                          <m:r>
                            <a:rPr lang="zh-TW" altLang="en-US" i="1">
                              <a:latin typeface="Cambria Math"/>
                            </a:rPr>
                            <m:t>𝜌</m:t>
                          </m:r>
                        </m:den>
                      </m:f>
                      <m:r>
                        <a:rPr lang="zh-TW" altLang="en-US">
                          <a:latin typeface="Cambria Math"/>
                        </a:rPr>
                        <m:t>⁢</m:t>
                      </m:r>
                      <m:f>
                        <m:fPr>
                          <m:ctrlPr>
                            <a:rPr lang="zh-TW" altLang="en-US" i="1">
                              <a:latin typeface="Cambria Math"/>
                            </a:rPr>
                          </m:ctrlPr>
                        </m:fPr>
                        <m:num>
                          <m:r>
                            <m:rPr>
                              <m:sty m:val="p"/>
                            </m:rPr>
                            <a:rPr lang="zh-TW" altLang="en-US">
                              <a:latin typeface="Cambria Math"/>
                            </a:rPr>
                            <m:t>dρ</m:t>
                          </m:r>
                        </m:num>
                        <m:den>
                          <m:r>
                            <m:rPr>
                              <m:sty m:val="p"/>
                            </m:rPr>
                            <a:rPr lang="zh-TW" altLang="en-US">
                              <a:latin typeface="Cambria Math"/>
                            </a:rPr>
                            <m:t>dr</m:t>
                          </m:r>
                        </m:den>
                      </m:f>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2</m:t>
                              </m:r>
                            </m:num>
                            <m:den>
                              <m:r>
                                <a:rPr lang="zh-TW" altLang="en-US" i="1">
                                  <a:latin typeface="Cambria Math"/>
                                </a:rPr>
                                <m:t>𝑟</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𝑣</m:t>
                              </m:r>
                            </m:den>
                          </m:f>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e>
                      </m:d>
                    </m:oMath>
                  </m:oMathPara>
                </a14:m>
                <a:endParaRPr lang="zh-TW"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1927953" y="1139547"/>
                <a:ext cx="6799210" cy="714683"/>
              </a:xfrm>
              <a:prstGeom prst="rect">
                <a:avLst/>
              </a:prstGeom>
              <a:blipFill rotWithShape="1">
                <a:blip r:embed="rId4"/>
                <a:stretch>
                  <a:fillRect/>
                </a:stretch>
              </a:blipFill>
            </p:spPr>
            <p:txBody>
              <a:bodyPr/>
              <a:lstStyle/>
              <a:p>
                <a:r>
                  <a:rPr lang="zh-TW" altLang="en-US">
                    <a:noFill/>
                  </a:rPr>
                  <a:t> </a:t>
                </a:r>
              </a:p>
            </p:txBody>
          </p:sp>
        </mc:Fallback>
      </mc:AlternateContent>
      <p:sp>
        <p:nvSpPr>
          <p:cNvPr id="9" name="TextBox 8"/>
          <p:cNvSpPr txBox="1"/>
          <p:nvPr/>
        </p:nvSpPr>
        <p:spPr>
          <a:xfrm>
            <a:off x="173554" y="1173722"/>
            <a:ext cx="1535326" cy="646331"/>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Mass Conservation</a:t>
            </a:r>
            <a:endParaRPr lang="zh-TW" altLang="en-US" dirty="0" smtClean="0">
              <a:latin typeface="Cambria Math" pitchFamily="18" charset="0"/>
              <a:ea typeface="Cambria Math" pitchFamily="18" charset="0"/>
            </a:endParaRPr>
          </a:p>
        </p:txBody>
      </p:sp>
      <p:sp>
        <p:nvSpPr>
          <p:cNvPr id="12" name="TextBox 11"/>
          <p:cNvSpPr txBox="1"/>
          <p:nvPr/>
        </p:nvSpPr>
        <p:spPr>
          <a:xfrm>
            <a:off x="173554" y="2030911"/>
            <a:ext cx="1535326" cy="646331"/>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Momentum Equation</a:t>
            </a:r>
            <a:endParaRPr lang="zh-TW" altLang="en-US" dirty="0" smtClean="0">
              <a:latin typeface="Cambria Math" pitchFamily="18" charset="0"/>
              <a:ea typeface="Cambria Math" pitchFamily="18" charset="0"/>
            </a:endParaRPr>
          </a:p>
        </p:txBody>
      </p:sp>
      <p:sp>
        <p:nvSpPr>
          <p:cNvPr id="13" name="TextBox 12"/>
          <p:cNvSpPr txBox="1"/>
          <p:nvPr/>
        </p:nvSpPr>
        <p:spPr>
          <a:xfrm>
            <a:off x="173554" y="2905295"/>
            <a:ext cx="1430394" cy="646331"/>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Adiabatic E.O.S.</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1110113" y="4341430"/>
                <a:ext cx="661764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a:rPr>
                        <m:t>𝑣</m:t>
                      </m:r>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𝜌</m:t>
                          </m:r>
                        </m:den>
                      </m:f>
                      <m:r>
                        <a:rPr lang="zh-TW" altLang="en-US">
                          <a:latin typeface="Cambria Math"/>
                        </a:rPr>
                        <m:t>⁢</m:t>
                      </m:r>
                      <m:f>
                        <m:fPr>
                          <m:ctrlPr>
                            <a:rPr lang="zh-TW" altLang="en-US" i="1">
                              <a:latin typeface="Cambria Math"/>
                            </a:rPr>
                          </m:ctrlPr>
                        </m:fPr>
                        <m:num>
                          <m:r>
                            <m:rPr>
                              <m:sty m:val="p"/>
                            </m:rPr>
                            <a:rPr lang="zh-TW" altLang="en-US">
                              <a:latin typeface="Cambria Math"/>
                            </a:rPr>
                            <m:t>dp</m:t>
                          </m:r>
                        </m:num>
                        <m:den>
                          <m:r>
                            <m:rPr>
                              <m:sty m:val="p"/>
                            </m:rPr>
                            <a:rPr lang="zh-TW" altLang="en-US">
                              <a:latin typeface="Cambria Math"/>
                            </a:rPr>
                            <m:t>dr</m:t>
                          </m:r>
                        </m:den>
                      </m:f>
                      <m:r>
                        <a:rPr lang="zh-TW" altLang="en-US">
                          <a:latin typeface="Cambria Math"/>
                        </a:rPr>
                        <m:t>−</m:t>
                      </m:r>
                      <m:f>
                        <m:fPr>
                          <m:ctrlPr>
                            <a:rPr lang="zh-TW" altLang="en-US" i="1">
                              <a:latin typeface="Cambria Math"/>
                            </a:rPr>
                          </m:ctrlPr>
                        </m:fPr>
                        <m:num>
                          <m:r>
                            <m:rPr>
                              <m:sty m:val="p"/>
                            </m:rPr>
                            <a:rPr lang="zh-TW" altLang="en-US">
                              <a:latin typeface="Cambria Math"/>
                            </a:rPr>
                            <m:t>GM</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en-US" altLang="zh-TW" b="0" i="1" smtClean="0">
                          <a:latin typeface="Cambria Math"/>
                        </a:rPr>
                        <m:t>=−</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d>
                        <m:dPr>
                          <m:ctrlPr>
                            <a:rPr lang="en-US" altLang="zh-TW" b="0" i="1" smtClean="0">
                              <a:latin typeface="Cambria Math"/>
                            </a:rPr>
                          </m:ctrlPr>
                        </m:dPr>
                        <m:e>
                          <m:f>
                            <m:fPr>
                              <m:ctrlPr>
                                <a:rPr lang="zh-TW" altLang="en-US" i="1">
                                  <a:latin typeface="Cambria Math"/>
                                </a:rPr>
                              </m:ctrlPr>
                            </m:fPr>
                            <m:num>
                              <m:r>
                                <a:rPr lang="zh-TW" altLang="en-US">
                                  <a:latin typeface="Cambria Math"/>
                                </a:rPr>
                                <m:t>1</m:t>
                              </m:r>
                            </m:num>
                            <m:den>
                              <m:r>
                                <a:rPr lang="zh-TW" altLang="en-US" i="1">
                                  <a:latin typeface="Cambria Math"/>
                                </a:rPr>
                                <m:t>𝜌</m:t>
                              </m:r>
                            </m:den>
                          </m:f>
                          <m:r>
                            <a:rPr lang="en-US" altLang="zh-TW" b="0" i="1" smtClean="0">
                              <a:latin typeface="Cambria Math"/>
                            </a:rPr>
                            <m:t> </m:t>
                          </m:r>
                          <m:f>
                            <m:fPr>
                              <m:ctrlPr>
                                <a:rPr lang="zh-TW" altLang="en-US" i="1">
                                  <a:latin typeface="Cambria Math"/>
                                </a:rPr>
                              </m:ctrlPr>
                            </m:fPr>
                            <m:num>
                              <m:r>
                                <m:rPr>
                                  <m:sty m:val="p"/>
                                </m:rPr>
                                <a:rPr lang="zh-TW" altLang="en-US">
                                  <a:latin typeface="Cambria Math"/>
                                </a:rPr>
                                <m:t>d</m:t>
                              </m:r>
                              <m:r>
                                <a:rPr lang="zh-TW" altLang="en-US" i="1">
                                  <a:latin typeface="Cambria Math"/>
                                </a:rPr>
                                <m:t>𝜌</m:t>
                              </m:r>
                            </m:num>
                            <m:den>
                              <m:r>
                                <m:rPr>
                                  <m:sty m:val="p"/>
                                </m:rPr>
                                <a:rPr lang="zh-TW" altLang="en-US">
                                  <a:latin typeface="Cambria Math"/>
                                </a:rPr>
                                <m:t>d</m:t>
                              </m:r>
                              <m:r>
                                <a:rPr lang="en-US" altLang="zh-TW" i="1">
                                  <a:latin typeface="Cambria Math"/>
                                </a:rPr>
                                <m:t>𝑟</m:t>
                              </m:r>
                            </m:den>
                          </m:f>
                        </m:e>
                      </m:d>
                      <m:r>
                        <a:rPr lang="zh-TW" altLang="en-US">
                          <a:latin typeface="Cambria Math"/>
                        </a:rPr>
                        <m:t>−</m:t>
                      </m:r>
                      <m:f>
                        <m:fPr>
                          <m:ctrlPr>
                            <a:rPr lang="zh-TW" altLang="en-US" i="1">
                              <a:latin typeface="Cambria Math"/>
                            </a:rPr>
                          </m:ctrlPr>
                        </m:fPr>
                        <m:num>
                          <m:r>
                            <m:rPr>
                              <m:sty m:val="p"/>
                            </m:rPr>
                            <a:rPr lang="zh-TW" altLang="en-US">
                              <a:latin typeface="Cambria Math"/>
                            </a:rPr>
                            <m:t>GM</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en-US" altLang="zh-TW" b="0" i="1" smtClean="0">
                          <a:latin typeface="Cambria Math"/>
                        </a:rPr>
                        <m:t>=</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d>
                        <m:dPr>
                          <m:ctrlPr>
                            <a:rPr lang="zh-TW" altLang="en-US" i="1">
                              <a:latin typeface="Cambria Math"/>
                            </a:rPr>
                          </m:ctrlPr>
                        </m:dPr>
                        <m:e>
                          <m:f>
                            <m:fPr>
                              <m:ctrlPr>
                                <a:rPr lang="zh-TW" altLang="en-US" i="1">
                                  <a:latin typeface="Cambria Math"/>
                                </a:rPr>
                              </m:ctrlPr>
                            </m:fPr>
                            <m:num>
                              <m:r>
                                <a:rPr lang="zh-TW" altLang="en-US">
                                  <a:latin typeface="Cambria Math"/>
                                </a:rPr>
                                <m:t>2</m:t>
                              </m:r>
                            </m:num>
                            <m:den>
                              <m:r>
                                <a:rPr lang="zh-TW" altLang="en-US" i="1">
                                  <a:latin typeface="Cambria Math"/>
                                </a:rPr>
                                <m:t>𝑟</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𝑣</m:t>
                              </m:r>
                            </m:den>
                          </m:f>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e>
                      </m:d>
                      <m:r>
                        <a:rPr lang="zh-TW" altLang="en-US">
                          <a:latin typeface="Cambria Math"/>
                        </a:rPr>
                        <m:t>−</m:t>
                      </m:r>
                      <m:f>
                        <m:fPr>
                          <m:ctrlPr>
                            <a:rPr lang="zh-TW" altLang="en-US" i="1">
                              <a:latin typeface="Cambria Math"/>
                            </a:rPr>
                          </m:ctrlPr>
                        </m:fPr>
                        <m:num>
                          <m:r>
                            <m:rPr>
                              <m:sty m:val="p"/>
                            </m:rPr>
                            <a:rPr lang="zh-TW" altLang="en-US">
                              <a:latin typeface="Cambria Math"/>
                            </a:rPr>
                            <m:t>GM</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oMath>
                  </m:oMathPara>
                </a14:m>
                <a:endParaRPr lang="zh-TW"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110113" y="4341430"/>
                <a:ext cx="6617645" cy="714683"/>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823563" y="5173864"/>
                <a:ext cx="319074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zh-TW" altLang="en-US" i="1">
                              <a:latin typeface="Cambria Math"/>
                            </a:rPr>
                          </m:ctrlPr>
                        </m:dPr>
                        <m:e>
                          <m:sSup>
                            <m:sSupPr>
                              <m:ctrlPr>
                                <a:rPr lang="zh-TW" altLang="en-US" i="1">
                                  <a:latin typeface="Cambria Math"/>
                                </a:rPr>
                              </m:ctrlPr>
                            </m:sSupPr>
                            <m:e>
                              <m:r>
                                <a:rPr lang="zh-TW" altLang="en-US" i="1">
                                  <a:latin typeface="Cambria Math"/>
                                </a:rPr>
                                <m:t>𝑣</m:t>
                              </m:r>
                            </m:e>
                            <m:sup>
                              <m:r>
                                <a:rPr lang="zh-TW" altLang="en-US">
                                  <a:latin typeface="Cambria Math"/>
                                </a:rPr>
                                <m:t>2</m:t>
                              </m:r>
                            </m:sup>
                          </m:sSup>
                          <m:r>
                            <a:rPr lang="zh-TW" altLang="en-US">
                              <a:latin typeface="Cambria Math"/>
                            </a:rPr>
                            <m:t>−</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e>
                      </m:d>
                      <m:r>
                        <a:rPr lang="zh-TW" altLang="en-US">
                          <a:latin typeface="Cambria Math"/>
                        </a:rPr>
                        <m:t>⁢</m:t>
                      </m:r>
                      <m:f>
                        <m:fPr>
                          <m:ctrlPr>
                            <a:rPr lang="zh-TW" altLang="en-US" i="1">
                              <a:latin typeface="Cambria Math"/>
                            </a:rPr>
                          </m:ctrlPr>
                        </m:fPr>
                        <m:num>
                          <m:r>
                            <a:rPr lang="zh-TW" altLang="en-US" i="1">
                              <a:latin typeface="Cambria Math"/>
                            </a:rPr>
                            <m:t>𝑟</m:t>
                          </m:r>
                        </m:num>
                        <m:den>
                          <m:r>
                            <a:rPr lang="zh-TW" altLang="en-US" i="1">
                              <a:latin typeface="Cambria Math"/>
                            </a:rPr>
                            <m:t>𝑣</m:t>
                          </m:r>
                        </m:den>
                      </m:f>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r>
                        <a:rPr lang="zh-TW" altLang="en-US">
                          <a:latin typeface="Cambria Math"/>
                        </a:rPr>
                        <m:t>=</m:t>
                      </m:r>
                      <m:d>
                        <m:dPr>
                          <m:ctrlPr>
                            <a:rPr lang="zh-TW" altLang="en-US" i="1">
                              <a:latin typeface="Cambria Math"/>
                            </a:rPr>
                          </m:ctrlPr>
                        </m:dPr>
                        <m:e>
                          <m:r>
                            <a:rPr lang="zh-TW" altLang="en-US">
                              <a:latin typeface="Cambria Math"/>
                            </a:rPr>
                            <m:t>2⁢</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r>
                            <a:rPr lang="zh-TW" altLang="en-US">
                              <a:latin typeface="Cambria Math"/>
                            </a:rPr>
                            <m:t>−</m:t>
                          </m:r>
                          <m:f>
                            <m:fPr>
                              <m:ctrlPr>
                                <a:rPr lang="zh-TW" altLang="en-US" i="1">
                                  <a:latin typeface="Cambria Math"/>
                                </a:rPr>
                              </m:ctrlPr>
                            </m:fPr>
                            <m:num>
                              <m:r>
                                <m:rPr>
                                  <m:sty m:val="p"/>
                                </m:rPr>
                                <a:rPr lang="zh-TW" altLang="en-US">
                                  <a:latin typeface="Cambria Math"/>
                                </a:rPr>
                                <m:t>GM</m:t>
                              </m:r>
                            </m:num>
                            <m:den>
                              <m:r>
                                <a:rPr lang="zh-TW" altLang="en-US" i="1">
                                  <a:latin typeface="Cambria Math"/>
                                </a:rPr>
                                <m:t>𝑟</m:t>
                              </m:r>
                            </m:den>
                          </m:f>
                        </m:e>
                      </m:d>
                    </m:oMath>
                  </m:oMathPara>
                </a14:m>
                <a:endParaRPr lang="zh-TW"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823563" y="5173864"/>
                <a:ext cx="3190745" cy="714683"/>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955747" y="6045061"/>
                <a:ext cx="2926378" cy="7203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a:rPr lang="zh-TW" altLang="en-US" i="1">
                              <a:latin typeface="Cambria Math"/>
                            </a:rPr>
                            <m:t>𝑑</m:t>
                          </m:r>
                          <m:r>
                            <a:rPr lang="zh-TW" altLang="en-US">
                              <a:latin typeface="Cambria Math"/>
                            </a:rPr>
                            <m:t>⁢ℓ</m:t>
                          </m:r>
                          <m:r>
                            <m:rPr>
                              <m:sty m:val="p"/>
                            </m:rPr>
                            <a:rPr lang="zh-TW" altLang="en-US">
                              <a:latin typeface="Cambria Math"/>
                            </a:rPr>
                            <m:t>n</m:t>
                          </m:r>
                          <m:r>
                            <a:rPr lang="zh-TW" altLang="en-US">
                              <a:latin typeface="Cambria Math"/>
                            </a:rPr>
                            <m:t>⁢</m:t>
                          </m:r>
                          <m:d>
                            <m:dPr>
                              <m:ctrlPr>
                                <a:rPr lang="zh-TW" altLang="en-US" i="1">
                                  <a:latin typeface="Cambria Math"/>
                                </a:rPr>
                              </m:ctrlPr>
                            </m:dPr>
                            <m:e>
                              <m:r>
                                <a:rPr lang="zh-TW" altLang="en-US" i="1">
                                  <a:latin typeface="Cambria Math"/>
                                </a:rPr>
                                <m:t>𝑣</m:t>
                              </m:r>
                            </m:e>
                          </m:d>
                        </m:num>
                        <m:den>
                          <m:r>
                            <a:rPr lang="zh-TW" altLang="en-US" i="1">
                              <a:latin typeface="Cambria Math"/>
                            </a:rPr>
                            <m:t>𝑑</m:t>
                          </m:r>
                          <m:r>
                            <a:rPr lang="zh-TW" altLang="en-US">
                              <a:latin typeface="Cambria Math"/>
                            </a:rPr>
                            <m:t>⁢ℓ</m:t>
                          </m:r>
                          <m:r>
                            <m:rPr>
                              <m:sty m:val="p"/>
                            </m:rPr>
                            <a:rPr lang="zh-TW" altLang="en-US">
                              <a:latin typeface="Cambria Math"/>
                            </a:rPr>
                            <m:t>n</m:t>
                          </m:r>
                          <m:r>
                            <a:rPr lang="zh-TW" altLang="en-US">
                              <a:latin typeface="Cambria Math"/>
                            </a:rPr>
                            <m:t>⁢</m:t>
                          </m:r>
                          <m:d>
                            <m:dPr>
                              <m:ctrlPr>
                                <a:rPr lang="zh-TW" altLang="en-US" i="1">
                                  <a:latin typeface="Cambria Math"/>
                                </a:rPr>
                              </m:ctrlPr>
                            </m:dPr>
                            <m:e>
                              <m:r>
                                <a:rPr lang="zh-TW" altLang="en-US" i="1">
                                  <a:latin typeface="Cambria Math"/>
                                </a:rPr>
                                <m:t>𝑟</m:t>
                              </m:r>
                            </m:e>
                          </m:d>
                        </m:den>
                      </m:f>
                      <m:r>
                        <a:rPr lang="zh-TW" altLang="en-US">
                          <a:latin typeface="Cambria Math"/>
                        </a:rPr>
                        <m:t>=−</m:t>
                      </m:r>
                      <m:d>
                        <m:dPr>
                          <m:ctrlPr>
                            <a:rPr lang="zh-TW" altLang="en-US" i="1">
                              <a:latin typeface="Cambria Math"/>
                            </a:rPr>
                          </m:ctrlPr>
                        </m:dPr>
                        <m:e>
                          <m:f>
                            <m:fPr>
                              <m:ctrlPr>
                                <a:rPr lang="zh-TW" altLang="en-US" i="1">
                                  <a:latin typeface="Cambria Math"/>
                                </a:rPr>
                              </m:ctrlPr>
                            </m:fPr>
                            <m:num>
                              <m:f>
                                <m:fPr>
                                  <m:type m:val="lin"/>
                                  <m:ctrlPr>
                                    <a:rPr lang="zh-TW" altLang="en-US" i="1">
                                      <a:latin typeface="Cambria Math"/>
                                    </a:rPr>
                                  </m:ctrlPr>
                                </m:fPr>
                                <m:num>
                                  <m:r>
                                    <m:rPr>
                                      <m:sty m:val="p"/>
                                    </m:rPr>
                                    <a:rPr lang="zh-TW" altLang="en-US">
                                      <a:latin typeface="Cambria Math"/>
                                    </a:rPr>
                                    <m:t>GM</m:t>
                                  </m:r>
                                </m:num>
                                <m:den>
                                  <m:r>
                                    <a:rPr lang="zh-TW" altLang="en-US" i="1">
                                      <a:latin typeface="Cambria Math"/>
                                    </a:rPr>
                                    <m:t>𝑟</m:t>
                                  </m:r>
                                </m:den>
                              </m:f>
                              <m:r>
                                <a:rPr lang="zh-TW" altLang="en-US">
                                  <a:latin typeface="Cambria Math"/>
                                </a:rPr>
                                <m:t>−2⁢</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num>
                            <m:den>
                              <m:sSup>
                                <m:sSupPr>
                                  <m:ctrlPr>
                                    <a:rPr lang="zh-TW" altLang="en-US" i="1">
                                      <a:latin typeface="Cambria Math"/>
                                    </a:rPr>
                                  </m:ctrlPr>
                                </m:sSupPr>
                                <m:e>
                                  <m:r>
                                    <a:rPr lang="zh-TW" altLang="en-US" i="1">
                                      <a:latin typeface="Cambria Math"/>
                                    </a:rPr>
                                    <m:t>𝑣</m:t>
                                  </m:r>
                                </m:e>
                                <m:sup>
                                  <m:r>
                                    <a:rPr lang="zh-TW" altLang="en-US">
                                      <a:latin typeface="Cambria Math"/>
                                    </a:rPr>
                                    <m:t>2</m:t>
                                  </m:r>
                                </m:sup>
                              </m:sSup>
                              <m:r>
                                <a:rPr lang="zh-TW" altLang="en-US">
                                  <a:latin typeface="Cambria Math"/>
                                </a:rPr>
                                <m:t>−</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den>
                          </m:f>
                        </m:e>
                      </m:d>
                    </m:oMath>
                  </m:oMathPara>
                </a14:m>
                <a:endParaRPr lang="zh-TW"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2955747" y="6045061"/>
                <a:ext cx="2926378" cy="720325"/>
              </a:xfrm>
              <a:prstGeom prst="rect">
                <a:avLst/>
              </a:prstGeom>
              <a:blipFill rotWithShape="1">
                <a:blip r:embed="rId7"/>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54637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Adiabatic Wind</a:t>
            </a:r>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341" y="1876625"/>
            <a:ext cx="7151229" cy="476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4" name="TextBox 13"/>
              <p:cNvSpPr txBox="1"/>
              <p:nvPr/>
            </p:nvSpPr>
            <p:spPr>
              <a:xfrm>
                <a:off x="1747631" y="1027974"/>
                <a:ext cx="319074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zh-TW" altLang="en-US" i="1">
                              <a:latin typeface="Cambria Math"/>
                            </a:rPr>
                          </m:ctrlPr>
                        </m:dPr>
                        <m:e>
                          <m:sSup>
                            <m:sSupPr>
                              <m:ctrlPr>
                                <a:rPr lang="zh-TW" altLang="en-US" i="1">
                                  <a:latin typeface="Cambria Math"/>
                                </a:rPr>
                              </m:ctrlPr>
                            </m:sSupPr>
                            <m:e>
                              <m:r>
                                <a:rPr lang="zh-TW" altLang="en-US" i="1">
                                  <a:latin typeface="Cambria Math"/>
                                </a:rPr>
                                <m:t>𝑣</m:t>
                              </m:r>
                            </m:e>
                            <m:sup>
                              <m:r>
                                <a:rPr lang="zh-TW" altLang="en-US">
                                  <a:latin typeface="Cambria Math"/>
                                </a:rPr>
                                <m:t>2</m:t>
                              </m:r>
                            </m:sup>
                          </m:sSup>
                          <m:r>
                            <a:rPr lang="zh-TW" altLang="en-US">
                              <a:latin typeface="Cambria Math"/>
                            </a:rPr>
                            <m:t>−</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e>
                      </m:d>
                      <m:r>
                        <a:rPr lang="zh-TW" altLang="en-US">
                          <a:latin typeface="Cambria Math"/>
                        </a:rPr>
                        <m:t>⁢</m:t>
                      </m:r>
                      <m:f>
                        <m:fPr>
                          <m:ctrlPr>
                            <a:rPr lang="zh-TW" altLang="en-US" i="1">
                              <a:latin typeface="Cambria Math"/>
                            </a:rPr>
                          </m:ctrlPr>
                        </m:fPr>
                        <m:num>
                          <m:r>
                            <a:rPr lang="zh-TW" altLang="en-US" i="1">
                              <a:latin typeface="Cambria Math"/>
                            </a:rPr>
                            <m:t>𝑟</m:t>
                          </m:r>
                        </m:num>
                        <m:den>
                          <m:r>
                            <a:rPr lang="zh-TW" altLang="en-US" i="1">
                              <a:latin typeface="Cambria Math"/>
                            </a:rPr>
                            <m:t>𝑣</m:t>
                          </m:r>
                        </m:den>
                      </m:f>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r>
                        <a:rPr lang="zh-TW" altLang="en-US">
                          <a:latin typeface="Cambria Math"/>
                        </a:rPr>
                        <m:t>=</m:t>
                      </m:r>
                      <m:d>
                        <m:dPr>
                          <m:ctrlPr>
                            <a:rPr lang="zh-TW" altLang="en-US" i="1">
                              <a:latin typeface="Cambria Math"/>
                            </a:rPr>
                          </m:ctrlPr>
                        </m:dPr>
                        <m:e>
                          <m:r>
                            <a:rPr lang="zh-TW" altLang="en-US">
                              <a:latin typeface="Cambria Math"/>
                            </a:rPr>
                            <m:t>2⁢</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r>
                            <a:rPr lang="zh-TW" altLang="en-US">
                              <a:latin typeface="Cambria Math"/>
                            </a:rPr>
                            <m:t>−</m:t>
                          </m:r>
                          <m:f>
                            <m:fPr>
                              <m:ctrlPr>
                                <a:rPr lang="zh-TW" altLang="en-US" i="1">
                                  <a:latin typeface="Cambria Math"/>
                                </a:rPr>
                              </m:ctrlPr>
                            </m:fPr>
                            <m:num>
                              <m:r>
                                <m:rPr>
                                  <m:sty m:val="p"/>
                                </m:rPr>
                                <a:rPr lang="zh-TW" altLang="en-US">
                                  <a:latin typeface="Cambria Math"/>
                                </a:rPr>
                                <m:t>GM</m:t>
                              </m:r>
                            </m:num>
                            <m:den>
                              <m:r>
                                <a:rPr lang="zh-TW" altLang="en-US" i="1">
                                  <a:latin typeface="Cambria Math"/>
                                </a:rPr>
                                <m:t>𝑟</m:t>
                              </m:r>
                            </m:den>
                          </m:f>
                        </m:e>
                      </m:d>
                    </m:oMath>
                  </m:oMathPara>
                </a14:m>
                <a:endParaRPr lang="zh-TW"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747631" y="1027974"/>
                <a:ext cx="3190745" cy="71468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065485" y="1050544"/>
                <a:ext cx="2728686" cy="6695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𝑐</m:t>
                          </m:r>
                        </m:sub>
                      </m:sSub>
                      <m:r>
                        <a:rPr lang="zh-TW" altLang="en-US">
                          <a:latin typeface="Cambria Math"/>
                        </a:rPr>
                        <m:t>=</m:t>
                      </m:r>
                      <m:sSub>
                        <m:sSubPr>
                          <m:ctrlPr>
                            <a:rPr lang="zh-TW" altLang="en-US" i="1">
                              <a:latin typeface="Cambria Math"/>
                            </a:rPr>
                          </m:ctrlPr>
                        </m:sSubPr>
                        <m:e>
                          <m:r>
                            <a:rPr lang="zh-TW" altLang="en-US">
                              <a:latin typeface="Cambria Math"/>
                            </a:rPr>
                            <m:t>±</m:t>
                          </m:r>
                          <m:r>
                            <m:rPr>
                              <m:nor/>
                            </m:rPr>
                            <a:rPr lang="zh-TW" altLang="en-US"/>
                            <m:t> </m:t>
                          </m:r>
                          <m:r>
                            <a:rPr lang="zh-TW" altLang="en-US" i="1">
                              <a:latin typeface="Cambria Math"/>
                            </a:rPr>
                            <m:t>𝑐</m:t>
                          </m:r>
                        </m:e>
                        <m:sub>
                          <m:r>
                            <a:rPr lang="zh-TW" altLang="en-US" i="1">
                              <a:latin typeface="Cambria Math"/>
                            </a:rPr>
                            <m:t>𝑠</m:t>
                          </m:r>
                        </m:sub>
                      </m:sSub>
                      <m:r>
                        <a:rPr lang="zh-TW" altLang="en-US">
                          <a:latin typeface="Cambria Math"/>
                        </a:rPr>
                        <m:t>⁢</m:t>
                      </m:r>
                      <m:r>
                        <a:rPr lang="en-US" altLang="zh-TW" b="0" i="0" smtClean="0">
                          <a:latin typeface="Cambria Math"/>
                        </a:rPr>
                        <m:t> </m:t>
                      </m:r>
                      <m:r>
                        <m:rPr>
                          <m:sty m:val="p"/>
                        </m:rPr>
                        <a:rPr lang="zh-TW" altLang="en-US">
                          <a:latin typeface="Cambria Math"/>
                        </a:rPr>
                        <m:t>at</m:t>
                      </m:r>
                      <m:r>
                        <a:rPr lang="en-US" altLang="zh-TW" b="0" i="0" smtClean="0">
                          <a:latin typeface="Cambria Math"/>
                        </a:rPr>
                        <m:t> </m:t>
                      </m:r>
                      <m:r>
                        <a:rPr lang="zh-TW" altLang="en-US">
                          <a:latin typeface="Cambria Math"/>
                        </a:rPr>
                        <m:t>⁢</m:t>
                      </m:r>
                      <m:sSub>
                        <m:sSubPr>
                          <m:ctrlPr>
                            <a:rPr lang="zh-TW" altLang="en-US" i="1">
                              <a:latin typeface="Cambria Math"/>
                            </a:rPr>
                          </m:ctrlPr>
                        </m:sSubPr>
                        <m:e>
                          <m:r>
                            <a:rPr lang="en-US" altLang="zh-TW" b="0" i="1" smtClean="0">
                              <a:latin typeface="Cambria Math"/>
                            </a:rPr>
                            <m:t>𝑟</m:t>
                          </m:r>
                        </m:e>
                        <m:sub>
                          <m:r>
                            <a:rPr lang="zh-TW" altLang="en-US" i="1">
                              <a:latin typeface="Cambria Math"/>
                            </a:rPr>
                            <m:t>𝑐</m:t>
                          </m:r>
                        </m:sub>
                      </m:sSub>
                      <m:r>
                        <a:rPr lang="zh-TW" altLang="en-US">
                          <a:latin typeface="Cambria Math"/>
                        </a:rPr>
                        <m:t>=</m:t>
                      </m:r>
                      <m:f>
                        <m:fPr>
                          <m:ctrlPr>
                            <a:rPr lang="zh-TW" altLang="en-US" i="1">
                              <a:latin typeface="Cambria Math"/>
                            </a:rPr>
                          </m:ctrlPr>
                        </m:fPr>
                        <m:num>
                          <m:r>
                            <m:rPr>
                              <m:sty m:val="p"/>
                            </m:rPr>
                            <a:rPr lang="zh-TW" altLang="en-US">
                              <a:latin typeface="Cambria Math"/>
                            </a:rPr>
                            <m:t>GM</m:t>
                          </m:r>
                        </m:num>
                        <m:den>
                          <m:r>
                            <a:rPr lang="zh-TW" altLang="en-US">
                              <a:latin typeface="Cambria Math"/>
                            </a:rPr>
                            <m:t>2⁢</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den>
                      </m:f>
                    </m:oMath>
                  </m:oMathPara>
                </a14:m>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065485" y="1050544"/>
                <a:ext cx="2728686" cy="669542"/>
              </a:xfrm>
              <a:prstGeom prst="rect">
                <a:avLst/>
              </a:prstGeom>
              <a:blipFill rotWithShape="1">
                <a:blip r:embed="rId4"/>
                <a:stretch>
                  <a:fillRect/>
                </a:stretch>
              </a:blipFill>
            </p:spPr>
            <p:txBody>
              <a:bodyPr/>
              <a:lstStyle/>
              <a:p>
                <a:r>
                  <a:rPr lang="zh-TW" altLang="en-US">
                    <a:noFill/>
                  </a:rPr>
                  <a:t> </a:t>
                </a:r>
              </a:p>
            </p:txBody>
          </p:sp>
        </mc:Fallback>
      </mc:AlternateContent>
      <p:cxnSp>
        <p:nvCxnSpPr>
          <p:cNvPr id="15" name="Straight Connector 14"/>
          <p:cNvCxnSpPr/>
          <p:nvPr/>
        </p:nvCxnSpPr>
        <p:spPr>
          <a:xfrm flipV="1">
            <a:off x="3483428" y="4064000"/>
            <a:ext cx="0" cy="2162629"/>
          </a:xfrm>
          <a:prstGeom prst="line">
            <a:avLst/>
          </a:prstGeom>
          <a:ln w="127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3279398" y="6196619"/>
                <a:ext cx="4080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a:latin typeface="Cambria Math"/>
                        </a:rPr>
                        <m:t>⁢</m:t>
                      </m:r>
                      <m:sSub>
                        <m:sSubPr>
                          <m:ctrlPr>
                            <a:rPr lang="zh-TW" altLang="en-US" i="1">
                              <a:latin typeface="Cambria Math"/>
                            </a:rPr>
                          </m:ctrlPr>
                        </m:sSubPr>
                        <m:e>
                          <m:r>
                            <a:rPr lang="en-US" altLang="zh-TW" i="1">
                              <a:latin typeface="Cambria Math"/>
                            </a:rPr>
                            <m:t>𝑟</m:t>
                          </m:r>
                        </m:e>
                        <m:sub>
                          <m:r>
                            <a:rPr lang="zh-TW" altLang="en-US" i="1">
                              <a:latin typeface="Cambria Math"/>
                            </a:rPr>
                            <m:t>𝑐</m:t>
                          </m:r>
                        </m:sub>
                      </m:sSub>
                    </m:oMath>
                  </m:oMathPara>
                </a14:m>
                <a:endParaRPr lang="zh-TW" alt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3279398" y="6196619"/>
                <a:ext cx="408060" cy="369332"/>
              </a:xfrm>
              <a:prstGeom prst="rect">
                <a:avLst/>
              </a:prstGeom>
              <a:blipFill rotWithShape="1">
                <a:blip r:embed="rId5"/>
                <a:stretch>
                  <a:fillRect/>
                </a:stretch>
              </a:blipFill>
            </p:spPr>
            <p:txBody>
              <a:bodyPr/>
              <a:lstStyle/>
              <a:p>
                <a:r>
                  <a:rPr lang="zh-TW" altLang="en-US">
                    <a:noFill/>
                  </a:rPr>
                  <a:t> </a:t>
                </a:r>
              </a:p>
            </p:txBody>
          </p:sp>
        </mc:Fallback>
      </mc:AlternateContent>
      <p:cxnSp>
        <p:nvCxnSpPr>
          <p:cNvPr id="20" name="Straight Connector 19"/>
          <p:cNvCxnSpPr/>
          <p:nvPr/>
        </p:nvCxnSpPr>
        <p:spPr>
          <a:xfrm flipH="1">
            <a:off x="1901373" y="5283201"/>
            <a:ext cx="2409372" cy="0"/>
          </a:xfrm>
          <a:prstGeom prst="line">
            <a:avLst/>
          </a:prstGeom>
          <a:ln w="12700">
            <a:solidFill>
              <a:srgbClr val="0000FF"/>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1264595" y="5098535"/>
                <a:ext cx="4489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𝑣</m:t>
                          </m:r>
                        </m:e>
                        <m:sub>
                          <m:r>
                            <a:rPr lang="zh-TW" altLang="en-US" i="1">
                              <a:latin typeface="Cambria Math"/>
                            </a:rPr>
                            <m:t>𝑐</m:t>
                          </m:r>
                        </m:sub>
                      </m:sSub>
                    </m:oMath>
                  </m:oMathPara>
                </a14:m>
                <a:endParaRPr lang="zh-TW" alt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1264595" y="5098535"/>
                <a:ext cx="448905" cy="369332"/>
              </a:xfrm>
              <a:prstGeom prst="rect">
                <a:avLst/>
              </a:prstGeom>
              <a:blipFill rotWithShape="1">
                <a:blip r:embed="rId6"/>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54637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Adiabatic Wind</a:t>
            </a:r>
            <a:endParaRPr lang="zh-TW" altLang="en-US" dirty="0"/>
          </a:p>
        </p:txBody>
      </p:sp>
      <mc:AlternateContent xmlns:mc="http://schemas.openxmlformats.org/markup-compatibility/2006" xmlns:a14="http://schemas.microsoft.com/office/drawing/2010/main">
        <mc:Choice Requires="a14">
          <p:sp>
            <p:nvSpPr>
              <p:cNvPr id="6" name="TextBox 5"/>
              <p:cNvSpPr txBox="1"/>
              <p:nvPr/>
            </p:nvSpPr>
            <p:spPr>
              <a:xfrm>
                <a:off x="1927953" y="2021486"/>
                <a:ext cx="2236445" cy="6651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𝑣</m:t>
                      </m:r>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𝜌</m:t>
                          </m:r>
                        </m:den>
                      </m:f>
                      <m:r>
                        <a:rPr lang="zh-TW" altLang="en-US">
                          <a:latin typeface="Cambria Math"/>
                        </a:rPr>
                        <m:t>⁢</m:t>
                      </m:r>
                      <m:f>
                        <m:fPr>
                          <m:ctrlPr>
                            <a:rPr lang="zh-TW" altLang="en-US" i="1">
                              <a:latin typeface="Cambria Math"/>
                            </a:rPr>
                          </m:ctrlPr>
                        </m:fPr>
                        <m:num>
                          <m:r>
                            <m:rPr>
                              <m:sty m:val="p"/>
                            </m:rPr>
                            <a:rPr lang="zh-TW" altLang="en-US">
                              <a:latin typeface="Cambria Math"/>
                            </a:rPr>
                            <m:t>dp</m:t>
                          </m:r>
                        </m:num>
                        <m:den>
                          <m:r>
                            <m:rPr>
                              <m:sty m:val="p"/>
                            </m:rPr>
                            <a:rPr lang="zh-TW" altLang="en-US">
                              <a:latin typeface="Cambria Math"/>
                            </a:rPr>
                            <m:t>dr</m:t>
                          </m:r>
                        </m:den>
                      </m:f>
                      <m:r>
                        <a:rPr lang="zh-TW" altLang="en-US">
                          <a:latin typeface="Cambria Math"/>
                        </a:rPr>
                        <m:t>−</m:t>
                      </m:r>
                      <m:f>
                        <m:fPr>
                          <m:ctrlPr>
                            <a:rPr lang="zh-TW" altLang="en-US" i="1">
                              <a:latin typeface="Cambria Math"/>
                            </a:rPr>
                          </m:ctrlPr>
                        </m:fPr>
                        <m:num>
                          <m:r>
                            <m:rPr>
                              <m:sty m:val="p"/>
                            </m:rPr>
                            <a:rPr lang="zh-TW" altLang="en-US">
                              <a:latin typeface="Cambria Math"/>
                            </a:rPr>
                            <m:t>GM</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oMath>
                  </m:oMathPara>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927953" y="2021486"/>
                <a:ext cx="2236445" cy="665182"/>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927953" y="2886444"/>
                <a:ext cx="4753994" cy="6651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a:rPr>
                        <m:t>𝑝</m:t>
                      </m:r>
                      <m:r>
                        <a:rPr lang="zh-TW" altLang="en-US">
                          <a:latin typeface="Cambria Math"/>
                        </a:rPr>
                        <m:t>=</m:t>
                      </m:r>
                      <m:r>
                        <a:rPr lang="zh-TW" altLang="en-US" i="1">
                          <a:latin typeface="Cambria Math"/>
                        </a:rPr>
                        <m:t>𝐾</m:t>
                      </m:r>
                      <m:r>
                        <a:rPr lang="zh-TW" altLang="en-US">
                          <a:latin typeface="Cambria Math"/>
                        </a:rPr>
                        <m:t>⁢</m:t>
                      </m:r>
                      <m:sSup>
                        <m:sSupPr>
                          <m:ctrlPr>
                            <a:rPr lang="zh-TW" altLang="en-US" i="1">
                              <a:latin typeface="Cambria Math"/>
                            </a:rPr>
                          </m:ctrlPr>
                        </m:sSupPr>
                        <m:e>
                          <m:r>
                            <a:rPr lang="zh-TW" altLang="en-US" i="1">
                              <a:latin typeface="Cambria Math"/>
                            </a:rPr>
                            <m:t>𝜌</m:t>
                          </m:r>
                        </m:e>
                        <m:sup>
                          <m:r>
                            <a:rPr lang="zh-TW" altLang="en-US" i="1">
                              <a:latin typeface="Cambria Math"/>
                            </a:rPr>
                            <m:t>𝛾</m:t>
                          </m:r>
                        </m:sup>
                      </m:sSup>
                      <m:r>
                        <a:rPr lang="en-US" altLang="zh-TW" b="0" i="1" smtClean="0">
                          <a:latin typeface="Cambria Math"/>
                        </a:rPr>
                        <m:t>→</m:t>
                      </m:r>
                      <m:f>
                        <m:fPr>
                          <m:ctrlPr>
                            <a:rPr lang="zh-TW" altLang="en-US" i="1">
                              <a:latin typeface="Cambria Math"/>
                            </a:rPr>
                          </m:ctrlPr>
                        </m:fPr>
                        <m:num>
                          <m:r>
                            <m:rPr>
                              <m:sty m:val="p"/>
                            </m:rPr>
                            <a:rPr lang="zh-TW" altLang="en-US">
                              <a:latin typeface="Cambria Math"/>
                            </a:rPr>
                            <m:t>dp</m:t>
                          </m:r>
                        </m:num>
                        <m:den>
                          <m:r>
                            <m:rPr>
                              <m:sty m:val="p"/>
                            </m:rPr>
                            <a:rPr lang="zh-TW" altLang="en-US">
                              <a:latin typeface="Cambria Math"/>
                            </a:rPr>
                            <m:t>d</m:t>
                          </m:r>
                          <m:r>
                            <a:rPr lang="en-US" altLang="zh-TW" b="0" i="1" smtClean="0">
                              <a:latin typeface="Cambria Math"/>
                            </a:rPr>
                            <m:t>𝑟</m:t>
                          </m:r>
                        </m:den>
                      </m:f>
                      <m:r>
                        <a:rPr lang="zh-TW" altLang="en-US">
                          <a:latin typeface="Cambria Math"/>
                        </a:rPr>
                        <m:t>=</m:t>
                      </m:r>
                      <m:r>
                        <a:rPr lang="zh-TW" altLang="en-US" i="1">
                          <a:latin typeface="Cambria Math"/>
                        </a:rPr>
                        <m:t>𝐾</m:t>
                      </m:r>
                      <m:r>
                        <a:rPr lang="zh-TW" altLang="en-US">
                          <a:latin typeface="Cambria Math"/>
                        </a:rPr>
                        <m:t>⁢</m:t>
                      </m:r>
                      <m:r>
                        <a:rPr lang="zh-TW" altLang="en-US" i="1">
                          <a:latin typeface="Cambria Math"/>
                        </a:rPr>
                        <m:t>𝛾</m:t>
                      </m:r>
                      <m:r>
                        <a:rPr lang="zh-TW" altLang="en-US">
                          <a:latin typeface="Cambria Math"/>
                        </a:rPr>
                        <m:t>⁢</m:t>
                      </m:r>
                      <m:sSup>
                        <m:sSupPr>
                          <m:ctrlPr>
                            <a:rPr lang="zh-TW" altLang="en-US" i="1">
                              <a:latin typeface="Cambria Math"/>
                            </a:rPr>
                          </m:ctrlPr>
                        </m:sSupPr>
                        <m:e>
                          <m:r>
                            <a:rPr lang="zh-TW" altLang="en-US" i="1">
                              <a:latin typeface="Cambria Math"/>
                            </a:rPr>
                            <m:t>𝜌</m:t>
                          </m:r>
                        </m:e>
                        <m:sup>
                          <m:r>
                            <a:rPr lang="zh-TW" altLang="en-US" i="1">
                              <a:latin typeface="Cambria Math"/>
                            </a:rPr>
                            <m:t>𝛾</m:t>
                          </m:r>
                          <m:r>
                            <a:rPr lang="zh-TW" altLang="en-US">
                              <a:latin typeface="Cambria Math"/>
                            </a:rPr>
                            <m:t>−1</m:t>
                          </m:r>
                        </m:sup>
                      </m:sSup>
                      <m:f>
                        <m:fPr>
                          <m:ctrlPr>
                            <a:rPr lang="zh-TW" altLang="en-US" i="1">
                              <a:latin typeface="Cambria Math"/>
                            </a:rPr>
                          </m:ctrlPr>
                        </m:fPr>
                        <m:num>
                          <m:r>
                            <m:rPr>
                              <m:sty m:val="p"/>
                            </m:rPr>
                            <a:rPr lang="zh-TW" altLang="en-US">
                              <a:latin typeface="Cambria Math"/>
                            </a:rPr>
                            <m:t>d</m:t>
                          </m:r>
                          <m:r>
                            <a:rPr lang="zh-TW" altLang="en-US" i="1">
                              <a:latin typeface="Cambria Math"/>
                            </a:rPr>
                            <m:t>𝜌</m:t>
                          </m:r>
                        </m:num>
                        <m:den>
                          <m:r>
                            <m:rPr>
                              <m:sty m:val="p"/>
                            </m:rPr>
                            <a:rPr lang="zh-TW" altLang="en-US">
                              <a:latin typeface="Cambria Math"/>
                            </a:rPr>
                            <m:t>d</m:t>
                          </m:r>
                          <m:r>
                            <a:rPr lang="en-US" altLang="zh-TW" i="1">
                              <a:latin typeface="Cambria Math"/>
                            </a:rPr>
                            <m:t>𝑟</m:t>
                          </m:r>
                        </m:den>
                      </m:f>
                      <m:r>
                        <a:rPr lang="zh-TW" altLang="en-US">
                          <a:latin typeface="Cambria Math"/>
                        </a:rPr>
                        <m:t>=</m:t>
                      </m:r>
                      <m:f>
                        <m:fPr>
                          <m:ctrlPr>
                            <a:rPr lang="zh-TW" altLang="en-US" i="1">
                              <a:latin typeface="Cambria Math"/>
                            </a:rPr>
                          </m:ctrlPr>
                        </m:fPr>
                        <m:num>
                          <m:r>
                            <m:rPr>
                              <m:sty m:val="p"/>
                            </m:rPr>
                            <a:rPr lang="zh-TW" altLang="en-US">
                              <a:latin typeface="Cambria Math"/>
                            </a:rPr>
                            <m:t>γp</m:t>
                          </m:r>
                        </m:num>
                        <m:den>
                          <m:r>
                            <a:rPr lang="zh-TW" altLang="en-US" i="1">
                              <a:latin typeface="Cambria Math"/>
                            </a:rPr>
                            <m:t>𝜌</m:t>
                          </m:r>
                        </m:den>
                      </m:f>
                      <m:r>
                        <a:rPr lang="en-US" altLang="zh-TW" b="0" i="1" smtClean="0">
                          <a:latin typeface="Cambria Math"/>
                        </a:rPr>
                        <m:t> </m:t>
                      </m:r>
                      <m:f>
                        <m:fPr>
                          <m:ctrlPr>
                            <a:rPr lang="zh-TW" altLang="en-US" i="1">
                              <a:latin typeface="Cambria Math"/>
                            </a:rPr>
                          </m:ctrlPr>
                        </m:fPr>
                        <m:num>
                          <m:r>
                            <m:rPr>
                              <m:sty m:val="p"/>
                            </m:rPr>
                            <a:rPr lang="zh-TW" altLang="en-US">
                              <a:latin typeface="Cambria Math"/>
                            </a:rPr>
                            <m:t>d</m:t>
                          </m:r>
                          <m:r>
                            <a:rPr lang="zh-TW" altLang="en-US" i="1">
                              <a:latin typeface="Cambria Math"/>
                            </a:rPr>
                            <m:t>𝜌</m:t>
                          </m:r>
                        </m:num>
                        <m:den>
                          <m:r>
                            <m:rPr>
                              <m:sty m:val="p"/>
                            </m:rPr>
                            <a:rPr lang="zh-TW" altLang="en-US">
                              <a:latin typeface="Cambria Math"/>
                            </a:rPr>
                            <m:t>d</m:t>
                          </m:r>
                          <m:r>
                            <a:rPr lang="en-US" altLang="zh-TW" i="1">
                              <a:latin typeface="Cambria Math"/>
                            </a:rPr>
                            <m:t>𝑟</m:t>
                          </m:r>
                        </m:den>
                      </m:f>
                      <m:r>
                        <a:rPr lang="zh-TW" altLang="en-US">
                          <a:latin typeface="Cambria Math"/>
                        </a:rPr>
                        <m:t>=</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f>
                        <m:fPr>
                          <m:ctrlPr>
                            <a:rPr lang="zh-TW" altLang="en-US" i="1">
                              <a:latin typeface="Cambria Math"/>
                            </a:rPr>
                          </m:ctrlPr>
                        </m:fPr>
                        <m:num>
                          <m:r>
                            <m:rPr>
                              <m:sty m:val="p"/>
                            </m:rPr>
                            <a:rPr lang="zh-TW" altLang="en-US">
                              <a:latin typeface="Cambria Math"/>
                            </a:rPr>
                            <m:t>d</m:t>
                          </m:r>
                          <m:r>
                            <a:rPr lang="zh-TW" altLang="en-US" i="1">
                              <a:latin typeface="Cambria Math"/>
                            </a:rPr>
                            <m:t>𝜌</m:t>
                          </m:r>
                        </m:num>
                        <m:den>
                          <m:r>
                            <m:rPr>
                              <m:sty m:val="p"/>
                            </m:rPr>
                            <a:rPr lang="zh-TW" altLang="en-US">
                              <a:latin typeface="Cambria Math"/>
                            </a:rPr>
                            <m:t>d</m:t>
                          </m:r>
                          <m:r>
                            <a:rPr lang="en-US" altLang="zh-TW" i="1">
                              <a:latin typeface="Cambria Math"/>
                            </a:rPr>
                            <m:t>𝑟</m:t>
                          </m:r>
                        </m:den>
                      </m:f>
                    </m:oMath>
                  </m:oMathPara>
                </a14:m>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927953" y="2886444"/>
                <a:ext cx="4753994" cy="665182"/>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927953" y="1139547"/>
                <a:ext cx="6799210"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a:rPr lang="zh-TW" altLang="en-US" i="1">
                              <a:latin typeface="Cambria Math"/>
                            </a:rPr>
                            <m:t>𝑑</m:t>
                          </m:r>
                        </m:num>
                        <m:den>
                          <m:r>
                            <m:rPr>
                              <m:sty m:val="p"/>
                            </m:rPr>
                            <a:rPr lang="zh-TW" altLang="en-US">
                              <a:latin typeface="Cambria Math"/>
                            </a:rPr>
                            <m:t>dr</m:t>
                          </m:r>
                        </m:den>
                      </m:f>
                      <m:r>
                        <a:rPr lang="zh-TW" altLang="en-US">
                          <a:latin typeface="Cambria Math"/>
                        </a:rPr>
                        <m:t>⁢</m:t>
                      </m:r>
                      <m:d>
                        <m:dPr>
                          <m:ctrlPr>
                            <a:rPr lang="zh-TW" altLang="en-US" i="1">
                              <a:latin typeface="Cambria Math"/>
                            </a:rPr>
                          </m:ctrlPr>
                        </m:dPr>
                        <m:e>
                          <m:r>
                            <a:rPr lang="zh-TW" altLang="en-US">
                              <a:latin typeface="Cambria Math"/>
                            </a:rPr>
                            <m:t>4⁢</m:t>
                          </m:r>
                          <m:sSup>
                            <m:sSupPr>
                              <m:ctrlPr>
                                <a:rPr lang="zh-TW" altLang="en-US" i="1">
                                  <a:latin typeface="Cambria Math"/>
                                </a:rPr>
                              </m:ctrlPr>
                            </m:sSupPr>
                            <m:e>
                              <m:r>
                                <m:rPr>
                                  <m:sty m:val="p"/>
                                </m:rPr>
                                <a:rPr lang="zh-TW" altLang="en-US">
                                  <a:latin typeface="Cambria Math"/>
                                </a:rPr>
                                <m:t>πr</m:t>
                              </m:r>
                            </m:e>
                            <m:sup>
                              <m:r>
                                <a:rPr lang="zh-TW" altLang="en-US">
                                  <a:latin typeface="Cambria Math"/>
                                </a:rPr>
                                <m:t>2</m:t>
                              </m:r>
                            </m:sup>
                          </m:sSup>
                          <m:r>
                            <a:rPr lang="zh-TW" altLang="en-US">
                              <a:latin typeface="Cambria Math"/>
                            </a:rPr>
                            <m:t>⁢</m:t>
                          </m:r>
                          <m:r>
                            <m:rPr>
                              <m:sty m:val="p"/>
                            </m:rPr>
                            <a:rPr lang="zh-TW" altLang="en-US">
                              <a:latin typeface="Cambria Math"/>
                            </a:rPr>
                            <m:t>ρv</m:t>
                          </m:r>
                        </m:e>
                      </m:d>
                      <m:r>
                        <a:rPr lang="zh-TW" altLang="en-US">
                          <a:latin typeface="Cambria Math"/>
                        </a:rPr>
                        <m:t>=0</m:t>
                      </m:r>
                      <m:r>
                        <a:rPr lang="en-US" altLang="zh-TW">
                          <a:latin typeface="Cambria Math"/>
                        </a:rPr>
                        <m:t>→</m:t>
                      </m:r>
                      <m:f>
                        <m:fPr>
                          <m:ctrlPr>
                            <a:rPr lang="zh-TW" altLang="en-US" i="1">
                              <a:latin typeface="Cambria Math"/>
                            </a:rPr>
                          </m:ctrlPr>
                        </m:fPr>
                        <m:num>
                          <m:r>
                            <a:rPr lang="zh-TW" altLang="en-US">
                              <a:latin typeface="Cambria Math"/>
                            </a:rPr>
                            <m:t>2</m:t>
                          </m:r>
                        </m:num>
                        <m:den>
                          <m:r>
                            <a:rPr lang="zh-TW" altLang="en-US" i="1">
                              <a:latin typeface="Cambria Math"/>
                            </a:rPr>
                            <m:t>𝑟</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𝜌</m:t>
                          </m:r>
                        </m:den>
                      </m:f>
                      <m:r>
                        <a:rPr lang="zh-TW" altLang="en-US">
                          <a:latin typeface="Cambria Math"/>
                        </a:rPr>
                        <m:t>⁢</m:t>
                      </m:r>
                      <m:f>
                        <m:fPr>
                          <m:ctrlPr>
                            <a:rPr lang="zh-TW" altLang="en-US" i="1">
                              <a:latin typeface="Cambria Math"/>
                            </a:rPr>
                          </m:ctrlPr>
                        </m:fPr>
                        <m:num>
                          <m:r>
                            <m:rPr>
                              <m:sty m:val="p"/>
                            </m:rPr>
                            <a:rPr lang="zh-TW" altLang="en-US">
                              <a:latin typeface="Cambria Math"/>
                            </a:rPr>
                            <m:t>dρ</m:t>
                          </m:r>
                        </m:num>
                        <m:den>
                          <m:r>
                            <m:rPr>
                              <m:sty m:val="p"/>
                            </m:rPr>
                            <a:rPr lang="zh-TW" altLang="en-US">
                              <a:latin typeface="Cambria Math"/>
                            </a:rPr>
                            <m:t>dr</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𝑣</m:t>
                          </m:r>
                        </m:den>
                      </m:f>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r>
                        <a:rPr lang="zh-TW" altLang="en-US">
                          <a:latin typeface="Cambria Math"/>
                        </a:rPr>
                        <m:t>=0</m:t>
                      </m:r>
                      <m:r>
                        <a:rPr lang="en-US" altLang="zh-TW">
                          <a:latin typeface="Cambria Math"/>
                        </a:rPr>
                        <m:t> →</m:t>
                      </m:r>
                      <m:f>
                        <m:fPr>
                          <m:ctrlPr>
                            <a:rPr lang="zh-TW" altLang="en-US" i="1">
                              <a:latin typeface="Cambria Math"/>
                            </a:rPr>
                          </m:ctrlPr>
                        </m:fPr>
                        <m:num>
                          <m:r>
                            <a:rPr lang="zh-TW" altLang="en-US">
                              <a:latin typeface="Cambria Math"/>
                            </a:rPr>
                            <m:t>1</m:t>
                          </m:r>
                        </m:num>
                        <m:den>
                          <m:r>
                            <a:rPr lang="zh-TW" altLang="en-US" i="1">
                              <a:latin typeface="Cambria Math"/>
                            </a:rPr>
                            <m:t>𝜌</m:t>
                          </m:r>
                        </m:den>
                      </m:f>
                      <m:r>
                        <a:rPr lang="zh-TW" altLang="en-US">
                          <a:latin typeface="Cambria Math"/>
                        </a:rPr>
                        <m:t>⁢</m:t>
                      </m:r>
                      <m:f>
                        <m:fPr>
                          <m:ctrlPr>
                            <a:rPr lang="zh-TW" altLang="en-US" i="1">
                              <a:latin typeface="Cambria Math"/>
                            </a:rPr>
                          </m:ctrlPr>
                        </m:fPr>
                        <m:num>
                          <m:r>
                            <m:rPr>
                              <m:sty m:val="p"/>
                            </m:rPr>
                            <a:rPr lang="zh-TW" altLang="en-US">
                              <a:latin typeface="Cambria Math"/>
                            </a:rPr>
                            <m:t>dρ</m:t>
                          </m:r>
                        </m:num>
                        <m:den>
                          <m:r>
                            <m:rPr>
                              <m:sty m:val="p"/>
                            </m:rPr>
                            <a:rPr lang="zh-TW" altLang="en-US">
                              <a:latin typeface="Cambria Math"/>
                            </a:rPr>
                            <m:t>dr</m:t>
                          </m:r>
                        </m:den>
                      </m:f>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2</m:t>
                              </m:r>
                            </m:num>
                            <m:den>
                              <m:r>
                                <a:rPr lang="zh-TW" altLang="en-US" i="1">
                                  <a:latin typeface="Cambria Math"/>
                                </a:rPr>
                                <m:t>𝑟</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𝑣</m:t>
                              </m:r>
                            </m:den>
                          </m:f>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e>
                      </m:d>
                    </m:oMath>
                  </m:oMathPara>
                </a14:m>
                <a:endParaRPr lang="zh-TW"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1927953" y="1139547"/>
                <a:ext cx="6799210" cy="714683"/>
              </a:xfrm>
              <a:prstGeom prst="rect">
                <a:avLst/>
              </a:prstGeom>
              <a:blipFill rotWithShape="1">
                <a:blip r:embed="rId4"/>
                <a:stretch>
                  <a:fillRect/>
                </a:stretch>
              </a:blipFill>
            </p:spPr>
            <p:txBody>
              <a:bodyPr/>
              <a:lstStyle/>
              <a:p>
                <a:r>
                  <a:rPr lang="zh-TW" altLang="en-US">
                    <a:noFill/>
                  </a:rPr>
                  <a:t> </a:t>
                </a:r>
              </a:p>
            </p:txBody>
          </p:sp>
        </mc:Fallback>
      </mc:AlternateContent>
      <p:sp>
        <p:nvSpPr>
          <p:cNvPr id="9" name="TextBox 8"/>
          <p:cNvSpPr txBox="1"/>
          <p:nvPr/>
        </p:nvSpPr>
        <p:spPr>
          <a:xfrm>
            <a:off x="173554" y="1173722"/>
            <a:ext cx="1535326" cy="646331"/>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Mass Conservation</a:t>
            </a:r>
            <a:endParaRPr lang="zh-TW" altLang="en-US" dirty="0" smtClean="0">
              <a:latin typeface="Cambria Math" pitchFamily="18" charset="0"/>
              <a:ea typeface="Cambria Math" pitchFamily="18" charset="0"/>
            </a:endParaRPr>
          </a:p>
        </p:txBody>
      </p:sp>
      <p:sp>
        <p:nvSpPr>
          <p:cNvPr id="12" name="TextBox 11"/>
          <p:cNvSpPr txBox="1"/>
          <p:nvPr/>
        </p:nvSpPr>
        <p:spPr>
          <a:xfrm>
            <a:off x="173554" y="2030911"/>
            <a:ext cx="1535326" cy="646331"/>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Momentum Equation</a:t>
            </a:r>
            <a:endParaRPr lang="zh-TW" altLang="en-US" dirty="0" smtClean="0">
              <a:latin typeface="Cambria Math" pitchFamily="18" charset="0"/>
              <a:ea typeface="Cambria Math" pitchFamily="18" charset="0"/>
            </a:endParaRPr>
          </a:p>
        </p:txBody>
      </p:sp>
      <p:sp>
        <p:nvSpPr>
          <p:cNvPr id="13" name="TextBox 12"/>
          <p:cNvSpPr txBox="1"/>
          <p:nvPr/>
        </p:nvSpPr>
        <p:spPr>
          <a:xfrm>
            <a:off x="173554" y="2905295"/>
            <a:ext cx="1430394" cy="646331"/>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Adiabatic E.O.S.</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8" name="TextBox 17"/>
              <p:cNvSpPr txBox="1"/>
              <p:nvPr/>
            </p:nvSpPr>
            <p:spPr>
              <a:xfrm>
                <a:off x="1110113" y="4341430"/>
                <a:ext cx="661764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a:rPr>
                        <m:t>𝑣</m:t>
                      </m:r>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𝜌</m:t>
                          </m:r>
                        </m:den>
                      </m:f>
                      <m:r>
                        <a:rPr lang="zh-TW" altLang="en-US">
                          <a:latin typeface="Cambria Math"/>
                        </a:rPr>
                        <m:t>⁢</m:t>
                      </m:r>
                      <m:f>
                        <m:fPr>
                          <m:ctrlPr>
                            <a:rPr lang="zh-TW" altLang="en-US" i="1">
                              <a:latin typeface="Cambria Math"/>
                            </a:rPr>
                          </m:ctrlPr>
                        </m:fPr>
                        <m:num>
                          <m:r>
                            <m:rPr>
                              <m:sty m:val="p"/>
                            </m:rPr>
                            <a:rPr lang="zh-TW" altLang="en-US">
                              <a:latin typeface="Cambria Math"/>
                            </a:rPr>
                            <m:t>dp</m:t>
                          </m:r>
                        </m:num>
                        <m:den>
                          <m:r>
                            <m:rPr>
                              <m:sty m:val="p"/>
                            </m:rPr>
                            <a:rPr lang="zh-TW" altLang="en-US">
                              <a:latin typeface="Cambria Math"/>
                            </a:rPr>
                            <m:t>dr</m:t>
                          </m:r>
                        </m:den>
                      </m:f>
                      <m:r>
                        <a:rPr lang="zh-TW" altLang="en-US">
                          <a:latin typeface="Cambria Math"/>
                        </a:rPr>
                        <m:t>−</m:t>
                      </m:r>
                      <m:f>
                        <m:fPr>
                          <m:ctrlPr>
                            <a:rPr lang="zh-TW" altLang="en-US" i="1">
                              <a:latin typeface="Cambria Math"/>
                            </a:rPr>
                          </m:ctrlPr>
                        </m:fPr>
                        <m:num>
                          <m:r>
                            <m:rPr>
                              <m:sty m:val="p"/>
                            </m:rPr>
                            <a:rPr lang="zh-TW" altLang="en-US">
                              <a:latin typeface="Cambria Math"/>
                            </a:rPr>
                            <m:t>GM</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en-US" altLang="zh-TW" b="0" i="1" smtClean="0">
                          <a:latin typeface="Cambria Math"/>
                        </a:rPr>
                        <m:t>=−</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d>
                        <m:dPr>
                          <m:ctrlPr>
                            <a:rPr lang="en-US" altLang="zh-TW" b="0" i="1" smtClean="0">
                              <a:latin typeface="Cambria Math"/>
                            </a:rPr>
                          </m:ctrlPr>
                        </m:dPr>
                        <m:e>
                          <m:f>
                            <m:fPr>
                              <m:ctrlPr>
                                <a:rPr lang="zh-TW" altLang="en-US" i="1">
                                  <a:latin typeface="Cambria Math"/>
                                </a:rPr>
                              </m:ctrlPr>
                            </m:fPr>
                            <m:num>
                              <m:r>
                                <a:rPr lang="zh-TW" altLang="en-US">
                                  <a:latin typeface="Cambria Math"/>
                                </a:rPr>
                                <m:t>1</m:t>
                              </m:r>
                            </m:num>
                            <m:den>
                              <m:r>
                                <a:rPr lang="zh-TW" altLang="en-US" i="1">
                                  <a:latin typeface="Cambria Math"/>
                                </a:rPr>
                                <m:t>𝜌</m:t>
                              </m:r>
                            </m:den>
                          </m:f>
                          <m:r>
                            <a:rPr lang="en-US" altLang="zh-TW" b="0" i="1" smtClean="0">
                              <a:latin typeface="Cambria Math"/>
                            </a:rPr>
                            <m:t> </m:t>
                          </m:r>
                          <m:f>
                            <m:fPr>
                              <m:ctrlPr>
                                <a:rPr lang="zh-TW" altLang="en-US" i="1">
                                  <a:latin typeface="Cambria Math"/>
                                </a:rPr>
                              </m:ctrlPr>
                            </m:fPr>
                            <m:num>
                              <m:r>
                                <m:rPr>
                                  <m:sty m:val="p"/>
                                </m:rPr>
                                <a:rPr lang="zh-TW" altLang="en-US">
                                  <a:latin typeface="Cambria Math"/>
                                </a:rPr>
                                <m:t>d</m:t>
                              </m:r>
                              <m:r>
                                <a:rPr lang="zh-TW" altLang="en-US" i="1">
                                  <a:latin typeface="Cambria Math"/>
                                </a:rPr>
                                <m:t>𝜌</m:t>
                              </m:r>
                            </m:num>
                            <m:den>
                              <m:r>
                                <m:rPr>
                                  <m:sty m:val="p"/>
                                </m:rPr>
                                <a:rPr lang="zh-TW" altLang="en-US">
                                  <a:latin typeface="Cambria Math"/>
                                </a:rPr>
                                <m:t>d</m:t>
                              </m:r>
                              <m:r>
                                <a:rPr lang="en-US" altLang="zh-TW" i="1">
                                  <a:latin typeface="Cambria Math"/>
                                </a:rPr>
                                <m:t>𝑟</m:t>
                              </m:r>
                            </m:den>
                          </m:f>
                        </m:e>
                      </m:d>
                      <m:r>
                        <a:rPr lang="zh-TW" altLang="en-US">
                          <a:latin typeface="Cambria Math"/>
                        </a:rPr>
                        <m:t>−</m:t>
                      </m:r>
                      <m:f>
                        <m:fPr>
                          <m:ctrlPr>
                            <a:rPr lang="zh-TW" altLang="en-US" i="1">
                              <a:latin typeface="Cambria Math"/>
                            </a:rPr>
                          </m:ctrlPr>
                        </m:fPr>
                        <m:num>
                          <m:r>
                            <m:rPr>
                              <m:sty m:val="p"/>
                            </m:rPr>
                            <a:rPr lang="zh-TW" altLang="en-US">
                              <a:latin typeface="Cambria Math"/>
                            </a:rPr>
                            <m:t>GM</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en-US" altLang="zh-TW" b="0" i="1" smtClean="0">
                          <a:latin typeface="Cambria Math"/>
                        </a:rPr>
                        <m:t>=</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d>
                        <m:dPr>
                          <m:ctrlPr>
                            <a:rPr lang="zh-TW" altLang="en-US" i="1">
                              <a:latin typeface="Cambria Math"/>
                            </a:rPr>
                          </m:ctrlPr>
                        </m:dPr>
                        <m:e>
                          <m:f>
                            <m:fPr>
                              <m:ctrlPr>
                                <a:rPr lang="zh-TW" altLang="en-US" i="1">
                                  <a:latin typeface="Cambria Math"/>
                                </a:rPr>
                              </m:ctrlPr>
                            </m:fPr>
                            <m:num>
                              <m:r>
                                <a:rPr lang="zh-TW" altLang="en-US">
                                  <a:latin typeface="Cambria Math"/>
                                </a:rPr>
                                <m:t>2</m:t>
                              </m:r>
                            </m:num>
                            <m:den>
                              <m:r>
                                <a:rPr lang="zh-TW" altLang="en-US" i="1">
                                  <a:latin typeface="Cambria Math"/>
                                </a:rPr>
                                <m:t>𝑟</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𝑣</m:t>
                              </m:r>
                            </m:den>
                          </m:f>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e>
                      </m:d>
                      <m:r>
                        <a:rPr lang="zh-TW" altLang="en-US">
                          <a:latin typeface="Cambria Math"/>
                        </a:rPr>
                        <m:t>−</m:t>
                      </m:r>
                      <m:f>
                        <m:fPr>
                          <m:ctrlPr>
                            <a:rPr lang="zh-TW" altLang="en-US" i="1">
                              <a:latin typeface="Cambria Math"/>
                            </a:rPr>
                          </m:ctrlPr>
                        </m:fPr>
                        <m:num>
                          <m:r>
                            <m:rPr>
                              <m:sty m:val="p"/>
                            </m:rPr>
                            <a:rPr lang="zh-TW" altLang="en-US">
                              <a:latin typeface="Cambria Math"/>
                            </a:rPr>
                            <m:t>GM</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oMath>
                  </m:oMathPara>
                </a14:m>
                <a:endParaRPr lang="zh-TW"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110113" y="4341430"/>
                <a:ext cx="6617645" cy="714683"/>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823563" y="5173864"/>
                <a:ext cx="319074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zh-TW" altLang="en-US" i="1">
                              <a:latin typeface="Cambria Math"/>
                            </a:rPr>
                          </m:ctrlPr>
                        </m:dPr>
                        <m:e>
                          <m:sSup>
                            <m:sSupPr>
                              <m:ctrlPr>
                                <a:rPr lang="zh-TW" altLang="en-US" i="1">
                                  <a:latin typeface="Cambria Math"/>
                                </a:rPr>
                              </m:ctrlPr>
                            </m:sSupPr>
                            <m:e>
                              <m:r>
                                <a:rPr lang="zh-TW" altLang="en-US" i="1">
                                  <a:latin typeface="Cambria Math"/>
                                </a:rPr>
                                <m:t>𝑣</m:t>
                              </m:r>
                            </m:e>
                            <m:sup>
                              <m:r>
                                <a:rPr lang="zh-TW" altLang="en-US">
                                  <a:latin typeface="Cambria Math"/>
                                </a:rPr>
                                <m:t>2</m:t>
                              </m:r>
                            </m:sup>
                          </m:sSup>
                          <m:r>
                            <a:rPr lang="zh-TW" altLang="en-US">
                              <a:latin typeface="Cambria Math"/>
                            </a:rPr>
                            <m:t>−</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e>
                      </m:d>
                      <m:r>
                        <a:rPr lang="zh-TW" altLang="en-US">
                          <a:latin typeface="Cambria Math"/>
                        </a:rPr>
                        <m:t>⁢</m:t>
                      </m:r>
                      <m:f>
                        <m:fPr>
                          <m:ctrlPr>
                            <a:rPr lang="zh-TW" altLang="en-US" i="1">
                              <a:latin typeface="Cambria Math"/>
                            </a:rPr>
                          </m:ctrlPr>
                        </m:fPr>
                        <m:num>
                          <m:r>
                            <a:rPr lang="zh-TW" altLang="en-US" i="1">
                              <a:latin typeface="Cambria Math"/>
                            </a:rPr>
                            <m:t>𝑟</m:t>
                          </m:r>
                        </m:num>
                        <m:den>
                          <m:r>
                            <a:rPr lang="zh-TW" altLang="en-US" i="1">
                              <a:latin typeface="Cambria Math"/>
                            </a:rPr>
                            <m:t>𝑣</m:t>
                          </m:r>
                        </m:den>
                      </m:f>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r>
                        <a:rPr lang="zh-TW" altLang="en-US">
                          <a:latin typeface="Cambria Math"/>
                        </a:rPr>
                        <m:t>=</m:t>
                      </m:r>
                      <m:d>
                        <m:dPr>
                          <m:ctrlPr>
                            <a:rPr lang="zh-TW" altLang="en-US" i="1">
                              <a:latin typeface="Cambria Math"/>
                            </a:rPr>
                          </m:ctrlPr>
                        </m:dPr>
                        <m:e>
                          <m:r>
                            <a:rPr lang="zh-TW" altLang="en-US">
                              <a:latin typeface="Cambria Math"/>
                            </a:rPr>
                            <m:t>2⁢</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r>
                            <a:rPr lang="zh-TW" altLang="en-US">
                              <a:latin typeface="Cambria Math"/>
                            </a:rPr>
                            <m:t>−</m:t>
                          </m:r>
                          <m:f>
                            <m:fPr>
                              <m:ctrlPr>
                                <a:rPr lang="zh-TW" altLang="en-US" i="1">
                                  <a:latin typeface="Cambria Math"/>
                                </a:rPr>
                              </m:ctrlPr>
                            </m:fPr>
                            <m:num>
                              <m:r>
                                <m:rPr>
                                  <m:sty m:val="p"/>
                                </m:rPr>
                                <a:rPr lang="zh-TW" altLang="en-US">
                                  <a:latin typeface="Cambria Math"/>
                                </a:rPr>
                                <m:t>GM</m:t>
                              </m:r>
                            </m:num>
                            <m:den>
                              <m:r>
                                <a:rPr lang="zh-TW" altLang="en-US" i="1">
                                  <a:latin typeface="Cambria Math"/>
                                </a:rPr>
                                <m:t>𝑟</m:t>
                              </m:r>
                            </m:den>
                          </m:f>
                        </m:e>
                      </m:d>
                    </m:oMath>
                  </m:oMathPara>
                </a14:m>
                <a:endParaRPr lang="zh-TW" alt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823563" y="5173864"/>
                <a:ext cx="3190745" cy="714683"/>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955747" y="6045061"/>
                <a:ext cx="2926378" cy="7203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a:rPr lang="zh-TW" altLang="en-US" i="1">
                              <a:latin typeface="Cambria Math"/>
                            </a:rPr>
                            <m:t>𝑑</m:t>
                          </m:r>
                          <m:r>
                            <a:rPr lang="zh-TW" altLang="en-US">
                              <a:latin typeface="Cambria Math"/>
                            </a:rPr>
                            <m:t>⁢ℓ</m:t>
                          </m:r>
                          <m:r>
                            <m:rPr>
                              <m:sty m:val="p"/>
                            </m:rPr>
                            <a:rPr lang="zh-TW" altLang="en-US">
                              <a:latin typeface="Cambria Math"/>
                            </a:rPr>
                            <m:t>n</m:t>
                          </m:r>
                          <m:r>
                            <a:rPr lang="zh-TW" altLang="en-US">
                              <a:latin typeface="Cambria Math"/>
                            </a:rPr>
                            <m:t>⁢</m:t>
                          </m:r>
                          <m:d>
                            <m:dPr>
                              <m:ctrlPr>
                                <a:rPr lang="zh-TW" altLang="en-US" i="1">
                                  <a:latin typeface="Cambria Math"/>
                                </a:rPr>
                              </m:ctrlPr>
                            </m:dPr>
                            <m:e>
                              <m:r>
                                <a:rPr lang="zh-TW" altLang="en-US" i="1">
                                  <a:latin typeface="Cambria Math"/>
                                </a:rPr>
                                <m:t>𝑣</m:t>
                              </m:r>
                            </m:e>
                          </m:d>
                        </m:num>
                        <m:den>
                          <m:r>
                            <a:rPr lang="zh-TW" altLang="en-US" i="1">
                              <a:latin typeface="Cambria Math"/>
                            </a:rPr>
                            <m:t>𝑑</m:t>
                          </m:r>
                          <m:r>
                            <a:rPr lang="zh-TW" altLang="en-US">
                              <a:latin typeface="Cambria Math"/>
                            </a:rPr>
                            <m:t>⁢ℓ</m:t>
                          </m:r>
                          <m:r>
                            <m:rPr>
                              <m:sty m:val="p"/>
                            </m:rPr>
                            <a:rPr lang="zh-TW" altLang="en-US">
                              <a:latin typeface="Cambria Math"/>
                            </a:rPr>
                            <m:t>n</m:t>
                          </m:r>
                          <m:r>
                            <a:rPr lang="zh-TW" altLang="en-US">
                              <a:latin typeface="Cambria Math"/>
                            </a:rPr>
                            <m:t>⁢</m:t>
                          </m:r>
                          <m:d>
                            <m:dPr>
                              <m:ctrlPr>
                                <a:rPr lang="zh-TW" altLang="en-US" i="1">
                                  <a:latin typeface="Cambria Math"/>
                                </a:rPr>
                              </m:ctrlPr>
                            </m:dPr>
                            <m:e>
                              <m:r>
                                <a:rPr lang="zh-TW" altLang="en-US" i="1">
                                  <a:latin typeface="Cambria Math"/>
                                </a:rPr>
                                <m:t>𝑟</m:t>
                              </m:r>
                            </m:e>
                          </m:d>
                        </m:den>
                      </m:f>
                      <m:r>
                        <a:rPr lang="zh-TW" altLang="en-US">
                          <a:latin typeface="Cambria Math"/>
                        </a:rPr>
                        <m:t>=−</m:t>
                      </m:r>
                      <m:d>
                        <m:dPr>
                          <m:ctrlPr>
                            <a:rPr lang="zh-TW" altLang="en-US" i="1">
                              <a:latin typeface="Cambria Math"/>
                            </a:rPr>
                          </m:ctrlPr>
                        </m:dPr>
                        <m:e>
                          <m:f>
                            <m:fPr>
                              <m:ctrlPr>
                                <a:rPr lang="zh-TW" altLang="en-US" i="1">
                                  <a:latin typeface="Cambria Math"/>
                                </a:rPr>
                              </m:ctrlPr>
                            </m:fPr>
                            <m:num>
                              <m:f>
                                <m:fPr>
                                  <m:type m:val="lin"/>
                                  <m:ctrlPr>
                                    <a:rPr lang="zh-TW" altLang="en-US" i="1">
                                      <a:latin typeface="Cambria Math"/>
                                    </a:rPr>
                                  </m:ctrlPr>
                                </m:fPr>
                                <m:num>
                                  <m:r>
                                    <m:rPr>
                                      <m:sty m:val="p"/>
                                    </m:rPr>
                                    <a:rPr lang="zh-TW" altLang="en-US">
                                      <a:latin typeface="Cambria Math"/>
                                    </a:rPr>
                                    <m:t>GM</m:t>
                                  </m:r>
                                </m:num>
                                <m:den>
                                  <m:r>
                                    <a:rPr lang="zh-TW" altLang="en-US" i="1">
                                      <a:latin typeface="Cambria Math"/>
                                    </a:rPr>
                                    <m:t>𝑟</m:t>
                                  </m:r>
                                </m:den>
                              </m:f>
                              <m:r>
                                <a:rPr lang="zh-TW" altLang="en-US">
                                  <a:latin typeface="Cambria Math"/>
                                </a:rPr>
                                <m:t>−2⁢</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num>
                            <m:den>
                              <m:sSup>
                                <m:sSupPr>
                                  <m:ctrlPr>
                                    <a:rPr lang="zh-TW" altLang="en-US" i="1">
                                      <a:latin typeface="Cambria Math"/>
                                    </a:rPr>
                                  </m:ctrlPr>
                                </m:sSupPr>
                                <m:e>
                                  <m:r>
                                    <a:rPr lang="zh-TW" altLang="en-US" i="1">
                                      <a:latin typeface="Cambria Math"/>
                                    </a:rPr>
                                    <m:t>𝑣</m:t>
                                  </m:r>
                                </m:e>
                                <m:sup>
                                  <m:r>
                                    <a:rPr lang="zh-TW" altLang="en-US">
                                      <a:latin typeface="Cambria Math"/>
                                    </a:rPr>
                                    <m:t>2</m:t>
                                  </m:r>
                                </m:sup>
                              </m:sSup>
                              <m:r>
                                <a:rPr lang="zh-TW" altLang="en-US">
                                  <a:latin typeface="Cambria Math"/>
                                </a:rPr>
                                <m:t>−</m:t>
                              </m:r>
                              <m:sSubSup>
                                <m:sSubSupPr>
                                  <m:ctrlPr>
                                    <a:rPr lang="zh-TW" altLang="en-US" i="1">
                                      <a:latin typeface="Cambria Math"/>
                                    </a:rPr>
                                  </m:ctrlPr>
                                </m:sSubSupPr>
                                <m:e>
                                  <m:r>
                                    <a:rPr lang="zh-TW" altLang="en-US" i="1">
                                      <a:latin typeface="Cambria Math"/>
                                    </a:rPr>
                                    <m:t>𝑐</m:t>
                                  </m:r>
                                </m:e>
                                <m:sub>
                                  <m:r>
                                    <a:rPr lang="zh-TW" altLang="en-US" i="1">
                                      <a:latin typeface="Cambria Math"/>
                                    </a:rPr>
                                    <m:t>𝑠</m:t>
                                  </m:r>
                                </m:sub>
                                <m:sup>
                                  <m:r>
                                    <a:rPr lang="zh-TW" altLang="en-US">
                                      <a:latin typeface="Cambria Math"/>
                                    </a:rPr>
                                    <m:t>2</m:t>
                                  </m:r>
                                </m:sup>
                              </m:sSubSup>
                            </m:den>
                          </m:f>
                        </m:e>
                      </m:d>
                    </m:oMath>
                  </m:oMathPara>
                </a14:m>
                <a:endParaRPr lang="zh-TW" alt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955747" y="6045061"/>
                <a:ext cx="2926378" cy="720325"/>
              </a:xfrm>
              <a:prstGeom prst="rect">
                <a:avLst/>
              </a:prstGeom>
              <a:blipFill rotWithShape="1">
                <a:blip r:embed="rId7"/>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61319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Radiation (line) driven wind</a:t>
            </a:r>
            <a:endParaRPr lang="zh-TW" altLang="en-US" dirty="0"/>
          </a:p>
        </p:txBody>
      </p:sp>
      <mc:AlternateContent xmlns:mc="http://schemas.openxmlformats.org/markup-compatibility/2006" xmlns:a14="http://schemas.microsoft.com/office/drawing/2010/main">
        <mc:Choice Requires="a14">
          <p:sp>
            <p:nvSpPr>
              <p:cNvPr id="5" name="TextBox 4"/>
              <p:cNvSpPr txBox="1"/>
              <p:nvPr/>
            </p:nvSpPr>
            <p:spPr>
              <a:xfrm>
                <a:off x="1264920" y="2017381"/>
                <a:ext cx="7879080" cy="6733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𝑣</m:t>
                      </m:r>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𝜌</m:t>
                          </m:r>
                        </m:den>
                      </m:f>
                      <m:r>
                        <a:rPr lang="zh-TW" altLang="en-US">
                          <a:latin typeface="Cambria Math"/>
                        </a:rPr>
                        <m:t>⁢</m:t>
                      </m:r>
                      <m:f>
                        <m:fPr>
                          <m:ctrlPr>
                            <a:rPr lang="zh-TW" altLang="en-US" i="1">
                              <a:latin typeface="Cambria Math"/>
                            </a:rPr>
                          </m:ctrlPr>
                        </m:fPr>
                        <m:num>
                          <m:sSub>
                            <m:sSubPr>
                              <m:ctrlPr>
                                <a:rPr lang="zh-TW" altLang="en-US" i="1">
                                  <a:latin typeface="Cambria Math"/>
                                </a:rPr>
                              </m:ctrlPr>
                            </m:sSubPr>
                            <m:e>
                              <m:r>
                                <m:rPr>
                                  <m:sty m:val="p"/>
                                </m:rPr>
                                <a:rPr lang="zh-TW" altLang="en-US">
                                  <a:latin typeface="Cambria Math" panose="02040503050406030204" pitchFamily="18" charset="0"/>
                                </a:rPr>
                                <m:t>dp</m:t>
                              </m:r>
                            </m:e>
                            <m:sub>
                              <m:r>
                                <a:rPr lang="zh-TW" altLang="en-US" i="1">
                                  <a:latin typeface="Cambria Math" panose="02040503050406030204" pitchFamily="18" charset="0"/>
                                </a:rPr>
                                <m:t>𝑔</m:t>
                              </m:r>
                            </m:sub>
                          </m:sSub>
                        </m:num>
                        <m:den>
                          <m:r>
                            <m:rPr>
                              <m:sty m:val="p"/>
                            </m:rPr>
                            <a:rPr lang="zh-TW" altLang="en-US">
                              <a:latin typeface="Cambria Math"/>
                            </a:rPr>
                            <m:t>dr</m:t>
                          </m:r>
                        </m:den>
                      </m:f>
                      <m:r>
                        <a:rPr lang="zh-TW" altLang="en-US">
                          <a:latin typeface="Cambria Math"/>
                        </a:rPr>
                        <m:t>−</m:t>
                      </m:r>
                      <m:f>
                        <m:fPr>
                          <m:ctrlPr>
                            <a:rPr lang="zh-TW" altLang="en-US" i="1">
                              <a:latin typeface="Cambria Math"/>
                            </a:rPr>
                          </m:ctrlPr>
                        </m:fPr>
                        <m:num>
                          <m:r>
                            <m:rPr>
                              <m:sty m:val="p"/>
                            </m:rPr>
                            <a:rPr lang="zh-TW" altLang="en-US">
                              <a:latin typeface="Cambria Math"/>
                            </a:rPr>
                            <m:t>GM</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zh-TW" altLang="en-US">
                          <a:latin typeface="Cambria Math"/>
                        </a:rPr>
                        <m:t>+</m:t>
                      </m:r>
                      <m:d>
                        <m:dPr>
                          <m:ctrlPr>
                            <a:rPr lang="zh-TW" altLang="en-US" i="1">
                              <a:latin typeface="Cambria Math"/>
                            </a:rPr>
                          </m:ctrlPr>
                        </m:dPr>
                        <m:e>
                          <m:r>
                            <a:rPr lang="zh-TW" altLang="en-US">
                              <a:latin typeface="Cambria Math"/>
                            </a:rPr>
                            <m:t>1+</m:t>
                          </m:r>
                          <m:r>
                            <a:rPr lang="zh-TW" altLang="en-US">
                              <a:latin typeface="Cambria Math"/>
                            </a:rPr>
                            <m:t>ℳ</m:t>
                          </m:r>
                        </m:e>
                      </m:d>
                      <m:r>
                        <a:rPr lang="zh-TW" altLang="en-US">
                          <a:latin typeface="Cambria Math"/>
                        </a:rPr>
                        <m:t>⁢</m:t>
                      </m:r>
                      <m:sSub>
                        <m:sSubPr>
                          <m:ctrlPr>
                            <a:rPr lang="zh-TW" altLang="en-US" i="1">
                              <a:latin typeface="Cambria Math"/>
                            </a:rPr>
                          </m:ctrlPr>
                        </m:sSubPr>
                        <m:e>
                          <m:r>
                            <a:rPr lang="zh-TW" altLang="en-US">
                              <a:latin typeface="Cambria Math"/>
                            </a:rPr>
                            <m:t>ℓ</m:t>
                          </m:r>
                        </m:e>
                        <m:sub>
                          <m:r>
                            <m:rPr>
                              <m:sty m:val="p"/>
                            </m:rPr>
                            <a:rPr lang="zh-TW" altLang="en-US">
                              <a:latin typeface="Cambria Math"/>
                            </a:rPr>
                            <m:t>rad</m:t>
                          </m:r>
                        </m:sub>
                      </m:sSub>
                      <m:r>
                        <a:rPr lang="zh-TW" altLang="en-US">
                          <a:latin typeface="Cambria Math"/>
                        </a:rPr>
                        <m:t>⁢</m:t>
                      </m:r>
                      <m:f>
                        <m:fPr>
                          <m:ctrlPr>
                            <a:rPr lang="zh-TW" altLang="en-US" i="1">
                              <a:latin typeface="Cambria Math"/>
                            </a:rPr>
                          </m:ctrlPr>
                        </m:fPr>
                        <m:num>
                          <m:r>
                            <m:rPr>
                              <m:sty m:val="p"/>
                            </m:rPr>
                            <a:rPr lang="zh-TW" altLang="en-US">
                              <a:latin typeface="Cambria Math"/>
                            </a:rPr>
                            <m:t>GM</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𝜌</m:t>
                          </m:r>
                        </m:den>
                      </m:f>
                      <m:r>
                        <a:rPr lang="zh-TW" altLang="en-US">
                          <a:latin typeface="Cambria Math"/>
                        </a:rPr>
                        <m:t>⁢</m:t>
                      </m:r>
                      <m:f>
                        <m:fPr>
                          <m:ctrlPr>
                            <a:rPr lang="zh-TW" altLang="en-US" i="1">
                              <a:latin typeface="Cambria Math"/>
                            </a:rPr>
                          </m:ctrlPr>
                        </m:fPr>
                        <m:num>
                          <m:sSub>
                            <m:sSubPr>
                              <m:ctrlPr>
                                <a:rPr lang="zh-TW" altLang="en-US" i="1">
                                  <a:latin typeface="Cambria Math"/>
                                </a:rPr>
                              </m:ctrlPr>
                            </m:sSubPr>
                            <m:e>
                              <m:r>
                                <m:rPr>
                                  <m:sty m:val="p"/>
                                </m:rPr>
                                <a:rPr lang="zh-TW" altLang="en-US">
                                  <a:latin typeface="Cambria Math" panose="02040503050406030204" pitchFamily="18" charset="0"/>
                                </a:rPr>
                                <m:t>dp</m:t>
                              </m:r>
                            </m:e>
                            <m:sub>
                              <m:r>
                                <a:rPr lang="zh-TW" altLang="en-US" i="1">
                                  <a:latin typeface="Cambria Math" panose="02040503050406030204" pitchFamily="18" charset="0"/>
                                </a:rPr>
                                <m:t>𝑔</m:t>
                              </m:r>
                            </m:sub>
                          </m:sSub>
                        </m:num>
                        <m:den>
                          <m:r>
                            <m:rPr>
                              <m:sty m:val="p"/>
                            </m:rPr>
                            <a:rPr lang="zh-TW" altLang="en-US">
                              <a:latin typeface="Cambria Math"/>
                            </a:rPr>
                            <m:t>dr</m:t>
                          </m:r>
                        </m:den>
                      </m:f>
                      <m:r>
                        <a:rPr lang="zh-TW" altLang="en-US">
                          <a:latin typeface="Cambria Math"/>
                        </a:rPr>
                        <m:t>−</m:t>
                      </m:r>
                      <m:d>
                        <m:dPr>
                          <m:ctrlPr>
                            <a:rPr lang="zh-TW" altLang="en-US" i="1">
                              <a:latin typeface="Cambria Math"/>
                            </a:rPr>
                          </m:ctrlPr>
                        </m:dPr>
                        <m:e>
                          <m:r>
                            <a:rPr lang="zh-TW" altLang="en-US">
                              <a:latin typeface="Cambria Math"/>
                            </a:rPr>
                            <m:t>1−</m:t>
                          </m:r>
                          <m:d>
                            <m:dPr>
                              <m:ctrlPr>
                                <a:rPr lang="zh-TW" altLang="en-US" i="1">
                                  <a:latin typeface="Cambria Math"/>
                                </a:rPr>
                              </m:ctrlPr>
                            </m:dPr>
                            <m:e>
                              <m:r>
                                <a:rPr lang="zh-TW" altLang="en-US">
                                  <a:latin typeface="Cambria Math"/>
                                </a:rPr>
                                <m:t>1+</m:t>
                              </m:r>
                              <m:r>
                                <a:rPr lang="zh-TW" altLang="en-US">
                                  <a:latin typeface="Cambria Math"/>
                                </a:rPr>
                                <m:t>ℳ</m:t>
                              </m:r>
                            </m:e>
                          </m:d>
                          <m:r>
                            <a:rPr lang="zh-TW" altLang="en-US">
                              <a:latin typeface="Cambria Math"/>
                            </a:rPr>
                            <m:t>⁢</m:t>
                          </m:r>
                          <m:sSub>
                            <m:sSubPr>
                              <m:ctrlPr>
                                <a:rPr lang="zh-TW" altLang="en-US" i="1">
                                  <a:latin typeface="Cambria Math"/>
                                </a:rPr>
                              </m:ctrlPr>
                            </m:sSubPr>
                            <m:e>
                              <m:r>
                                <a:rPr lang="zh-TW" altLang="en-US">
                                  <a:latin typeface="Cambria Math"/>
                                </a:rPr>
                                <m:t>ℓ</m:t>
                              </m:r>
                            </m:e>
                            <m:sub>
                              <m:r>
                                <m:rPr>
                                  <m:sty m:val="p"/>
                                </m:rPr>
                                <a:rPr lang="zh-TW" altLang="en-US">
                                  <a:latin typeface="Cambria Math"/>
                                </a:rPr>
                                <m:t>rad</m:t>
                              </m:r>
                            </m:sub>
                          </m:sSub>
                        </m:e>
                      </m:d>
                      <m:r>
                        <a:rPr lang="zh-TW" altLang="en-US">
                          <a:latin typeface="Cambria Math"/>
                        </a:rPr>
                        <m:t>⁢</m:t>
                      </m:r>
                      <m:f>
                        <m:fPr>
                          <m:ctrlPr>
                            <a:rPr lang="zh-TW" altLang="en-US" i="1">
                              <a:latin typeface="Cambria Math"/>
                            </a:rPr>
                          </m:ctrlPr>
                        </m:fPr>
                        <m:num>
                          <m:r>
                            <m:rPr>
                              <m:sty m:val="p"/>
                            </m:rPr>
                            <a:rPr lang="zh-TW" altLang="en-US">
                              <a:latin typeface="Cambria Math"/>
                            </a:rPr>
                            <m:t>GM</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oMath>
                  </m:oMathPara>
                </a14:m>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264920" y="2017381"/>
                <a:ext cx="7879080" cy="673389"/>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438345" y="1139545"/>
                <a:ext cx="6659579"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smtClean="0">
                              <a:latin typeface="Cambria Math"/>
                            </a:rPr>
                          </m:ctrlPr>
                        </m:fPr>
                        <m:num>
                          <m:r>
                            <a:rPr lang="zh-TW" altLang="en-US" i="1">
                              <a:latin typeface="Cambria Math"/>
                            </a:rPr>
                            <m:t>𝑑</m:t>
                          </m:r>
                        </m:num>
                        <m:den>
                          <m:r>
                            <m:rPr>
                              <m:sty m:val="p"/>
                            </m:rPr>
                            <a:rPr lang="zh-TW" altLang="en-US">
                              <a:latin typeface="Cambria Math"/>
                            </a:rPr>
                            <m:t>dr</m:t>
                          </m:r>
                        </m:den>
                      </m:f>
                      <m:r>
                        <a:rPr lang="zh-TW" altLang="en-US">
                          <a:latin typeface="Cambria Math"/>
                        </a:rPr>
                        <m:t>⁢</m:t>
                      </m:r>
                      <m:d>
                        <m:dPr>
                          <m:ctrlPr>
                            <a:rPr lang="zh-TW" altLang="en-US" i="1">
                              <a:latin typeface="Cambria Math"/>
                            </a:rPr>
                          </m:ctrlPr>
                        </m:dPr>
                        <m:e>
                          <m:r>
                            <a:rPr lang="zh-TW" altLang="en-US">
                              <a:latin typeface="Cambria Math"/>
                            </a:rPr>
                            <m:t>4⁢</m:t>
                          </m:r>
                          <m:sSup>
                            <m:sSupPr>
                              <m:ctrlPr>
                                <a:rPr lang="zh-TW" altLang="en-US" i="1">
                                  <a:latin typeface="Cambria Math"/>
                                </a:rPr>
                              </m:ctrlPr>
                            </m:sSupPr>
                            <m:e>
                              <m:r>
                                <m:rPr>
                                  <m:sty m:val="p"/>
                                </m:rPr>
                                <a:rPr lang="zh-TW" altLang="en-US">
                                  <a:latin typeface="Cambria Math"/>
                                </a:rPr>
                                <m:t>πr</m:t>
                              </m:r>
                            </m:e>
                            <m:sup>
                              <m:r>
                                <a:rPr lang="zh-TW" altLang="en-US">
                                  <a:latin typeface="Cambria Math"/>
                                </a:rPr>
                                <m:t>2</m:t>
                              </m:r>
                            </m:sup>
                          </m:sSup>
                          <m:r>
                            <a:rPr lang="zh-TW" altLang="en-US">
                              <a:latin typeface="Cambria Math"/>
                            </a:rPr>
                            <m:t>⁢</m:t>
                          </m:r>
                          <m:r>
                            <m:rPr>
                              <m:sty m:val="p"/>
                            </m:rPr>
                            <a:rPr lang="zh-TW" altLang="en-US">
                              <a:latin typeface="Cambria Math"/>
                            </a:rPr>
                            <m:t>ρv</m:t>
                          </m:r>
                        </m:e>
                      </m:d>
                      <m:r>
                        <a:rPr lang="zh-TW" altLang="en-US">
                          <a:latin typeface="Cambria Math"/>
                        </a:rPr>
                        <m:t>=0</m:t>
                      </m:r>
                      <m:r>
                        <a:rPr lang="en-US" altLang="zh-TW" b="0" i="0" smtClean="0">
                          <a:latin typeface="Cambria Math"/>
                        </a:rPr>
                        <m:t>→</m:t>
                      </m:r>
                      <m:f>
                        <m:fPr>
                          <m:ctrlPr>
                            <a:rPr lang="zh-TW" altLang="en-US" i="1">
                              <a:latin typeface="Cambria Math"/>
                            </a:rPr>
                          </m:ctrlPr>
                        </m:fPr>
                        <m:num>
                          <m:r>
                            <a:rPr lang="zh-TW" altLang="en-US">
                              <a:latin typeface="Cambria Math"/>
                            </a:rPr>
                            <m:t>2</m:t>
                          </m:r>
                        </m:num>
                        <m:den>
                          <m:r>
                            <a:rPr lang="zh-TW" altLang="en-US" i="1">
                              <a:latin typeface="Cambria Math"/>
                            </a:rPr>
                            <m:t>𝑟</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𝜌</m:t>
                          </m:r>
                        </m:den>
                      </m:f>
                      <m:r>
                        <a:rPr lang="zh-TW" altLang="en-US">
                          <a:latin typeface="Cambria Math"/>
                        </a:rPr>
                        <m:t>⁢</m:t>
                      </m:r>
                      <m:f>
                        <m:fPr>
                          <m:ctrlPr>
                            <a:rPr lang="zh-TW" altLang="en-US" i="1">
                              <a:latin typeface="Cambria Math"/>
                            </a:rPr>
                          </m:ctrlPr>
                        </m:fPr>
                        <m:num>
                          <m:r>
                            <m:rPr>
                              <m:sty m:val="p"/>
                            </m:rPr>
                            <a:rPr lang="zh-TW" altLang="en-US">
                              <a:latin typeface="Cambria Math"/>
                            </a:rPr>
                            <m:t>dρ</m:t>
                          </m:r>
                        </m:num>
                        <m:den>
                          <m:r>
                            <m:rPr>
                              <m:sty m:val="p"/>
                            </m:rPr>
                            <a:rPr lang="zh-TW" altLang="en-US">
                              <a:latin typeface="Cambria Math"/>
                            </a:rPr>
                            <m:t>dr</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𝑣</m:t>
                          </m:r>
                        </m:den>
                      </m:f>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r>
                        <a:rPr lang="zh-TW" altLang="en-US">
                          <a:latin typeface="Cambria Math"/>
                        </a:rPr>
                        <m:t>=0</m:t>
                      </m:r>
                      <m:r>
                        <a:rPr lang="en-US" altLang="zh-TW" b="0" i="0" smtClean="0">
                          <a:latin typeface="Cambria Math"/>
                        </a:rPr>
                        <m:t> →</m:t>
                      </m:r>
                      <m:f>
                        <m:fPr>
                          <m:ctrlPr>
                            <a:rPr lang="zh-TW" altLang="en-US" i="1">
                              <a:latin typeface="Cambria Math"/>
                            </a:rPr>
                          </m:ctrlPr>
                        </m:fPr>
                        <m:num>
                          <m:r>
                            <a:rPr lang="zh-TW" altLang="en-US">
                              <a:latin typeface="Cambria Math"/>
                            </a:rPr>
                            <m:t>1</m:t>
                          </m:r>
                        </m:num>
                        <m:den>
                          <m:r>
                            <a:rPr lang="zh-TW" altLang="en-US" i="1">
                              <a:latin typeface="Cambria Math"/>
                            </a:rPr>
                            <m:t>𝜌</m:t>
                          </m:r>
                        </m:den>
                      </m:f>
                      <m:r>
                        <a:rPr lang="zh-TW" altLang="en-US">
                          <a:latin typeface="Cambria Math"/>
                        </a:rPr>
                        <m:t>⁢</m:t>
                      </m:r>
                      <m:f>
                        <m:fPr>
                          <m:ctrlPr>
                            <a:rPr lang="zh-TW" altLang="en-US" i="1">
                              <a:latin typeface="Cambria Math"/>
                            </a:rPr>
                          </m:ctrlPr>
                        </m:fPr>
                        <m:num>
                          <m:r>
                            <m:rPr>
                              <m:sty m:val="p"/>
                            </m:rPr>
                            <a:rPr lang="zh-TW" altLang="en-US">
                              <a:latin typeface="Cambria Math"/>
                            </a:rPr>
                            <m:t>dρ</m:t>
                          </m:r>
                        </m:num>
                        <m:den>
                          <m:r>
                            <m:rPr>
                              <m:sty m:val="p"/>
                            </m:rPr>
                            <a:rPr lang="zh-TW" altLang="en-US">
                              <a:latin typeface="Cambria Math"/>
                            </a:rPr>
                            <m:t>dr</m:t>
                          </m:r>
                        </m:den>
                      </m:f>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2</m:t>
                              </m:r>
                            </m:num>
                            <m:den>
                              <m:r>
                                <a:rPr lang="zh-TW" altLang="en-US" i="1">
                                  <a:latin typeface="Cambria Math"/>
                                </a:rPr>
                                <m:t>𝑟</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𝑣</m:t>
                              </m:r>
                            </m:den>
                          </m:f>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e>
                      </m:d>
                    </m:oMath>
                  </m:oMathPara>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438345" y="1139545"/>
                <a:ext cx="6659579" cy="71468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535326" y="3624393"/>
                <a:ext cx="6042360" cy="557910"/>
              </a:xfrm>
              <a:prstGeom prst="rect">
                <a:avLst/>
              </a:prstGeom>
              <a:noFill/>
            </p:spPr>
            <p:txBody>
              <a:bodyPr wrap="none" rtlCol="0">
                <a:spAutoFit/>
              </a:bodyPr>
              <a:lstStyle/>
              <a:p>
                <a:r>
                  <a:rPr lang="en-US" altLang="zh-TW" dirty="0" smtClean="0"/>
                  <a:t>Generally, assuming </a:t>
                </a:r>
                <a14:m>
                  <m:oMath xmlns:m="http://schemas.openxmlformats.org/officeDocument/2006/math">
                    <m:sSub>
                      <m:sSubPr>
                        <m:ctrlPr>
                          <a:rPr lang="zh-TW" altLang="en-US" i="1">
                            <a:latin typeface="Cambria Math"/>
                          </a:rPr>
                        </m:ctrlPr>
                      </m:sSubPr>
                      <m:e>
                        <m:r>
                          <a:rPr lang="zh-TW" altLang="en-US" i="1">
                            <a:latin typeface="Cambria Math"/>
                          </a:rPr>
                          <m:t>𝑝</m:t>
                        </m:r>
                      </m:e>
                      <m:sub>
                        <m:r>
                          <a:rPr lang="zh-TW" altLang="en-US" i="1">
                            <a:latin typeface="Cambria Math"/>
                          </a:rPr>
                          <m:t>𝑔</m:t>
                        </m:r>
                      </m:sub>
                    </m:sSub>
                    <m:r>
                      <a:rPr lang="zh-TW" altLang="en-US">
                        <a:latin typeface="Cambria Math"/>
                      </a:rPr>
                      <m:t>=</m:t>
                    </m:r>
                    <m:sSup>
                      <m:sSupPr>
                        <m:ctrlPr>
                          <a:rPr lang="zh-TW" altLang="en-US" i="1">
                            <a:latin typeface="Cambria Math"/>
                          </a:rPr>
                        </m:ctrlPr>
                      </m:sSupPr>
                      <m:e>
                        <m:r>
                          <a:rPr lang="zh-TW" altLang="en-US" i="1">
                            <a:latin typeface="Cambria Math"/>
                          </a:rPr>
                          <m:t>𝑎</m:t>
                        </m:r>
                      </m:e>
                      <m:sup>
                        <m:r>
                          <a:rPr lang="zh-TW" altLang="en-US">
                            <a:latin typeface="Cambria Math"/>
                          </a:rPr>
                          <m:t>2</m:t>
                        </m:r>
                      </m:sup>
                    </m:sSup>
                    <m:r>
                      <a:rPr lang="zh-TW" altLang="en-US">
                        <a:latin typeface="Cambria Math"/>
                      </a:rPr>
                      <m:t>⁢</m:t>
                    </m:r>
                    <m:r>
                      <a:rPr lang="zh-TW" altLang="en-US" i="1">
                        <a:latin typeface="Cambria Math"/>
                      </a:rPr>
                      <m:t>𝜌</m:t>
                    </m:r>
                  </m:oMath>
                </a14:m>
                <a:r>
                  <a:rPr lang="en-US" altLang="zh-TW" dirty="0" smtClean="0"/>
                  <a:t>,     </a:t>
                </a:r>
                <a14:m>
                  <m:oMath xmlns:m="http://schemas.openxmlformats.org/officeDocument/2006/math">
                    <m:f>
                      <m:fPr>
                        <m:ctrlPr>
                          <a:rPr lang="zh-TW" altLang="en-US" i="1">
                            <a:latin typeface="Cambria Math"/>
                          </a:rPr>
                        </m:ctrlPr>
                      </m:fPr>
                      <m:num>
                        <m:r>
                          <a:rPr lang="zh-TW" altLang="en-US">
                            <a:latin typeface="Cambria Math"/>
                          </a:rPr>
                          <m:t>1</m:t>
                        </m:r>
                      </m:num>
                      <m:den>
                        <m:r>
                          <a:rPr lang="zh-TW" altLang="en-US" i="1">
                            <a:latin typeface="Cambria Math"/>
                          </a:rPr>
                          <m:t>𝜌</m:t>
                        </m:r>
                      </m:den>
                    </m:f>
                    <m:r>
                      <a:rPr lang="zh-TW" altLang="en-US">
                        <a:latin typeface="Cambria Math"/>
                      </a:rPr>
                      <m:t>⁢</m:t>
                    </m:r>
                    <m:f>
                      <m:fPr>
                        <m:ctrlPr>
                          <a:rPr lang="zh-TW" altLang="en-US" i="1">
                            <a:latin typeface="Cambria Math"/>
                          </a:rPr>
                        </m:ctrlPr>
                      </m:fPr>
                      <m:num>
                        <m:sSub>
                          <m:sSubPr>
                            <m:ctrlPr>
                              <a:rPr lang="zh-TW" altLang="en-US" i="1">
                                <a:latin typeface="Cambria Math"/>
                              </a:rPr>
                            </m:ctrlPr>
                          </m:sSubPr>
                          <m:e>
                            <m:r>
                              <m:rPr>
                                <m:sty m:val="p"/>
                              </m:rPr>
                              <a:rPr lang="zh-TW" altLang="en-US">
                                <a:latin typeface="Cambria Math"/>
                              </a:rPr>
                              <m:t>dp</m:t>
                            </m:r>
                          </m:e>
                          <m:sub>
                            <m:r>
                              <a:rPr lang="zh-TW" altLang="en-US" i="1">
                                <a:latin typeface="Cambria Math"/>
                              </a:rPr>
                              <m:t>𝑔</m:t>
                            </m:r>
                          </m:sub>
                        </m:sSub>
                      </m:num>
                      <m:den>
                        <m:r>
                          <m:rPr>
                            <m:sty m:val="p"/>
                          </m:rPr>
                          <a:rPr lang="zh-TW" altLang="en-US">
                            <a:latin typeface="Cambria Math"/>
                          </a:rPr>
                          <m:t>dr</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𝜌</m:t>
                        </m:r>
                      </m:den>
                    </m:f>
                    <m:r>
                      <a:rPr lang="zh-TW" altLang="en-US">
                        <a:latin typeface="Cambria Math"/>
                      </a:rPr>
                      <m:t>⁢</m:t>
                    </m:r>
                    <m:f>
                      <m:fPr>
                        <m:ctrlPr>
                          <a:rPr lang="zh-TW" altLang="en-US" i="1">
                            <a:latin typeface="Cambria Math"/>
                          </a:rPr>
                        </m:ctrlPr>
                      </m:fPr>
                      <m:num>
                        <m:sSub>
                          <m:sSubPr>
                            <m:ctrlPr>
                              <a:rPr lang="zh-TW" altLang="en-US" i="1">
                                <a:latin typeface="Cambria Math"/>
                              </a:rPr>
                            </m:ctrlPr>
                          </m:sSubPr>
                          <m:e>
                            <m:r>
                              <m:rPr>
                                <m:sty m:val="p"/>
                              </m:rPr>
                              <a:rPr lang="zh-TW" altLang="en-US">
                                <a:latin typeface="Cambria Math"/>
                              </a:rPr>
                              <m:t>dp</m:t>
                            </m:r>
                          </m:e>
                          <m:sub>
                            <m:r>
                              <a:rPr lang="zh-TW" altLang="en-US" i="1">
                                <a:latin typeface="Cambria Math"/>
                              </a:rPr>
                              <m:t>𝑔</m:t>
                            </m:r>
                          </m:sub>
                        </m:sSub>
                      </m:num>
                      <m:den>
                        <m:r>
                          <m:rPr>
                            <m:sty m:val="p"/>
                          </m:rPr>
                          <a:rPr lang="zh-TW" altLang="en-US">
                            <a:latin typeface="Cambria Math"/>
                          </a:rPr>
                          <m:t>dr</m:t>
                        </m:r>
                      </m:den>
                    </m:f>
                    <m:r>
                      <a:rPr lang="zh-TW" altLang="en-US">
                        <a:latin typeface="Cambria Math"/>
                      </a:rPr>
                      <m:t>=</m:t>
                    </m:r>
                    <m:f>
                      <m:fPr>
                        <m:ctrlPr>
                          <a:rPr lang="zh-TW" altLang="en-US" i="1">
                            <a:latin typeface="Cambria Math"/>
                          </a:rPr>
                        </m:ctrlPr>
                      </m:fPr>
                      <m:num>
                        <m:sSup>
                          <m:sSupPr>
                            <m:ctrlPr>
                              <a:rPr lang="zh-TW" altLang="en-US" i="1">
                                <a:latin typeface="Cambria Math"/>
                              </a:rPr>
                            </m:ctrlPr>
                          </m:sSupPr>
                          <m:e>
                            <m:r>
                              <a:rPr lang="zh-TW" altLang="en-US" i="1">
                                <a:latin typeface="Cambria Math"/>
                              </a:rPr>
                              <m:t>𝑎</m:t>
                            </m:r>
                          </m:e>
                          <m:sup>
                            <m:r>
                              <a:rPr lang="zh-TW" altLang="en-US">
                                <a:latin typeface="Cambria Math"/>
                              </a:rPr>
                              <m:t>2</m:t>
                            </m:r>
                          </m:sup>
                        </m:sSup>
                      </m:num>
                      <m:den>
                        <m:r>
                          <a:rPr lang="zh-TW" altLang="en-US" i="1">
                            <a:latin typeface="Cambria Math"/>
                          </a:rPr>
                          <m:t>𝜌</m:t>
                        </m:r>
                      </m:den>
                    </m:f>
                    <m:r>
                      <a:rPr lang="zh-TW" altLang="en-US">
                        <a:latin typeface="Cambria Math"/>
                      </a:rPr>
                      <m:t>⁢</m:t>
                    </m:r>
                    <m:f>
                      <m:fPr>
                        <m:ctrlPr>
                          <a:rPr lang="zh-TW" altLang="en-US" i="1">
                            <a:latin typeface="Cambria Math"/>
                          </a:rPr>
                        </m:ctrlPr>
                      </m:fPr>
                      <m:num>
                        <m:r>
                          <m:rPr>
                            <m:sty m:val="p"/>
                          </m:rPr>
                          <a:rPr lang="zh-TW" altLang="en-US">
                            <a:latin typeface="Cambria Math"/>
                          </a:rPr>
                          <m:t>dρ</m:t>
                        </m:r>
                      </m:num>
                      <m:den>
                        <m:r>
                          <m:rPr>
                            <m:sty m:val="p"/>
                          </m:rPr>
                          <a:rPr lang="zh-TW" altLang="en-US">
                            <a:latin typeface="Cambria Math"/>
                          </a:rPr>
                          <m:t>dr</m:t>
                        </m:r>
                      </m:den>
                    </m:f>
                    <m:r>
                      <a:rPr lang="zh-TW" altLang="en-US">
                        <a:latin typeface="Cambria Math"/>
                      </a:rPr>
                      <m:t>+</m:t>
                    </m:r>
                    <m:f>
                      <m:fPr>
                        <m:ctrlPr>
                          <a:rPr lang="zh-TW" altLang="en-US" i="1">
                            <a:latin typeface="Cambria Math"/>
                          </a:rPr>
                        </m:ctrlPr>
                      </m:fPr>
                      <m:num>
                        <m:sSup>
                          <m:sSupPr>
                            <m:ctrlPr>
                              <a:rPr lang="zh-TW" altLang="en-US" i="1">
                                <a:latin typeface="Cambria Math"/>
                              </a:rPr>
                            </m:ctrlPr>
                          </m:sSupPr>
                          <m:e>
                            <m:r>
                              <m:rPr>
                                <m:sty m:val="p"/>
                              </m:rPr>
                              <a:rPr lang="zh-TW" altLang="en-US">
                                <a:latin typeface="Cambria Math"/>
                              </a:rPr>
                              <m:t>da</m:t>
                            </m:r>
                          </m:e>
                          <m:sup>
                            <m:r>
                              <a:rPr lang="zh-TW" altLang="en-US">
                                <a:latin typeface="Cambria Math"/>
                              </a:rPr>
                              <m:t>2</m:t>
                            </m:r>
                          </m:sup>
                        </m:sSup>
                      </m:num>
                      <m:den>
                        <m:r>
                          <m:rPr>
                            <m:sty m:val="p"/>
                          </m:rPr>
                          <a:rPr lang="zh-TW" altLang="en-US">
                            <a:latin typeface="Cambria Math"/>
                          </a:rPr>
                          <m:t>dr</m:t>
                        </m:r>
                      </m:den>
                    </m:f>
                  </m:oMath>
                </a14:m>
                <a:endParaRPr lang="zh-TW"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535326" y="3624393"/>
                <a:ext cx="6042360" cy="557910"/>
              </a:xfrm>
              <a:prstGeom prst="rect">
                <a:avLst/>
              </a:prstGeom>
              <a:blipFill rotWithShape="1">
                <a:blip r:embed="rId4"/>
                <a:stretch>
                  <a:fillRect l="-908" b="-1099"/>
                </a:stretch>
              </a:blipFill>
            </p:spPr>
            <p:txBody>
              <a:bodyPr/>
              <a:lstStyle/>
              <a:p>
                <a:r>
                  <a:rPr lang="zh-TW" altLang="en-US">
                    <a:noFill/>
                  </a:rPr>
                  <a:t> </a:t>
                </a:r>
              </a:p>
            </p:txBody>
          </p:sp>
        </mc:Fallback>
      </mc:AlternateContent>
      <p:sp>
        <p:nvSpPr>
          <p:cNvPr id="13" name="TextBox 12"/>
          <p:cNvSpPr txBox="1"/>
          <p:nvPr/>
        </p:nvSpPr>
        <p:spPr>
          <a:xfrm>
            <a:off x="0" y="1187250"/>
            <a:ext cx="1535326" cy="646331"/>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Mass Conservation</a:t>
            </a:r>
            <a:endParaRPr lang="zh-TW" altLang="en-US" dirty="0" smtClean="0">
              <a:latin typeface="Cambria Math" pitchFamily="18" charset="0"/>
              <a:ea typeface="Cambria Math" pitchFamily="18" charset="0"/>
            </a:endParaRPr>
          </a:p>
        </p:txBody>
      </p:sp>
      <p:sp>
        <p:nvSpPr>
          <p:cNvPr id="14" name="TextBox 13"/>
          <p:cNvSpPr txBox="1"/>
          <p:nvPr/>
        </p:nvSpPr>
        <p:spPr>
          <a:xfrm>
            <a:off x="0" y="2044439"/>
            <a:ext cx="1535326" cy="646331"/>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Momentum Equation</a:t>
            </a:r>
            <a:endParaRPr lang="zh-TW" altLang="en-US" dirty="0" smtClean="0">
              <a:latin typeface="Cambria Math" pitchFamily="18" charset="0"/>
              <a:ea typeface="Cambria Math" pitchFamily="18" charset="0"/>
            </a:endParaRPr>
          </a:p>
        </p:txBody>
      </p:sp>
      <p:sp>
        <p:nvSpPr>
          <p:cNvPr id="15" name="TextBox 14"/>
          <p:cNvSpPr txBox="1"/>
          <p:nvPr/>
        </p:nvSpPr>
        <p:spPr>
          <a:xfrm>
            <a:off x="0" y="2905295"/>
            <a:ext cx="1430394" cy="646331"/>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Energy Equation</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6" name="TextBox 15"/>
              <p:cNvSpPr txBox="1"/>
              <p:nvPr/>
            </p:nvSpPr>
            <p:spPr>
              <a:xfrm>
                <a:off x="1603948" y="3013822"/>
                <a:ext cx="4131516" cy="535724"/>
              </a:xfrm>
              <a:prstGeom prst="rect">
                <a:avLst/>
              </a:prstGeom>
              <a:noFill/>
            </p:spPr>
            <p:txBody>
              <a:bodyPr wrap="none" rtlCol="0">
                <a:spAutoFit/>
              </a:bodyPr>
              <a:lstStyle/>
              <a:p>
                <a:r>
                  <a:rPr lang="en-US" altLang="zh-TW" dirty="0" smtClean="0">
                    <a:latin typeface="Cambria Math" pitchFamily="18" charset="0"/>
                    <a:ea typeface="Cambria Math" pitchFamily="18" charset="0"/>
                  </a:rPr>
                  <a:t>Implicitly, above assumes </a:t>
                </a:r>
                <a14:m>
                  <m:oMath xmlns:m="http://schemas.openxmlformats.org/officeDocument/2006/math">
                    <m:f>
                      <m:fPr>
                        <m:ctrlPr>
                          <a:rPr lang="zh-TW" altLang="en-US" i="1">
                            <a:latin typeface="Cambria Math"/>
                          </a:rPr>
                        </m:ctrlPr>
                      </m:fPr>
                      <m:num>
                        <m:r>
                          <a:rPr lang="zh-TW" altLang="en-US">
                            <a:latin typeface="Cambria Math"/>
                          </a:rPr>
                          <m:t>1</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zh-TW" altLang="en-US">
                        <a:latin typeface="Cambria Math"/>
                      </a:rPr>
                      <m:t>⁢</m:t>
                    </m:r>
                    <m:f>
                      <m:fPr>
                        <m:ctrlPr>
                          <a:rPr lang="zh-TW" altLang="en-US" i="1">
                            <a:latin typeface="Cambria Math"/>
                          </a:rPr>
                        </m:ctrlPr>
                      </m:fPr>
                      <m:num>
                        <m:r>
                          <a:rPr lang="zh-TW" altLang="en-US" i="1">
                            <a:latin typeface="Cambria Math"/>
                          </a:rPr>
                          <m:t>𝑑</m:t>
                        </m:r>
                        <m:r>
                          <a:rPr lang="zh-TW" altLang="en-US">
                            <a:latin typeface="Cambria Math"/>
                          </a:rPr>
                          <m:t>⁢</m:t>
                        </m:r>
                        <m:d>
                          <m:dPr>
                            <m:ctrlPr>
                              <a:rPr lang="zh-TW" altLang="en-US" i="1">
                                <a:latin typeface="Cambria Math"/>
                              </a:rPr>
                            </m:ctrlPr>
                          </m:dPr>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𝐻</m:t>
                                </m:r>
                              </m:e>
                              <m:sub>
                                <m:r>
                                  <a:rPr lang="zh-TW" altLang="en-US" i="1">
                                    <a:latin typeface="Cambria Math"/>
                                  </a:rPr>
                                  <m:t>𝑟</m:t>
                                </m:r>
                              </m:sub>
                            </m:sSub>
                          </m:e>
                        </m:d>
                      </m:num>
                      <m:den>
                        <m:r>
                          <m:rPr>
                            <m:sty m:val="p"/>
                          </m:rPr>
                          <a:rPr lang="zh-TW" altLang="en-US">
                            <a:latin typeface="Cambria Math"/>
                          </a:rPr>
                          <m:t>dr</m:t>
                        </m:r>
                      </m:den>
                    </m:f>
                    <m:r>
                      <a:rPr lang="zh-TW" altLang="en-US">
                        <a:latin typeface="Cambria Math"/>
                      </a:rPr>
                      <m:t>=0</m:t>
                    </m:r>
                  </m:oMath>
                </a14:m>
                <a:r>
                  <a:rPr lang="en-US" altLang="zh-TW" dirty="0" smtClean="0">
                    <a:latin typeface="Cambria Math" pitchFamily="18" charset="0"/>
                    <a:ea typeface="Cambria Math" pitchFamily="18" charset="0"/>
                  </a:rPr>
                  <a:t> </a:t>
                </a:r>
                <a:endParaRPr lang="zh-TW" altLang="en-US" dirty="0" smtClean="0">
                  <a:latin typeface="Cambria Math" pitchFamily="18" charset="0"/>
                  <a:ea typeface="Cambria Math"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603948" y="3013822"/>
                <a:ext cx="4131516" cy="535724"/>
              </a:xfrm>
              <a:prstGeom prst="rect">
                <a:avLst/>
              </a:prstGeom>
              <a:blipFill rotWithShape="1">
                <a:blip r:embed="rId5"/>
                <a:stretch>
                  <a:fillRect l="-1180" b="-4545"/>
                </a:stretch>
              </a:blipFill>
            </p:spPr>
            <p:txBody>
              <a:bodyPr/>
              <a:lstStyle/>
              <a:p>
                <a:r>
                  <a:rPr lang="zh-TW" altLang="en-US">
                    <a:noFill/>
                  </a:rPr>
                  <a:t> </a:t>
                </a:r>
              </a:p>
            </p:txBody>
          </p:sp>
        </mc:Fallback>
      </mc:AlternateContent>
      <p:cxnSp>
        <p:nvCxnSpPr>
          <p:cNvPr id="20" name="Straight Connector 19"/>
          <p:cNvCxnSpPr/>
          <p:nvPr/>
        </p:nvCxnSpPr>
        <p:spPr>
          <a:xfrm>
            <a:off x="7041383" y="4182303"/>
            <a:ext cx="435826" cy="0"/>
          </a:xfrm>
          <a:prstGeom prst="line">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77209" y="3997637"/>
            <a:ext cx="1241430"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Extra term</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22" name="TextBox 21"/>
              <p:cNvSpPr txBox="1"/>
              <p:nvPr/>
            </p:nvSpPr>
            <p:spPr>
              <a:xfrm>
                <a:off x="1675492" y="4343262"/>
                <a:ext cx="5486887" cy="7203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a:rPr>
                        <m:t>𝑣</m:t>
                      </m:r>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r>
                        <a:rPr lang="zh-TW" altLang="en-US">
                          <a:latin typeface="Cambria Math"/>
                        </a:rPr>
                        <m:t>=</m:t>
                      </m:r>
                      <m:sSup>
                        <m:sSupPr>
                          <m:ctrlPr>
                            <a:rPr lang="zh-TW" altLang="en-US" i="1">
                              <a:latin typeface="Cambria Math"/>
                            </a:rPr>
                          </m:ctrlPr>
                        </m:sSupPr>
                        <m:e>
                          <m:r>
                            <a:rPr lang="zh-TW" altLang="en-US" i="1">
                              <a:latin typeface="Cambria Math"/>
                            </a:rPr>
                            <m:t>𝑎</m:t>
                          </m:r>
                        </m:e>
                        <m:sup>
                          <m:r>
                            <a:rPr lang="zh-TW" altLang="en-US">
                              <a:latin typeface="Cambria Math"/>
                            </a:rPr>
                            <m:t>2</m:t>
                          </m:r>
                        </m:sup>
                      </m:sSup>
                      <m:r>
                        <a:rPr lang="zh-TW" altLang="en-US">
                          <a:latin typeface="Cambria Math"/>
                        </a:rPr>
                        <m:t>⁢</m:t>
                      </m:r>
                      <m:d>
                        <m:dPr>
                          <m:ctrlPr>
                            <a:rPr lang="en-US" altLang="zh-TW" b="0" i="1" smtClean="0">
                              <a:latin typeface="Cambria Math"/>
                            </a:rPr>
                          </m:ctrlPr>
                        </m:dPr>
                        <m:e>
                          <m:f>
                            <m:fPr>
                              <m:ctrlPr>
                                <a:rPr lang="zh-TW" altLang="en-US" i="1">
                                  <a:latin typeface="Cambria Math"/>
                                </a:rPr>
                              </m:ctrlPr>
                            </m:fPr>
                            <m:num>
                              <m:r>
                                <a:rPr lang="zh-TW" altLang="en-US">
                                  <a:latin typeface="Cambria Math"/>
                                </a:rPr>
                                <m:t>2</m:t>
                              </m:r>
                            </m:num>
                            <m:den>
                              <m:r>
                                <a:rPr lang="zh-TW" altLang="en-US" i="1">
                                  <a:latin typeface="Cambria Math"/>
                                </a:rPr>
                                <m:t>𝑟</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𝑣</m:t>
                              </m:r>
                            </m:den>
                          </m:f>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e>
                      </m:d>
                      <m:r>
                        <a:rPr lang="en-US" altLang="zh-TW" b="0" i="0" smtClean="0">
                          <a:latin typeface="Cambria Math"/>
                        </a:rPr>
                        <m:t>−</m:t>
                      </m:r>
                      <m:f>
                        <m:fPr>
                          <m:ctrlPr>
                            <a:rPr lang="zh-TW" altLang="en-US" i="1">
                              <a:latin typeface="Cambria Math"/>
                            </a:rPr>
                          </m:ctrlPr>
                        </m:fPr>
                        <m:num>
                          <m:sSup>
                            <m:sSupPr>
                              <m:ctrlPr>
                                <a:rPr lang="zh-TW" altLang="en-US" i="1">
                                  <a:latin typeface="Cambria Math"/>
                                </a:rPr>
                              </m:ctrlPr>
                            </m:sSupPr>
                            <m:e>
                              <m:r>
                                <m:rPr>
                                  <m:sty m:val="p"/>
                                </m:rPr>
                                <a:rPr lang="zh-TW" altLang="en-US">
                                  <a:latin typeface="Cambria Math"/>
                                </a:rPr>
                                <m:t>da</m:t>
                              </m:r>
                            </m:e>
                            <m:sup>
                              <m:r>
                                <a:rPr lang="zh-TW" altLang="en-US">
                                  <a:latin typeface="Cambria Math"/>
                                </a:rPr>
                                <m:t>2</m:t>
                              </m:r>
                            </m:sup>
                          </m:sSup>
                        </m:num>
                        <m:den>
                          <m:r>
                            <m:rPr>
                              <m:sty m:val="p"/>
                            </m:rPr>
                            <a:rPr lang="zh-TW" altLang="en-US">
                              <a:latin typeface="Cambria Math"/>
                            </a:rPr>
                            <m:t>dr</m:t>
                          </m:r>
                        </m:den>
                      </m:f>
                      <m:r>
                        <a:rPr lang="zh-TW" altLang="en-US">
                          <a:latin typeface="Cambria Math"/>
                        </a:rPr>
                        <m:t>−</m:t>
                      </m:r>
                      <m:d>
                        <m:dPr>
                          <m:ctrlPr>
                            <a:rPr lang="zh-TW" altLang="en-US" i="1">
                              <a:latin typeface="Cambria Math"/>
                            </a:rPr>
                          </m:ctrlPr>
                        </m:dPr>
                        <m:e>
                          <m:r>
                            <a:rPr lang="zh-TW" altLang="en-US">
                              <a:latin typeface="Cambria Math"/>
                            </a:rPr>
                            <m:t>1−</m:t>
                          </m:r>
                          <m:d>
                            <m:dPr>
                              <m:ctrlPr>
                                <a:rPr lang="zh-TW" altLang="en-US" i="1">
                                  <a:latin typeface="Cambria Math"/>
                                </a:rPr>
                              </m:ctrlPr>
                            </m:dPr>
                            <m:e>
                              <m:r>
                                <a:rPr lang="zh-TW" altLang="en-US">
                                  <a:latin typeface="Cambria Math"/>
                                </a:rPr>
                                <m:t>1+</m:t>
                              </m:r>
                              <m:r>
                                <a:rPr lang="zh-TW" altLang="en-US">
                                  <a:latin typeface="Cambria Math"/>
                                </a:rPr>
                                <m:t>ℳ</m:t>
                              </m:r>
                            </m:e>
                          </m:d>
                          <m:r>
                            <a:rPr lang="zh-TW" altLang="en-US">
                              <a:latin typeface="Cambria Math"/>
                            </a:rPr>
                            <m:t>⁢</m:t>
                          </m:r>
                          <m:sSub>
                            <m:sSubPr>
                              <m:ctrlPr>
                                <a:rPr lang="zh-TW" altLang="en-US" i="1">
                                  <a:latin typeface="Cambria Math"/>
                                </a:rPr>
                              </m:ctrlPr>
                            </m:sSubPr>
                            <m:e>
                              <m:r>
                                <a:rPr lang="zh-TW" altLang="en-US">
                                  <a:latin typeface="Cambria Math"/>
                                </a:rPr>
                                <m:t>ℓ</m:t>
                              </m:r>
                            </m:e>
                            <m:sub>
                              <m:r>
                                <m:rPr>
                                  <m:sty m:val="p"/>
                                </m:rPr>
                                <a:rPr lang="zh-TW" altLang="en-US">
                                  <a:latin typeface="Cambria Math"/>
                                </a:rPr>
                                <m:t>rad</m:t>
                              </m:r>
                            </m:sub>
                          </m:sSub>
                        </m:e>
                      </m:d>
                      <m:r>
                        <a:rPr lang="zh-TW" altLang="en-US">
                          <a:latin typeface="Cambria Math"/>
                        </a:rPr>
                        <m:t>⁢</m:t>
                      </m:r>
                      <m:f>
                        <m:fPr>
                          <m:ctrlPr>
                            <a:rPr lang="zh-TW" altLang="en-US" i="1">
                              <a:latin typeface="Cambria Math"/>
                            </a:rPr>
                          </m:ctrlPr>
                        </m:fPr>
                        <m:num>
                          <m:r>
                            <m:rPr>
                              <m:sty m:val="p"/>
                            </m:rPr>
                            <a:rPr lang="zh-TW" altLang="en-US">
                              <a:latin typeface="Cambria Math"/>
                            </a:rPr>
                            <m:t>GM</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oMath>
                  </m:oMathPara>
                </a14:m>
                <a:endParaRPr lang="zh-TW" alt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1675492" y="4343262"/>
                <a:ext cx="5486887" cy="720325"/>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418884" y="5171044"/>
                <a:ext cx="6000104" cy="7203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zh-TW" altLang="en-US" i="1" smtClean="0">
                              <a:latin typeface="Cambria Math"/>
                            </a:rPr>
                          </m:ctrlPr>
                        </m:dPr>
                        <m:e>
                          <m:sSup>
                            <m:sSupPr>
                              <m:ctrlPr>
                                <a:rPr lang="zh-TW" altLang="en-US" i="1">
                                  <a:latin typeface="Cambria Math"/>
                                </a:rPr>
                              </m:ctrlPr>
                            </m:sSupPr>
                            <m:e>
                              <m:r>
                                <a:rPr lang="zh-TW" altLang="en-US" i="1">
                                  <a:latin typeface="Cambria Math"/>
                                </a:rPr>
                                <m:t>𝑣</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𝑎</m:t>
                              </m:r>
                            </m:e>
                            <m:sup>
                              <m:r>
                                <a:rPr lang="zh-TW" altLang="en-US">
                                  <a:latin typeface="Cambria Math"/>
                                </a:rPr>
                                <m:t>2</m:t>
                              </m:r>
                            </m:sup>
                          </m:sSup>
                        </m:e>
                      </m:d>
                      <m:r>
                        <a:rPr lang="zh-TW" altLang="en-US">
                          <a:latin typeface="Cambria Math"/>
                        </a:rPr>
                        <m:t>⁢</m:t>
                      </m:r>
                      <m:f>
                        <m:fPr>
                          <m:ctrlPr>
                            <a:rPr lang="zh-TW" altLang="en-US" i="1">
                              <a:latin typeface="Cambria Math"/>
                            </a:rPr>
                          </m:ctrlPr>
                        </m:fPr>
                        <m:num>
                          <m:r>
                            <a:rPr lang="zh-TW" altLang="en-US" i="1">
                              <a:latin typeface="Cambria Math"/>
                            </a:rPr>
                            <m:t>𝑟</m:t>
                          </m:r>
                        </m:num>
                        <m:den>
                          <m:r>
                            <a:rPr lang="zh-TW" altLang="en-US" i="1">
                              <a:latin typeface="Cambria Math"/>
                            </a:rPr>
                            <m:t>𝑣</m:t>
                          </m:r>
                        </m:den>
                      </m:f>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r>
                        <a:rPr lang="zh-TW" altLang="en-US">
                          <a:latin typeface="Cambria Math"/>
                        </a:rPr>
                        <m:t>=</m:t>
                      </m:r>
                      <m:d>
                        <m:dPr>
                          <m:ctrlPr>
                            <a:rPr lang="zh-TW" altLang="en-US" i="1">
                              <a:latin typeface="Cambria Math"/>
                            </a:rPr>
                          </m:ctrlPr>
                        </m:dPr>
                        <m:e>
                          <m:r>
                            <a:rPr lang="zh-TW" altLang="en-US">
                              <a:latin typeface="Cambria Math"/>
                            </a:rPr>
                            <m:t>2</m:t>
                          </m:r>
                          <m:sSup>
                            <m:sSupPr>
                              <m:ctrlPr>
                                <a:rPr lang="zh-TW" altLang="en-US" i="1">
                                  <a:latin typeface="Cambria Math"/>
                                </a:rPr>
                              </m:ctrlPr>
                            </m:sSupPr>
                            <m:e>
                              <m:r>
                                <a:rPr lang="zh-TW" altLang="en-US" i="1">
                                  <a:latin typeface="Cambria Math"/>
                                </a:rPr>
                                <m:t>𝑎</m:t>
                              </m:r>
                            </m:e>
                            <m:sup>
                              <m:r>
                                <a:rPr lang="zh-TW" altLang="en-US">
                                  <a:latin typeface="Cambria Math"/>
                                </a:rPr>
                                <m:t>2</m:t>
                              </m:r>
                            </m:sup>
                          </m:sSup>
                          <m:r>
                            <a:rPr lang="en-US" altLang="zh-TW" b="0" i="1" smtClean="0">
                              <a:latin typeface="Cambria Math"/>
                            </a:rPr>
                            <m:t>−</m:t>
                          </m:r>
                          <m:f>
                            <m:fPr>
                              <m:ctrlPr>
                                <a:rPr lang="zh-TW" altLang="en-US" i="1">
                                  <a:latin typeface="Cambria Math"/>
                                </a:rPr>
                              </m:ctrlPr>
                            </m:fPr>
                            <m:num>
                              <m:r>
                                <a:rPr lang="en-US" altLang="zh-TW" b="0" i="1" smtClean="0">
                                  <a:latin typeface="Cambria Math"/>
                                </a:rPr>
                                <m:t>1</m:t>
                              </m:r>
                            </m:num>
                            <m:den>
                              <m:r>
                                <a:rPr lang="zh-TW" altLang="en-US" i="1">
                                  <a:latin typeface="Cambria Math"/>
                                </a:rPr>
                                <m:t>𝑟</m:t>
                              </m:r>
                            </m:den>
                          </m:f>
                          <m:f>
                            <m:fPr>
                              <m:ctrlPr>
                                <a:rPr lang="zh-TW" altLang="en-US" i="1">
                                  <a:latin typeface="Cambria Math"/>
                                </a:rPr>
                              </m:ctrlPr>
                            </m:fPr>
                            <m:num>
                              <m:sSup>
                                <m:sSupPr>
                                  <m:ctrlPr>
                                    <a:rPr lang="zh-TW" altLang="en-US" i="1">
                                      <a:latin typeface="Cambria Math"/>
                                    </a:rPr>
                                  </m:ctrlPr>
                                </m:sSupPr>
                                <m:e>
                                  <m:r>
                                    <m:rPr>
                                      <m:sty m:val="p"/>
                                    </m:rPr>
                                    <a:rPr lang="zh-TW" altLang="en-US">
                                      <a:latin typeface="Cambria Math"/>
                                    </a:rPr>
                                    <m:t>da</m:t>
                                  </m:r>
                                </m:e>
                                <m:sup>
                                  <m:r>
                                    <a:rPr lang="zh-TW" altLang="en-US">
                                      <a:latin typeface="Cambria Math"/>
                                    </a:rPr>
                                    <m:t>2</m:t>
                                  </m:r>
                                </m:sup>
                              </m:sSup>
                            </m:num>
                            <m:den>
                              <m:r>
                                <m:rPr>
                                  <m:sty m:val="p"/>
                                </m:rPr>
                                <a:rPr lang="zh-TW" altLang="en-US">
                                  <a:latin typeface="Cambria Math"/>
                                </a:rPr>
                                <m:t>dr</m:t>
                              </m:r>
                            </m:den>
                          </m:f>
                          <m:r>
                            <a:rPr lang="zh-TW" altLang="en-US">
                              <a:latin typeface="Cambria Math"/>
                            </a:rPr>
                            <m:t>−</m:t>
                          </m:r>
                          <m:d>
                            <m:dPr>
                              <m:ctrlPr>
                                <a:rPr lang="zh-TW" altLang="en-US" i="1">
                                  <a:latin typeface="Cambria Math"/>
                                </a:rPr>
                              </m:ctrlPr>
                            </m:dPr>
                            <m:e>
                              <m:r>
                                <a:rPr lang="zh-TW" altLang="en-US">
                                  <a:latin typeface="Cambria Math"/>
                                </a:rPr>
                                <m:t>1−</m:t>
                              </m:r>
                              <m:d>
                                <m:dPr>
                                  <m:ctrlPr>
                                    <a:rPr lang="zh-TW" altLang="en-US" i="1">
                                      <a:latin typeface="Cambria Math"/>
                                    </a:rPr>
                                  </m:ctrlPr>
                                </m:dPr>
                                <m:e>
                                  <m:r>
                                    <a:rPr lang="zh-TW" altLang="en-US">
                                      <a:latin typeface="Cambria Math"/>
                                    </a:rPr>
                                    <m:t>1+</m:t>
                                  </m:r>
                                  <m:r>
                                    <a:rPr lang="zh-TW" altLang="en-US">
                                      <a:latin typeface="Cambria Math"/>
                                    </a:rPr>
                                    <m:t>ℳ</m:t>
                                  </m:r>
                                </m:e>
                              </m:d>
                              <m:r>
                                <a:rPr lang="zh-TW" altLang="en-US">
                                  <a:latin typeface="Cambria Math"/>
                                </a:rPr>
                                <m:t>⁢</m:t>
                              </m:r>
                              <m:sSub>
                                <m:sSubPr>
                                  <m:ctrlPr>
                                    <a:rPr lang="zh-TW" altLang="en-US" i="1">
                                      <a:latin typeface="Cambria Math"/>
                                    </a:rPr>
                                  </m:ctrlPr>
                                </m:sSubPr>
                                <m:e>
                                  <m:r>
                                    <a:rPr lang="zh-TW" altLang="en-US">
                                      <a:latin typeface="Cambria Math"/>
                                    </a:rPr>
                                    <m:t>ℓ</m:t>
                                  </m:r>
                                </m:e>
                                <m:sub>
                                  <m:r>
                                    <m:rPr>
                                      <m:sty m:val="p"/>
                                    </m:rPr>
                                    <a:rPr lang="zh-TW" altLang="en-US">
                                      <a:latin typeface="Cambria Math"/>
                                    </a:rPr>
                                    <m:t>rad</m:t>
                                  </m:r>
                                </m:sub>
                              </m:sSub>
                            </m:e>
                          </m:d>
                          <m:r>
                            <a:rPr lang="zh-TW" altLang="en-US">
                              <a:latin typeface="Cambria Math"/>
                            </a:rPr>
                            <m:t>⁢</m:t>
                          </m:r>
                          <m:f>
                            <m:fPr>
                              <m:ctrlPr>
                                <a:rPr lang="zh-TW" altLang="en-US" i="1">
                                  <a:latin typeface="Cambria Math"/>
                                </a:rPr>
                              </m:ctrlPr>
                            </m:fPr>
                            <m:num>
                              <m:r>
                                <m:rPr>
                                  <m:sty m:val="p"/>
                                </m:rPr>
                                <a:rPr lang="zh-TW" altLang="en-US">
                                  <a:latin typeface="Cambria Math"/>
                                </a:rPr>
                                <m:t>GM</m:t>
                              </m:r>
                            </m:num>
                            <m:den>
                              <m:r>
                                <a:rPr lang="zh-TW" altLang="en-US" i="1">
                                  <a:latin typeface="Cambria Math"/>
                                </a:rPr>
                                <m:t>𝑟</m:t>
                              </m:r>
                            </m:den>
                          </m:f>
                        </m:e>
                      </m:d>
                    </m:oMath>
                  </m:oMathPara>
                </a14:m>
                <a:endParaRPr lang="zh-TW" alt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1418884" y="5171044"/>
                <a:ext cx="6000104" cy="720325"/>
              </a:xfrm>
              <a:prstGeom prst="rect">
                <a:avLst/>
              </a:prstGeom>
              <a:blipFill rotWithShape="1">
                <a:blip r:embed="rId7"/>
                <a:stretch>
                  <a:fillRect/>
                </a:stretch>
              </a:blipFill>
            </p:spPr>
            <p:txBody>
              <a:bodyPr/>
              <a:lstStyle/>
              <a:p>
                <a:r>
                  <a:rPr lang="zh-TW" altLang="en-US">
                    <a:noFill/>
                  </a:rPr>
                  <a:t> </a:t>
                </a:r>
              </a:p>
            </p:txBody>
          </p:sp>
        </mc:Fallback>
      </mc:AlternateContent>
      <p:cxnSp>
        <p:nvCxnSpPr>
          <p:cNvPr id="25" name="Straight Connector 24"/>
          <p:cNvCxnSpPr/>
          <p:nvPr/>
        </p:nvCxnSpPr>
        <p:spPr>
          <a:xfrm>
            <a:off x="3669706" y="2690770"/>
            <a:ext cx="1744123" cy="0"/>
          </a:xfrm>
          <a:prstGeom prst="line">
            <a:avLst/>
          </a:prstGeom>
          <a:ln w="25400">
            <a:solidFill>
              <a:srgbClr val="0000FF"/>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1260187" y="6045061"/>
                <a:ext cx="6317499" cy="7203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a:rPr lang="zh-TW" altLang="en-US" i="1">
                              <a:latin typeface="Cambria Math"/>
                            </a:rPr>
                            <m:t>𝑑</m:t>
                          </m:r>
                          <m:r>
                            <a:rPr lang="zh-TW" altLang="en-US">
                              <a:latin typeface="Cambria Math"/>
                            </a:rPr>
                            <m:t>⁢ℓ</m:t>
                          </m:r>
                          <m:r>
                            <m:rPr>
                              <m:sty m:val="p"/>
                            </m:rPr>
                            <a:rPr lang="zh-TW" altLang="en-US">
                              <a:latin typeface="Cambria Math"/>
                            </a:rPr>
                            <m:t>n</m:t>
                          </m:r>
                          <m:r>
                            <a:rPr lang="zh-TW" altLang="en-US">
                              <a:latin typeface="Cambria Math"/>
                            </a:rPr>
                            <m:t>⁢</m:t>
                          </m:r>
                          <m:d>
                            <m:dPr>
                              <m:ctrlPr>
                                <a:rPr lang="zh-TW" altLang="en-US" i="1">
                                  <a:latin typeface="Cambria Math"/>
                                </a:rPr>
                              </m:ctrlPr>
                            </m:dPr>
                            <m:e>
                              <m:r>
                                <a:rPr lang="zh-TW" altLang="en-US" i="1">
                                  <a:latin typeface="Cambria Math"/>
                                </a:rPr>
                                <m:t>𝑣</m:t>
                              </m:r>
                            </m:e>
                          </m:d>
                        </m:num>
                        <m:den>
                          <m:r>
                            <a:rPr lang="zh-TW" altLang="en-US" i="1">
                              <a:latin typeface="Cambria Math"/>
                            </a:rPr>
                            <m:t>𝑑</m:t>
                          </m:r>
                          <m:r>
                            <a:rPr lang="zh-TW" altLang="en-US">
                              <a:latin typeface="Cambria Math"/>
                            </a:rPr>
                            <m:t>⁢ℓ</m:t>
                          </m:r>
                          <m:r>
                            <m:rPr>
                              <m:sty m:val="p"/>
                            </m:rPr>
                            <a:rPr lang="zh-TW" altLang="en-US">
                              <a:latin typeface="Cambria Math"/>
                            </a:rPr>
                            <m:t>n</m:t>
                          </m:r>
                          <m:r>
                            <a:rPr lang="zh-TW" altLang="en-US">
                              <a:latin typeface="Cambria Math"/>
                            </a:rPr>
                            <m:t>⁢</m:t>
                          </m:r>
                          <m:d>
                            <m:dPr>
                              <m:ctrlPr>
                                <a:rPr lang="zh-TW" altLang="en-US" i="1">
                                  <a:latin typeface="Cambria Math"/>
                                </a:rPr>
                              </m:ctrlPr>
                            </m:dPr>
                            <m:e>
                              <m:r>
                                <a:rPr lang="zh-TW" altLang="en-US" i="1">
                                  <a:latin typeface="Cambria Math"/>
                                </a:rPr>
                                <m:t>𝑟</m:t>
                              </m:r>
                            </m:e>
                          </m:d>
                        </m:den>
                      </m:f>
                      <m:r>
                        <a:rPr lang="zh-TW" altLang="en-US">
                          <a:latin typeface="Cambria Math"/>
                        </a:rPr>
                        <m:t>=−</m:t>
                      </m:r>
                      <m:d>
                        <m:dPr>
                          <m:ctrlPr>
                            <a:rPr lang="zh-TW" altLang="en-US" i="1">
                              <a:latin typeface="Cambria Math"/>
                            </a:rPr>
                          </m:ctrlPr>
                        </m:dPr>
                        <m:e>
                          <m:f>
                            <m:fPr>
                              <m:ctrlPr>
                                <a:rPr lang="zh-TW" altLang="en-US" i="1">
                                  <a:latin typeface="Cambria Math"/>
                                </a:rPr>
                              </m:ctrlPr>
                            </m:fPr>
                            <m:num>
                              <m:d>
                                <m:dPr>
                                  <m:ctrlPr>
                                    <a:rPr lang="zh-TW" altLang="en-US" i="1">
                                      <a:latin typeface="Cambria Math"/>
                                    </a:rPr>
                                  </m:ctrlPr>
                                </m:dPr>
                                <m:e>
                                  <m:r>
                                    <a:rPr lang="zh-TW" altLang="en-US">
                                      <a:latin typeface="Cambria Math"/>
                                    </a:rPr>
                                    <m:t>1−</m:t>
                                  </m:r>
                                  <m:d>
                                    <m:dPr>
                                      <m:ctrlPr>
                                        <a:rPr lang="zh-TW" altLang="en-US" i="1">
                                          <a:latin typeface="Cambria Math"/>
                                        </a:rPr>
                                      </m:ctrlPr>
                                    </m:dPr>
                                    <m:e>
                                      <m:r>
                                        <a:rPr lang="zh-TW" altLang="en-US">
                                          <a:latin typeface="Cambria Math"/>
                                        </a:rPr>
                                        <m:t>1+</m:t>
                                      </m:r>
                                      <m:r>
                                        <a:rPr lang="zh-TW" altLang="en-US">
                                          <a:latin typeface="Cambria Math"/>
                                        </a:rPr>
                                        <m:t>ℳ</m:t>
                                      </m:r>
                                    </m:e>
                                  </m:d>
                                  <m:r>
                                    <a:rPr lang="zh-TW" altLang="en-US">
                                      <a:latin typeface="Cambria Math"/>
                                    </a:rPr>
                                    <m:t>⁢</m:t>
                                  </m:r>
                                  <m:sSub>
                                    <m:sSubPr>
                                      <m:ctrlPr>
                                        <a:rPr lang="zh-TW" altLang="en-US" i="1">
                                          <a:latin typeface="Cambria Math"/>
                                        </a:rPr>
                                      </m:ctrlPr>
                                    </m:sSubPr>
                                    <m:e>
                                      <m:r>
                                        <a:rPr lang="zh-TW" altLang="en-US">
                                          <a:latin typeface="Cambria Math"/>
                                        </a:rPr>
                                        <m:t>ℓ</m:t>
                                      </m:r>
                                    </m:e>
                                    <m:sub>
                                      <m:r>
                                        <m:rPr>
                                          <m:sty m:val="p"/>
                                        </m:rPr>
                                        <a:rPr lang="zh-TW" altLang="en-US">
                                          <a:latin typeface="Cambria Math"/>
                                        </a:rPr>
                                        <m:t>rad</m:t>
                                      </m:r>
                                    </m:sub>
                                  </m:sSub>
                                </m:e>
                              </m:d>
                              <m:r>
                                <a:rPr lang="zh-TW" altLang="en-US">
                                  <a:latin typeface="Cambria Math"/>
                                </a:rPr>
                                <m:t>⁢</m:t>
                              </m:r>
                              <m:f>
                                <m:fPr>
                                  <m:type m:val="lin"/>
                                  <m:ctrlPr>
                                    <a:rPr lang="zh-TW" altLang="en-US" i="1">
                                      <a:latin typeface="Cambria Math"/>
                                    </a:rPr>
                                  </m:ctrlPr>
                                </m:fPr>
                                <m:num>
                                  <m:r>
                                    <m:rPr>
                                      <m:sty m:val="p"/>
                                    </m:rPr>
                                    <a:rPr lang="zh-TW" altLang="en-US">
                                      <a:latin typeface="Cambria Math"/>
                                    </a:rPr>
                                    <m:t>GM</m:t>
                                  </m:r>
                                </m:num>
                                <m:den>
                                  <m:r>
                                    <a:rPr lang="zh-TW" altLang="en-US" i="1">
                                      <a:latin typeface="Cambria Math"/>
                                    </a:rPr>
                                    <m:t>𝑟</m:t>
                                  </m:r>
                                </m:den>
                              </m:f>
                              <m:r>
                                <a:rPr lang="zh-TW" altLang="en-US">
                                  <a:latin typeface="Cambria Math"/>
                                </a:rPr>
                                <m:t>−2⁢</m:t>
                              </m:r>
                              <m:sSup>
                                <m:sSupPr>
                                  <m:ctrlPr>
                                    <a:rPr lang="zh-TW" altLang="en-US" i="1">
                                      <a:latin typeface="Cambria Math"/>
                                    </a:rPr>
                                  </m:ctrlPr>
                                </m:sSupPr>
                                <m:e>
                                  <m:r>
                                    <a:rPr lang="zh-TW" altLang="en-US" i="1">
                                      <a:latin typeface="Cambria Math"/>
                                    </a:rPr>
                                    <m:t>𝑎</m:t>
                                  </m:r>
                                </m:e>
                                <m:sup>
                                  <m:r>
                                    <a:rPr lang="zh-TW" altLang="en-US">
                                      <a:latin typeface="Cambria Math"/>
                                    </a:rPr>
                                    <m:t>2</m:t>
                                  </m:r>
                                </m:sup>
                              </m:sSup>
                              <m:r>
                                <a:rPr lang="zh-TW" altLang="en-US">
                                  <a:latin typeface="Cambria Math"/>
                                </a:rPr>
                                <m:t>+</m:t>
                              </m:r>
                              <m:f>
                                <m:fPr>
                                  <m:type m:val="lin"/>
                                  <m:ctrlPr>
                                    <a:rPr lang="zh-TW" altLang="en-US" i="1">
                                      <a:latin typeface="Cambria Math"/>
                                    </a:rPr>
                                  </m:ctrlPr>
                                </m:fPr>
                                <m:num>
                                  <m:sSup>
                                    <m:sSupPr>
                                      <m:ctrlPr>
                                        <a:rPr lang="zh-TW" altLang="en-US" i="1">
                                          <a:latin typeface="Cambria Math"/>
                                        </a:rPr>
                                      </m:ctrlPr>
                                    </m:sSupPr>
                                    <m:e>
                                      <m:r>
                                        <m:rPr>
                                          <m:sty m:val="p"/>
                                        </m:rPr>
                                        <a:rPr lang="zh-TW" altLang="en-US">
                                          <a:latin typeface="Cambria Math"/>
                                        </a:rPr>
                                        <m:t>da</m:t>
                                      </m:r>
                                    </m:e>
                                    <m:sup>
                                      <m:r>
                                        <a:rPr lang="zh-TW" altLang="en-US">
                                          <a:latin typeface="Cambria Math"/>
                                        </a:rPr>
                                        <m:t>2</m:t>
                                      </m:r>
                                    </m:sup>
                                  </m:sSup>
                                </m:num>
                                <m:den>
                                  <m:r>
                                    <m:rPr>
                                      <m:sty m:val="p"/>
                                    </m:rPr>
                                    <a:rPr lang="zh-TW" altLang="en-US">
                                      <a:latin typeface="Cambria Math"/>
                                    </a:rPr>
                                    <m:t>d</m:t>
                                  </m:r>
                                  <m:r>
                                    <a:rPr lang="zh-TW" altLang="en-US">
                                      <a:latin typeface="Cambria Math"/>
                                    </a:rPr>
                                    <m:t>ℓ</m:t>
                                  </m:r>
                                  <m:r>
                                    <m:rPr>
                                      <m:sty m:val="p"/>
                                    </m:rPr>
                                    <a:rPr lang="zh-TW" altLang="en-US">
                                      <a:latin typeface="Cambria Math"/>
                                    </a:rPr>
                                    <m:t>n</m:t>
                                  </m:r>
                                </m:den>
                              </m:f>
                              <m:r>
                                <a:rPr lang="zh-TW" altLang="en-US">
                                  <a:latin typeface="Cambria Math"/>
                                </a:rPr>
                                <m:t>⁢</m:t>
                              </m:r>
                              <m:d>
                                <m:dPr>
                                  <m:ctrlPr>
                                    <a:rPr lang="zh-TW" altLang="en-US" i="1">
                                      <a:latin typeface="Cambria Math"/>
                                    </a:rPr>
                                  </m:ctrlPr>
                                </m:dPr>
                                <m:e>
                                  <m:r>
                                    <a:rPr lang="zh-TW" altLang="en-US" i="1">
                                      <a:latin typeface="Cambria Math"/>
                                    </a:rPr>
                                    <m:t>𝑟</m:t>
                                  </m:r>
                                </m:e>
                              </m:d>
                            </m:num>
                            <m:den>
                              <m:sSup>
                                <m:sSupPr>
                                  <m:ctrlPr>
                                    <a:rPr lang="zh-TW" altLang="en-US" i="1">
                                      <a:latin typeface="Cambria Math"/>
                                    </a:rPr>
                                  </m:ctrlPr>
                                </m:sSupPr>
                                <m:e>
                                  <m:r>
                                    <a:rPr lang="zh-TW" altLang="en-US" i="1">
                                      <a:latin typeface="Cambria Math"/>
                                    </a:rPr>
                                    <m:t>𝑣</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𝑎</m:t>
                                  </m:r>
                                </m:e>
                                <m:sup>
                                  <m:r>
                                    <a:rPr lang="zh-TW" altLang="en-US">
                                      <a:latin typeface="Cambria Math"/>
                                    </a:rPr>
                                    <m:t>2</m:t>
                                  </m:r>
                                </m:sup>
                              </m:sSup>
                            </m:den>
                          </m:f>
                        </m:e>
                      </m:d>
                    </m:oMath>
                  </m:oMathPara>
                </a14:m>
                <a:endParaRPr lang="zh-TW" alt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1260187" y="6045061"/>
                <a:ext cx="6317499" cy="720325"/>
              </a:xfrm>
              <a:prstGeom prst="rect">
                <a:avLst/>
              </a:prstGeom>
              <a:blipFill rotWithShape="1">
                <a:blip r:embed="rId8"/>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61319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ea typeface="Cambria Math" panose="02040503050406030204" pitchFamily="18" charset="0"/>
              </a:rPr>
              <a:t>Line driven disk wind equation</a:t>
            </a:r>
            <a:endParaRPr lang="zh-TW" altLang="en-US" dirty="0">
              <a:ea typeface="Cambria Math"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105127" y="1391371"/>
                <a:ext cx="5825890" cy="9210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smtClean="0">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⁢ℓ</m:t>
                          </m:r>
                          <m:r>
                            <m:rPr>
                              <m:sty m:val="p"/>
                            </m:rPr>
                            <a:rPr lang="zh-TW" altLang="en-US">
                              <a:latin typeface="Cambria Math" panose="02040503050406030204" pitchFamily="18" charset="0"/>
                            </a:rPr>
                            <m:t>n</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𝑉</m:t>
                              </m:r>
                            </m:e>
                          </m:d>
                        </m:num>
                        <m:den>
                          <m:r>
                            <a:rPr lang="zh-TW" altLang="en-US" i="1">
                              <a:latin typeface="Cambria Math" panose="02040503050406030204" pitchFamily="18" charset="0"/>
                            </a:rPr>
                            <m:t>𝑑</m:t>
                          </m:r>
                          <m:r>
                            <a:rPr lang="zh-TW" altLang="en-US">
                              <a:latin typeface="Cambria Math" panose="02040503050406030204" pitchFamily="18" charset="0"/>
                            </a:rPr>
                            <m:t>⁢ℓ</m:t>
                          </m:r>
                          <m:r>
                            <m:rPr>
                              <m:sty m:val="p"/>
                            </m:rPr>
                            <a:rPr lang="zh-TW" altLang="en-US">
                              <a:latin typeface="Cambria Math" panose="02040503050406030204" pitchFamily="18" charset="0"/>
                            </a:rPr>
                            <m:t>n</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𝑟</m:t>
                              </m:r>
                            </m:e>
                          </m:d>
                        </m:den>
                      </m:f>
                      <m:r>
                        <a:rPr lang="zh-TW" altLang="en-US">
                          <a:latin typeface="Cambria Math" panose="02040503050406030204" pitchFamily="18" charset="0"/>
                        </a:rPr>
                        <m:t>=−</m:t>
                      </m:r>
                      <m:d>
                        <m:dPr>
                          <m:begChr m:val="{"/>
                          <m:endChr m:val="}"/>
                          <m:ctrlPr>
                            <a:rPr lang="zh-TW" altLang="en-US" i="1">
                              <a:latin typeface="Cambria Math"/>
                            </a:rPr>
                          </m:ctrlPr>
                        </m:dPr>
                        <m:e>
                          <m:f>
                            <m:fPr>
                              <m:ctrlPr>
                                <a:rPr lang="zh-TW" altLang="en-US" i="1">
                                  <a:latin typeface="Cambria Math"/>
                                </a:rPr>
                              </m:ctrlPr>
                            </m:fPr>
                            <m:num>
                              <m:r>
                                <a:rPr lang="zh-TW" altLang="en-US">
                                  <a:latin typeface="Cambria Math" panose="02040503050406030204" pitchFamily="18" charset="0"/>
                                </a:rPr>
                                <m:t>1−</m:t>
                              </m:r>
                              <m:d>
                                <m:dPr>
                                  <m:begChr m:val="["/>
                                  <m:endChr m:val="]"/>
                                  <m:ctrlPr>
                                    <a:rPr lang="zh-TW" altLang="en-US" i="1">
                                      <a:latin typeface="Cambria Math"/>
                                    </a:rPr>
                                  </m:ctrlPr>
                                </m:dPr>
                                <m:e>
                                  <m:d>
                                    <m:dPr>
                                      <m:ctrlPr>
                                        <a:rPr lang="zh-TW" altLang="en-US" i="1">
                                          <a:latin typeface="Cambria Math"/>
                                        </a:rPr>
                                      </m:ctrlPr>
                                    </m:dPr>
                                    <m:e>
                                      <m:r>
                                        <a:rPr lang="zh-TW" altLang="en-US">
                                          <a:latin typeface="Cambria Math" panose="02040503050406030204" pitchFamily="18" charset="0"/>
                                        </a:rPr>
                                        <m:t>1+</m:t>
                                      </m:r>
                                      <m:r>
                                        <a:rPr lang="zh-TW" altLang="en-US">
                                          <a:latin typeface="Cambria Math" panose="02040503050406030204" pitchFamily="18" charset="0"/>
                                        </a:rPr>
                                        <m:t>ℳ</m:t>
                                      </m:r>
                                    </m:e>
                                  </m:d>
                                  <m:r>
                                    <a:rPr lang="zh-TW" altLang="en-US">
                                      <a:latin typeface="Cambria Math" panose="02040503050406030204" pitchFamily="18" charset="0"/>
                                    </a:rPr>
                                    <m:t>⁢</m:t>
                                  </m:r>
                                  <m:sSub>
                                    <m:sSubPr>
                                      <m:ctrlPr>
                                        <a:rPr lang="zh-TW" altLang="en-US" i="1">
                                          <a:latin typeface="Cambria Math"/>
                                        </a:rPr>
                                      </m:ctrlPr>
                                    </m:sSubPr>
                                    <m:e>
                                      <m:limUpp>
                                        <m:limUppPr>
                                          <m:ctrlPr>
                                            <a:rPr lang="zh-TW" altLang="en-US" i="1">
                                              <a:latin typeface="Cambria Math"/>
                                            </a:rPr>
                                          </m:ctrlPr>
                                        </m:limUppPr>
                                        <m:e>
                                          <m:r>
                                            <a:rPr lang="zh-TW" altLang="en-US">
                                              <a:latin typeface="Cambria Math" panose="02040503050406030204" pitchFamily="18" charset="0"/>
                                            </a:rPr>
                                            <m:t>ℓ</m:t>
                                          </m:r>
                                        </m:e>
                                        <m:lim>
                                          <m:r>
                                            <a:rPr lang="zh-TW" altLang="en-US">
                                              <a:latin typeface="Cambria Math" panose="02040503050406030204" pitchFamily="18" charset="0"/>
                                            </a:rPr>
                                            <m:t>~</m:t>
                                          </m:r>
                                        </m:lim>
                                      </m:limUpp>
                                    </m:e>
                                    <m:sub>
                                      <m:r>
                                        <m:rPr>
                                          <m:sty m:val="p"/>
                                        </m:rPr>
                                        <a:rPr lang="zh-TW" altLang="en-US">
                                          <a:latin typeface="Cambria Math" panose="02040503050406030204" pitchFamily="18" charset="0"/>
                                        </a:rPr>
                                        <m:t>rad</m:t>
                                      </m:r>
                                    </m:sub>
                                  </m:sSub>
                                </m:e>
                              </m:d>
                              <m:r>
                                <a:rPr lang="zh-TW" altLang="en-US">
                                  <a:latin typeface="Cambria Math" panose="02040503050406030204" pitchFamily="18" charset="0"/>
                                </a:rPr>
                                <m:t>⁢</m:t>
                              </m:r>
                              <m:d>
                                <m:dPr>
                                  <m:ctrlPr>
                                    <a:rPr lang="zh-TW" altLang="en-US" i="1">
                                      <a:latin typeface="Cambria Math"/>
                                    </a:rPr>
                                  </m:ctrlPr>
                                </m:dPr>
                                <m:e>
                                  <m:f>
                                    <m:fPr>
                                      <m:ctrlPr>
                                        <a:rPr lang="zh-TW" altLang="en-US" i="1">
                                          <a:latin typeface="Cambria Math"/>
                                        </a:rPr>
                                      </m:ctrlPr>
                                    </m:fPr>
                                    <m:num>
                                      <m:r>
                                        <m:rPr>
                                          <m:sty m:val="p"/>
                                        </m:rPr>
                                        <a:rPr lang="zh-TW" altLang="en-US">
                                          <a:latin typeface="Cambria Math" panose="02040503050406030204" pitchFamily="18" charset="0"/>
                                        </a:rPr>
                                        <m:t>f</m:t>
                                      </m:r>
                                      <m:r>
                                        <a:rPr lang="en-US" altLang="zh-TW" b="0" i="0" smtClean="0">
                                          <a:latin typeface="Cambria Math" panose="02040503050406030204" pitchFamily="18" charset="0"/>
                                          <a:ea typeface="Cambria Math" panose="02040503050406030204" pitchFamily="18" charset="0"/>
                                        </a:rPr>
                                        <m:t> </m:t>
                                      </m:r>
                                      <m:r>
                                        <m:rPr>
                                          <m:sty m:val="p"/>
                                        </m:rPr>
                                        <a:rPr lang="zh-TW" altLang="en-US">
                                          <a:latin typeface="Cambria Math" panose="02040503050406030204" pitchFamily="18" charset="0"/>
                                        </a:rPr>
                                        <m:t>GM</m:t>
                                      </m:r>
                                    </m:num>
                                    <m:den>
                                      <m:r>
                                        <a:rPr lang="zh-TW" altLang="en-US" i="1">
                                          <a:latin typeface="Cambria Math" panose="02040503050406030204" pitchFamily="18" charset="0"/>
                                        </a:rPr>
                                        <m:t>𝑟</m:t>
                                      </m:r>
                                    </m:den>
                                  </m:f>
                                </m:e>
                              </m:d>
                              <m:r>
                                <a:rPr lang="zh-TW" altLang="en-US">
                                  <a:latin typeface="Cambria Math" panose="02040503050406030204" pitchFamily="18" charset="0"/>
                                </a:rPr>
                                <m:t>−2⁢</m:t>
                              </m:r>
                              <m:sSup>
                                <m:sSupPr>
                                  <m:ctrlPr>
                                    <a:rPr lang="zh-TW" altLang="en-US" i="1">
                                      <a:latin typeface="Cambria Math"/>
                                    </a:rPr>
                                  </m:ctrlPr>
                                </m:sSupPr>
                                <m:e>
                                  <m:r>
                                    <a:rPr lang="zh-TW" altLang="en-US" i="1">
                                      <a:latin typeface="Cambria Math" panose="02040503050406030204" pitchFamily="18" charset="0"/>
                                    </a:rPr>
                                    <m:t>𝑎</m:t>
                                  </m:r>
                                </m:e>
                                <m:sup>
                                  <m:r>
                                    <a:rPr lang="zh-TW" altLang="en-US">
                                      <a:latin typeface="Cambria Math" panose="02040503050406030204" pitchFamily="18" charset="0"/>
                                    </a:rPr>
                                    <m:t>2</m:t>
                                  </m:r>
                                </m:sup>
                              </m:sSup>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𝑎</m:t>
                                      </m:r>
                                    </m:e>
                                    <m:sup>
                                      <m:r>
                                        <a:rPr lang="zh-TW" altLang="en-US">
                                          <a:latin typeface="Cambria Math" panose="02040503050406030204" pitchFamily="18" charset="0"/>
                                        </a:rPr>
                                        <m:t>2</m:t>
                                      </m:r>
                                    </m:sup>
                                  </m:sSup>
                                </m:num>
                                <m:den>
                                  <m:r>
                                    <a:rPr lang="zh-TW" altLang="en-US" i="1">
                                      <a:latin typeface="Cambria Math" panose="02040503050406030204" pitchFamily="18" charset="0"/>
                                    </a:rPr>
                                    <m:t>𝑑</m:t>
                                  </m:r>
                                  <m:r>
                                    <a:rPr lang="zh-TW" altLang="en-US">
                                      <a:latin typeface="Cambria Math" panose="02040503050406030204" pitchFamily="18" charset="0"/>
                                    </a:rPr>
                                    <m:t>⁢ℓ</m:t>
                                  </m:r>
                                  <m:r>
                                    <m:rPr>
                                      <m:sty m:val="p"/>
                                    </m:rPr>
                                    <a:rPr lang="zh-TW" altLang="en-US">
                                      <a:latin typeface="Cambria Math" panose="02040503050406030204" pitchFamily="18" charset="0"/>
                                    </a:rPr>
                                    <m:t>n</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𝑟</m:t>
                                      </m:r>
                                    </m:e>
                                  </m:d>
                                </m:den>
                              </m:f>
                            </m:num>
                            <m:den>
                              <m:sSup>
                                <m:sSupPr>
                                  <m:ctrlPr>
                                    <a:rPr lang="zh-TW" altLang="en-US" i="1">
                                      <a:latin typeface="Cambria Math"/>
                                    </a:rPr>
                                  </m:ctrlPr>
                                </m:sSupPr>
                                <m:e>
                                  <m:r>
                                    <a:rPr lang="zh-TW" altLang="en-US" i="1">
                                      <a:latin typeface="Cambria Math" panose="02040503050406030204" pitchFamily="18" charset="0"/>
                                    </a:rPr>
                                    <m:t>𝑣</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𝑎</m:t>
                                  </m:r>
                                </m:e>
                                <m:sup>
                                  <m:r>
                                    <a:rPr lang="zh-TW" altLang="en-US">
                                      <a:latin typeface="Cambria Math" panose="02040503050406030204" pitchFamily="18" charset="0"/>
                                    </a:rPr>
                                    <m:t>2</m:t>
                                  </m:r>
                                </m:sup>
                              </m:sSup>
                            </m:den>
                          </m:f>
                        </m:e>
                      </m:d>
                    </m:oMath>
                  </m:oMathPara>
                </a14:m>
                <a:endParaRPr lang="en-US" altLang="zh-TW" dirty="0" smtClean="0">
                  <a:latin typeface="Cambria Math" panose="02040503050406030204" pitchFamily="18" charset="0"/>
                  <a:ea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5127" y="1391371"/>
                <a:ext cx="5825890" cy="921021"/>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01216" y="2523151"/>
                <a:ext cx="8674215" cy="1116459"/>
              </a:xfrm>
              <a:prstGeom prst="rect">
                <a:avLst/>
              </a:prstGeom>
            </p:spPr>
            <p:txBody>
              <a:bodyPr wrap="square">
                <a:spAutoFit/>
              </a:bodyPr>
              <a:lstStyle/>
              <a:p>
                <a14:m>
                  <m:oMath xmlns:m="http://schemas.openxmlformats.org/officeDocument/2006/math">
                    <m:r>
                      <a:rPr lang="zh-TW" altLang="en-US" i="1">
                        <a:latin typeface="Cambria Math" panose="02040503050406030204" pitchFamily="18" charset="0"/>
                      </a:rPr>
                      <m:t>𝑎</m:t>
                    </m:r>
                    <m:r>
                      <a:rPr lang="zh-TW" altLang="en-US">
                        <a:latin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𝑔</m:t>
                                </m:r>
                              </m:sub>
                            </m:sSub>
                          </m:num>
                          <m:den>
                            <m:r>
                              <a:rPr lang="zh-TW" altLang="en-US" i="1">
                                <a:latin typeface="Cambria Math" panose="02040503050406030204" pitchFamily="18" charset="0"/>
                              </a:rPr>
                              <m:t>𝜌</m:t>
                            </m:r>
                          </m:den>
                        </m:f>
                      </m:e>
                    </m:rad>
                  </m:oMath>
                </a14:m>
                <a:r>
                  <a:rPr lang="zh-TW" altLang="en-US" dirty="0">
                    <a:latin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the isothermal gas pressure</a:t>
                </a:r>
                <a:r>
                  <a:rPr lang="en-US" altLang="zh-TW" dirty="0" smtClean="0">
                    <a:latin typeface="Cambria Math" panose="02040503050406030204" pitchFamily="18" charset="0"/>
                    <a:ea typeface="Cambria Math" panose="02040503050406030204" pitchFamily="18" charset="0"/>
                  </a:rPr>
                  <a:t>. It is the use of ‘a’ instead of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𝑐</m:t>
                        </m:r>
                      </m:e>
                      <m:sub>
                        <m:r>
                          <a:rPr lang="zh-TW" altLang="en-US" i="1">
                            <a:latin typeface="Cambria Math" panose="02040503050406030204" pitchFamily="18" charset="0"/>
                          </a:rPr>
                          <m:t>𝑠</m:t>
                        </m:r>
                      </m:sub>
                    </m:sSub>
                  </m:oMath>
                </a14:m>
                <a:r>
                  <a:rPr lang="en-US" altLang="zh-TW" dirty="0" smtClean="0">
                    <a:latin typeface="Cambria Math" panose="02040503050406030204" pitchFamily="18" charset="0"/>
                    <a:ea typeface="Cambria Math" panose="02040503050406030204" pitchFamily="18" charset="0"/>
                  </a:rPr>
                  <a:t> that adds the gradient term </a:t>
                </a:r>
                <a14:m>
                  <m:oMath xmlns:m="http://schemas.openxmlformats.org/officeDocument/2006/math">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𝑎</m:t>
                            </m:r>
                          </m:e>
                          <m:sup>
                            <m:r>
                              <a:rPr lang="zh-TW" altLang="en-US">
                                <a:latin typeface="Cambria Math" panose="02040503050406030204" pitchFamily="18" charset="0"/>
                              </a:rPr>
                              <m:t>2</m:t>
                            </m:r>
                          </m:sup>
                        </m:sSup>
                      </m:num>
                      <m:den>
                        <m:r>
                          <a:rPr lang="zh-TW" altLang="en-US" i="1">
                            <a:latin typeface="Cambria Math" panose="02040503050406030204" pitchFamily="18" charset="0"/>
                          </a:rPr>
                          <m:t>𝑑</m:t>
                        </m:r>
                        <m:r>
                          <a:rPr lang="zh-TW" altLang="en-US">
                            <a:latin typeface="Cambria Math" panose="02040503050406030204" pitchFamily="18" charset="0"/>
                          </a:rPr>
                          <m:t>⁢ℓ</m:t>
                        </m:r>
                        <m:r>
                          <m:rPr>
                            <m:sty m:val="p"/>
                          </m:rPr>
                          <a:rPr lang="zh-TW" altLang="en-US">
                            <a:latin typeface="Cambria Math" panose="02040503050406030204" pitchFamily="18" charset="0"/>
                          </a:rPr>
                          <m:t>n</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𝑟</m:t>
                            </m:r>
                          </m:e>
                        </m:d>
                      </m:den>
                    </m:f>
                  </m:oMath>
                </a14:m>
                <a:endParaRPr lang="zh-TW" altLang="en-US" dirty="0">
                  <a:latin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01216" y="2523151"/>
                <a:ext cx="8674215" cy="1116459"/>
              </a:xfrm>
              <a:prstGeom prst="rect">
                <a:avLst/>
              </a:prstGeom>
              <a:blipFill rotWithShape="1">
                <a:blip r:embed="rId3"/>
                <a:stretch>
                  <a:fillRect l="-56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043440" y="1465172"/>
                <a:ext cx="3025059" cy="847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⁢ℓ</m:t>
                          </m:r>
                          <m:r>
                            <m:rPr>
                              <m:sty m:val="p"/>
                            </m:rPr>
                            <a:rPr lang="zh-TW" altLang="en-US">
                              <a:latin typeface="Cambria Math" panose="02040503050406030204" pitchFamily="18" charset="0"/>
                            </a:rPr>
                            <m:t>n</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𝑉</m:t>
                              </m:r>
                            </m:e>
                          </m:d>
                        </m:num>
                        <m:den>
                          <m:r>
                            <a:rPr lang="zh-TW" altLang="en-US" i="1">
                              <a:latin typeface="Cambria Math" panose="02040503050406030204" pitchFamily="18" charset="0"/>
                            </a:rPr>
                            <m:t>𝑑</m:t>
                          </m:r>
                          <m:r>
                            <a:rPr lang="zh-TW" altLang="en-US">
                              <a:latin typeface="Cambria Math" panose="02040503050406030204" pitchFamily="18" charset="0"/>
                            </a:rPr>
                            <m:t>⁢ℓ</m:t>
                          </m:r>
                          <m:r>
                            <m:rPr>
                              <m:sty m:val="p"/>
                            </m:rPr>
                            <a:rPr lang="zh-TW" altLang="en-US">
                              <a:latin typeface="Cambria Math" panose="02040503050406030204" pitchFamily="18" charset="0"/>
                            </a:rPr>
                            <m:t>n</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𝑟</m:t>
                              </m:r>
                            </m:e>
                          </m:d>
                        </m:den>
                      </m:f>
                      <m:r>
                        <a:rPr lang="zh-TW" altLang="en-US">
                          <a:latin typeface="Cambria Math" panose="02040503050406030204" pitchFamily="18" charset="0"/>
                        </a:rPr>
                        <m:t>=−</m:t>
                      </m:r>
                      <m:d>
                        <m:dPr>
                          <m:ctrlPr>
                            <a:rPr lang="zh-TW" altLang="en-US" i="1">
                              <a:latin typeface="Cambria Math"/>
                            </a:rPr>
                          </m:ctrlPr>
                        </m:dPr>
                        <m:e>
                          <m:f>
                            <m:fPr>
                              <m:ctrlPr>
                                <a:rPr lang="zh-TW" altLang="en-US" i="1">
                                  <a:latin typeface="Cambria Math"/>
                                </a:rPr>
                              </m:ctrlPr>
                            </m:fPr>
                            <m:num>
                              <m:d>
                                <m:dPr>
                                  <m:ctrlPr>
                                    <a:rPr lang="zh-TW" altLang="en-US" i="1">
                                      <a:latin typeface="Cambria Math"/>
                                    </a:rPr>
                                  </m:ctrlPr>
                                </m:dPr>
                                <m:e>
                                  <m:f>
                                    <m:fPr>
                                      <m:ctrlPr>
                                        <a:rPr lang="zh-TW" altLang="en-US" i="1">
                                          <a:latin typeface="Cambria Math"/>
                                        </a:rPr>
                                      </m:ctrlPr>
                                    </m:fPr>
                                    <m:num>
                                      <m:r>
                                        <m:rPr>
                                          <m:sty m:val="p"/>
                                        </m:rPr>
                                        <a:rPr lang="zh-TW" altLang="en-US">
                                          <a:latin typeface="Cambria Math" panose="02040503050406030204" pitchFamily="18" charset="0"/>
                                        </a:rPr>
                                        <m:t>GM</m:t>
                                      </m:r>
                                    </m:num>
                                    <m:den>
                                      <m:r>
                                        <a:rPr lang="zh-TW" altLang="en-US" i="1">
                                          <a:latin typeface="Cambria Math" panose="02040503050406030204" pitchFamily="18" charset="0"/>
                                        </a:rPr>
                                        <m:t>𝑟</m:t>
                                      </m:r>
                                    </m:den>
                                  </m:f>
                                </m:e>
                              </m:d>
                              <m:r>
                                <a:rPr lang="zh-TW" altLang="en-US">
                                  <a:latin typeface="Cambria Math" panose="02040503050406030204" pitchFamily="18" charset="0"/>
                                </a:rPr>
                                <m:t>−2⁢</m:t>
                              </m:r>
                              <m:sSup>
                                <m:sSupPr>
                                  <m:ctrlPr>
                                    <a:rPr lang="zh-TW" altLang="en-US" i="1">
                                      <a:latin typeface="Cambria Math"/>
                                    </a:rPr>
                                  </m:ctrlPr>
                                </m:sSupPr>
                                <m:e>
                                  <m:sSub>
                                    <m:sSubPr>
                                      <m:ctrlPr>
                                        <a:rPr lang="zh-TW" altLang="en-US" i="1">
                                          <a:latin typeface="Cambria Math"/>
                                        </a:rPr>
                                      </m:ctrlPr>
                                    </m:sSubPr>
                                    <m:e>
                                      <m:r>
                                        <a:rPr lang="zh-TW" altLang="en-US" i="1">
                                          <a:latin typeface="Cambria Math" panose="02040503050406030204" pitchFamily="18" charset="0"/>
                                        </a:rPr>
                                        <m:t>𝑐</m:t>
                                      </m:r>
                                    </m:e>
                                    <m:sub>
                                      <m:r>
                                        <a:rPr lang="zh-TW" altLang="en-US" i="1">
                                          <a:latin typeface="Cambria Math" panose="02040503050406030204" pitchFamily="18" charset="0"/>
                                        </a:rPr>
                                        <m:t>𝑠</m:t>
                                      </m:r>
                                    </m:sub>
                                  </m:sSub>
                                </m:e>
                                <m:sup>
                                  <m:r>
                                    <a:rPr lang="zh-TW" altLang="en-US">
                                      <a:latin typeface="Cambria Math" panose="02040503050406030204" pitchFamily="18" charset="0"/>
                                    </a:rPr>
                                    <m:t>2</m:t>
                                  </m:r>
                                </m:sup>
                              </m:sSup>
                            </m:num>
                            <m:den>
                              <m:sSup>
                                <m:sSupPr>
                                  <m:ctrlPr>
                                    <a:rPr lang="zh-TW" altLang="en-US" i="1">
                                      <a:latin typeface="Cambria Math"/>
                                    </a:rPr>
                                  </m:ctrlPr>
                                </m:sSupPr>
                                <m:e>
                                  <m:r>
                                    <a:rPr lang="zh-TW" altLang="en-US" i="1">
                                      <a:latin typeface="Cambria Math" panose="02040503050406030204" pitchFamily="18" charset="0"/>
                                    </a:rPr>
                                    <m:t>𝑣</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panose="02040503050406030204" pitchFamily="18" charset="0"/>
                                        </a:rPr>
                                        <m:t>𝑐</m:t>
                                      </m:r>
                                    </m:e>
                                    <m:sub>
                                      <m:r>
                                        <a:rPr lang="zh-TW" altLang="en-US" i="1">
                                          <a:latin typeface="Cambria Math" panose="02040503050406030204" pitchFamily="18" charset="0"/>
                                        </a:rPr>
                                        <m:t>𝑠</m:t>
                                      </m:r>
                                    </m:sub>
                                  </m:sSub>
                                </m:e>
                                <m:sup>
                                  <m:r>
                                    <a:rPr lang="zh-TW" altLang="en-US">
                                      <a:latin typeface="Cambria Math" panose="02040503050406030204" pitchFamily="18" charset="0"/>
                                    </a:rPr>
                                    <m:t>2</m:t>
                                  </m:r>
                                </m:sup>
                              </m:sSup>
                            </m:den>
                          </m:f>
                        </m:e>
                      </m:d>
                    </m:oMath>
                  </m:oMathPara>
                </a14:m>
                <a:endParaRPr lang="zh-TW" altLang="en-US" dirty="0">
                  <a:latin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043440" y="1465172"/>
                <a:ext cx="3025059" cy="847220"/>
              </a:xfrm>
              <a:prstGeom prst="rect">
                <a:avLst/>
              </a:prstGeom>
              <a:blipFill rotWithShape="1">
                <a:blip r:embed="rId4"/>
                <a:stretch>
                  <a:fillRect/>
                </a:stretch>
              </a:blipFill>
            </p:spPr>
            <p:txBody>
              <a:bodyPr/>
              <a:lstStyle/>
              <a:p>
                <a:r>
                  <a:rPr lang="zh-TW" altLang="en-US">
                    <a:noFill/>
                  </a:rPr>
                  <a:t> </a:t>
                </a:r>
              </a:p>
            </p:txBody>
          </p:sp>
        </mc:Fallback>
      </mc:AlternateContent>
      <p:sp>
        <p:nvSpPr>
          <p:cNvPr id="12" name="Rectangle 11"/>
          <p:cNvSpPr/>
          <p:nvPr/>
        </p:nvSpPr>
        <p:spPr>
          <a:xfrm>
            <a:off x="8308466" y="1544299"/>
            <a:ext cx="494949" cy="4046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13" name="Rectangle 12"/>
          <p:cNvSpPr/>
          <p:nvPr/>
        </p:nvSpPr>
        <p:spPr>
          <a:xfrm>
            <a:off x="4349957" y="1451522"/>
            <a:ext cx="1342238" cy="5117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301215" y="3612095"/>
                <a:ext cx="8674216" cy="733983"/>
              </a:xfrm>
              <a:prstGeom prst="rect">
                <a:avLst/>
              </a:prstGeom>
              <a:noFill/>
            </p:spPr>
            <p:txBody>
              <a:bodyPr wrap="square" rtlCol="0">
                <a:spAutoFit/>
              </a:bodyPr>
              <a:lstStyle/>
              <a:p>
                <a:r>
                  <a:rPr lang="en-US" altLang="zh-TW" dirty="0" smtClean="0">
                    <a:latin typeface="Cambria Math" panose="02040503050406030204" pitchFamily="18" charset="0"/>
                    <a:ea typeface="Cambria Math" panose="02040503050406030204" pitchFamily="18" charset="0"/>
                  </a:rPr>
                  <a:t>The </a:t>
                </a:r>
                <a:r>
                  <a:rPr lang="en-US" altLang="zh-TW" dirty="0" err="1">
                    <a:latin typeface="Cambria Math" panose="02040503050406030204" pitchFamily="18" charset="0"/>
                    <a:ea typeface="Cambria Math" panose="02040503050406030204" pitchFamily="18" charset="0"/>
                  </a:rPr>
                  <a:t>E</a:t>
                </a:r>
                <a:r>
                  <a:rPr lang="en-US" altLang="zh-TW" dirty="0" err="1" smtClean="0">
                    <a:latin typeface="Cambria Math" panose="02040503050406030204" pitchFamily="18" charset="0"/>
                    <a:ea typeface="Cambria Math" panose="02040503050406030204" pitchFamily="18" charset="0"/>
                  </a:rPr>
                  <a:t>ddington</a:t>
                </a:r>
                <a:r>
                  <a:rPr lang="en-US" altLang="zh-TW" dirty="0" smtClean="0">
                    <a:latin typeface="Cambria Math" panose="02040503050406030204" pitchFamily="18" charset="0"/>
                    <a:ea typeface="Cambria Math" panose="02040503050406030204" pitchFamily="18" charset="0"/>
                  </a:rPr>
                  <a:t> ratio </a:t>
                </a:r>
                <a14:m>
                  <m:oMath xmlns:m="http://schemas.openxmlformats.org/officeDocument/2006/math">
                    <m:sSub>
                      <m:sSubPr>
                        <m:ctrlPr>
                          <a:rPr lang="zh-TW" altLang="en-US" i="1">
                            <a:latin typeface="Cambria Math"/>
                          </a:rPr>
                        </m:ctrlPr>
                      </m:sSubPr>
                      <m:e>
                        <m:r>
                          <a:rPr lang="zh-TW" altLang="en-US">
                            <a:latin typeface="Cambria Math" panose="02040503050406030204" pitchFamily="18" charset="0"/>
                          </a:rPr>
                          <m:t>ℓ</m:t>
                        </m:r>
                      </m:e>
                      <m:sub>
                        <m:r>
                          <m:rPr>
                            <m:sty m:val="p"/>
                          </m:rPr>
                          <a:rPr lang="zh-TW" altLang="en-US">
                            <a:latin typeface="Cambria Math" panose="02040503050406030204" pitchFamily="18" charset="0"/>
                          </a:rPr>
                          <m:t>rad</m:t>
                        </m:r>
                      </m:sub>
                    </m:sSub>
                    <m:r>
                      <a:rPr lang="zh-TW" altLang="en-US">
                        <a:latin typeface="Cambria Math" panose="02040503050406030204" pitchFamily="18" charset="0"/>
                      </a:rPr>
                      <m:t>⁢</m:t>
                    </m:r>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is now replaced by </a:t>
                </a:r>
                <a14:m>
                  <m:oMath xmlns:m="http://schemas.openxmlformats.org/officeDocument/2006/math">
                    <m:sSub>
                      <m:sSubPr>
                        <m:ctrlPr>
                          <a:rPr lang="zh-TW" altLang="en-US" i="1">
                            <a:latin typeface="Cambria Math"/>
                          </a:rPr>
                        </m:ctrlPr>
                      </m:sSubPr>
                      <m:e>
                        <m:limUpp>
                          <m:limUppPr>
                            <m:ctrlPr>
                              <a:rPr lang="zh-TW" altLang="en-US" i="1">
                                <a:latin typeface="Cambria Math"/>
                              </a:rPr>
                            </m:ctrlPr>
                          </m:limUppPr>
                          <m:e>
                            <m:r>
                              <a:rPr lang="zh-TW" altLang="en-US">
                                <a:latin typeface="Cambria Math" panose="02040503050406030204" pitchFamily="18" charset="0"/>
                              </a:rPr>
                              <m:t>ℓ</m:t>
                            </m:r>
                          </m:e>
                          <m:lim>
                            <m:r>
                              <a:rPr lang="zh-TW" altLang="en-US">
                                <a:latin typeface="Cambria Math" panose="02040503050406030204" pitchFamily="18" charset="0"/>
                              </a:rPr>
                              <m:t>~</m:t>
                            </m:r>
                          </m:lim>
                        </m:limUpp>
                      </m:e>
                      <m:sub>
                        <m:r>
                          <m:rPr>
                            <m:sty m:val="p"/>
                          </m:rPr>
                          <a:rPr lang="zh-TW" altLang="en-US">
                            <a:latin typeface="Cambria Math" panose="02040503050406030204" pitchFamily="18" charset="0"/>
                          </a:rPr>
                          <m:t>rad</m:t>
                        </m:r>
                      </m:sub>
                    </m:sSub>
                    <m:r>
                      <a:rPr lang="zh-TW" altLang="en-US">
                        <a:latin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ℓ</m:t>
                        </m:r>
                      </m:e>
                      <m:sub>
                        <m:r>
                          <m:rPr>
                            <m:sty m:val="p"/>
                          </m:rPr>
                          <a:rPr lang="zh-TW" altLang="en-US">
                            <a:latin typeface="Cambria Math" panose="02040503050406030204" pitchFamily="18" charset="0"/>
                          </a:rPr>
                          <m:t>rad</m:t>
                        </m:r>
                      </m:sub>
                    </m:sSub>
                    <m:r>
                      <a:rPr lang="zh-TW" altLang="en-US">
                        <a:latin typeface="Cambria Math" panose="02040503050406030204" pitchFamily="18" charset="0"/>
                      </a:rPr>
                      <m:t>⁢</m:t>
                    </m:r>
                    <m:sSup>
                      <m:sSupPr>
                        <m:ctrlPr>
                          <a:rPr lang="zh-TW" altLang="en-US" i="1">
                            <a:latin typeface="Cambria Math"/>
                          </a:rPr>
                        </m:ctrlPr>
                      </m:sSupPr>
                      <m:e>
                        <m:r>
                          <a:rPr lang="zh-TW" altLang="en-US">
                            <a:latin typeface="Cambria Math" panose="02040503050406030204" pitchFamily="18" charset="0"/>
                          </a:rPr>
                          <m:t>ⅇ</m:t>
                        </m:r>
                      </m:e>
                      <m: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𝜏</m:t>
                            </m:r>
                          </m:e>
                          <m:sub>
                            <m:r>
                              <m:rPr>
                                <m:sty m:val="p"/>
                              </m:rPr>
                              <a:rPr lang="zh-TW" altLang="en-US">
                                <a:latin typeface="Cambria Math" panose="02040503050406030204" pitchFamily="18" charset="0"/>
                              </a:rPr>
                              <m:t>es</m:t>
                            </m:r>
                          </m:sub>
                        </m:sSub>
                      </m:sup>
                    </m:sSup>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to account for disk geometry.</a:t>
                </a:r>
                <a:endParaRPr lang="zh-TW" altLang="en-US" dirty="0">
                  <a:latin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01215" y="3612095"/>
                <a:ext cx="8674216" cy="733983"/>
              </a:xfrm>
              <a:prstGeom prst="rect">
                <a:avLst/>
              </a:prstGeom>
              <a:blipFill rotWithShape="1">
                <a:blip r:embed="rId5"/>
                <a:stretch>
                  <a:fillRect l="-562" b="-125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1215" y="4379962"/>
                <a:ext cx="6959790" cy="369332"/>
              </a:xfrm>
              <a:prstGeom prst="rect">
                <a:avLst/>
              </a:prstGeom>
            </p:spPr>
            <p:txBody>
              <a:bodyPr wrap="none">
                <a:spAutoFit/>
              </a:bodyPr>
              <a:lstStyle/>
              <a:p>
                <a14:m>
                  <m:oMath xmlns:m="http://schemas.openxmlformats.org/officeDocument/2006/math">
                    <m:r>
                      <a:rPr lang="zh-TW" altLang="en-US" i="1">
                        <a:latin typeface="Cambria Math" panose="02040503050406030204" pitchFamily="18" charset="0"/>
                      </a:rPr>
                      <m:t>𝑓</m:t>
                    </m:r>
                    <m:r>
                      <a:rPr lang="zh-TW" altLang="en-US">
                        <a:latin typeface="Cambria Math" panose="02040503050406030204" pitchFamily="18" charset="0"/>
                      </a:rPr>
                      <m:t>≡1−</m:t>
                    </m:r>
                    <m:f>
                      <m:fPr>
                        <m:type m:val="lin"/>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𝑅</m:t>
                            </m:r>
                          </m:e>
                          <m:sub>
                            <m:r>
                              <a:rPr lang="zh-TW" altLang="en-US">
                                <a:latin typeface="Cambria Math" panose="02040503050406030204" pitchFamily="18" charset="0"/>
                              </a:rPr>
                              <m:t>ℳ</m:t>
                            </m:r>
                          </m:sub>
                        </m:sSub>
                      </m:num>
                      <m:den>
                        <m:r>
                          <a:rPr lang="zh-TW" altLang="en-US" i="1">
                            <a:latin typeface="Cambria Math" panose="02040503050406030204" pitchFamily="18" charset="0"/>
                          </a:rPr>
                          <m:t>𝑟</m:t>
                        </m:r>
                      </m:den>
                    </m:f>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causes the wind to start at zero velocity at radius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𝑅</m:t>
                        </m:r>
                      </m:e>
                      <m:sub>
                        <m:r>
                          <a:rPr lang="zh-TW" altLang="en-US">
                            <a:latin typeface="Cambria Math" panose="02040503050406030204" pitchFamily="18" charset="0"/>
                          </a:rPr>
                          <m:t>ℳ</m:t>
                        </m:r>
                      </m:sub>
                    </m:sSub>
                  </m:oMath>
                </a14:m>
                <a:r>
                  <a:rPr lang="en-US" altLang="zh-TW" dirty="0" smtClean="0">
                    <a:latin typeface="Cambria Math" panose="02040503050406030204" pitchFamily="18" charset="0"/>
                    <a:ea typeface="Cambria Math" panose="02040503050406030204" pitchFamily="18" charset="0"/>
                  </a:rPr>
                  <a:t>. </a:t>
                </a:r>
                <a:endParaRPr lang="zh-TW" altLang="en-US" dirty="0">
                  <a:latin typeface="Cambria Math" panose="020405030504060302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1215" y="4379962"/>
                <a:ext cx="6959790" cy="369332"/>
              </a:xfrm>
              <a:prstGeom prst="rect">
                <a:avLst/>
              </a:prstGeom>
              <a:blipFill rotWithShape="1">
                <a:blip r:embed="rId6"/>
                <a:stretch>
                  <a:fillRect l="-175" t="-114754" b="-177049"/>
                </a:stretch>
              </a:blipFill>
            </p:spPr>
            <p:txBody>
              <a:bodyPr/>
              <a:lstStyle/>
              <a:p>
                <a:r>
                  <a:rPr lang="zh-TW" altLang="en-US">
                    <a:noFill/>
                  </a:rPr>
                  <a:t> </a:t>
                </a:r>
              </a:p>
            </p:txBody>
          </p:sp>
        </mc:Fallback>
      </mc:AlternateContent>
      <p:sp>
        <p:nvSpPr>
          <p:cNvPr id="19" name="Rectangle 18"/>
          <p:cNvSpPr/>
          <p:nvPr/>
        </p:nvSpPr>
        <p:spPr>
          <a:xfrm>
            <a:off x="2848328" y="1452950"/>
            <a:ext cx="444751" cy="5117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20" name="Rectangle 19"/>
          <p:cNvSpPr/>
          <p:nvPr/>
        </p:nvSpPr>
        <p:spPr>
          <a:xfrm>
            <a:off x="3494281" y="1452950"/>
            <a:ext cx="176168" cy="2558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21" name="TextBox 20"/>
          <p:cNvSpPr txBox="1"/>
          <p:nvPr/>
        </p:nvSpPr>
        <p:spPr>
          <a:xfrm>
            <a:off x="1397821" y="989575"/>
            <a:ext cx="3240502"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Line driven disk wind equation</a:t>
            </a:r>
            <a:endParaRPr lang="zh-TW" altLang="en-US" dirty="0" smtClean="0">
              <a:latin typeface="Cambria Math" pitchFamily="18" charset="0"/>
              <a:ea typeface="Cambria Math" pitchFamily="18" charset="0"/>
            </a:endParaRPr>
          </a:p>
        </p:txBody>
      </p:sp>
      <p:sp>
        <p:nvSpPr>
          <p:cNvPr id="22" name="TextBox 21"/>
          <p:cNvSpPr txBox="1"/>
          <p:nvPr/>
        </p:nvSpPr>
        <p:spPr>
          <a:xfrm>
            <a:off x="6474583" y="981077"/>
            <a:ext cx="2162772"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Basic wind equation</a:t>
            </a:r>
            <a:endParaRPr lang="zh-TW" altLang="en-US" dirty="0" smtClean="0">
              <a:latin typeface="Cambria Math" pitchFamily="18" charset="0"/>
              <a:ea typeface="Cambria Math" pitchFamily="18" charset="0"/>
            </a:endParaRPr>
          </a:p>
        </p:txBody>
      </p:sp>
      <p:cxnSp>
        <p:nvCxnSpPr>
          <p:cNvPr id="24" name="Straight Connector 23"/>
          <p:cNvCxnSpPr/>
          <p:nvPr/>
        </p:nvCxnSpPr>
        <p:spPr>
          <a:xfrm>
            <a:off x="6001495" y="989575"/>
            <a:ext cx="0" cy="1652740"/>
          </a:xfrm>
          <a:prstGeom prst="line">
            <a:avLst/>
          </a:prstGeom>
          <a:ln w="12700">
            <a:solidFill>
              <a:srgbClr val="0000FF"/>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633142" y="4927006"/>
            <a:ext cx="5869327" cy="1778584"/>
            <a:chOff x="1805936" y="1107481"/>
            <a:chExt cx="5869327" cy="1778584"/>
          </a:xfrm>
        </p:grpSpPr>
        <p:pic>
          <p:nvPicPr>
            <p:cNvPr id="2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5936" y="1107481"/>
              <a:ext cx="5869327" cy="177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Arrow Connector 24"/>
            <p:cNvCxnSpPr/>
            <p:nvPr/>
          </p:nvCxnSpPr>
          <p:spPr>
            <a:xfrm>
              <a:off x="4715432" y="1963024"/>
              <a:ext cx="1947580" cy="0"/>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Rectangle 25"/>
                <p:cNvSpPr/>
                <p:nvPr/>
              </p:nvSpPr>
              <p:spPr>
                <a:xfrm>
                  <a:off x="5372675" y="1413089"/>
                  <a:ext cx="492314" cy="307777"/>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sz="1400" i="1" smtClean="0">
                                <a:solidFill>
                                  <a:srgbClr val="FF0000"/>
                                </a:solidFill>
                                <a:latin typeface="Cambria Math"/>
                              </a:rPr>
                            </m:ctrlPr>
                          </m:sSubPr>
                          <m:e>
                            <m:r>
                              <a:rPr lang="zh-TW" altLang="en-US" sz="1400" i="1">
                                <a:solidFill>
                                  <a:srgbClr val="FF0000"/>
                                </a:solidFill>
                                <a:latin typeface="Cambria Math" panose="02040503050406030204" pitchFamily="18" charset="0"/>
                              </a:rPr>
                              <m:t>𝑅</m:t>
                            </m:r>
                          </m:e>
                          <m:sub>
                            <m:r>
                              <a:rPr lang="zh-TW" altLang="en-US" sz="1400">
                                <a:solidFill>
                                  <a:srgbClr val="FF0000"/>
                                </a:solidFill>
                                <a:latin typeface="Cambria Math" panose="02040503050406030204" pitchFamily="18" charset="0"/>
                              </a:rPr>
                              <m:t>ℳ</m:t>
                            </m:r>
                          </m:sub>
                        </m:sSub>
                      </m:oMath>
                    </m:oMathPara>
                  </a14:m>
                  <a:endParaRPr lang="zh-TW" altLang="en-US" sz="1400" dirty="0">
                    <a:solidFill>
                      <a:srgbClr val="FF0000"/>
                    </a:solidFill>
                    <a:latin typeface="Cambria Math" panose="02040503050406030204" pitchFamily="18" charset="0"/>
                  </a:endParaRPr>
                </a:p>
              </p:txBody>
            </p:sp>
          </mc:Choice>
          <mc:Fallback>
            <p:sp>
              <p:nvSpPr>
                <p:cNvPr id="26" name="Rectangle 25"/>
                <p:cNvSpPr>
                  <a:spLocks noRot="1" noChangeAspect="1" noMove="1" noResize="1" noEditPoints="1" noAdjustHandles="1" noChangeArrowheads="1" noChangeShapeType="1" noTextEdit="1"/>
                </p:cNvSpPr>
                <p:nvPr/>
              </p:nvSpPr>
              <p:spPr>
                <a:xfrm>
                  <a:off x="5372675" y="1413089"/>
                  <a:ext cx="492314" cy="307777"/>
                </a:xfrm>
                <a:prstGeom prst="rect">
                  <a:avLst/>
                </a:prstGeom>
                <a:blipFill rotWithShape="1">
                  <a:blip r:embed="rId8"/>
                  <a:stretch>
                    <a:fillRect/>
                  </a:stretch>
                </a:blipFill>
              </p:spPr>
              <p:txBody>
                <a:bodyPr/>
                <a:lstStyle/>
                <a:p>
                  <a:r>
                    <a:rPr lang="zh-TW" altLang="en-US">
                      <a:noFill/>
                    </a:rPr>
                    <a:t> </a:t>
                  </a:r>
                </a:p>
              </p:txBody>
            </p:sp>
          </mc:Fallback>
        </mc:AlternateContent>
        <p:cxnSp>
          <p:nvCxnSpPr>
            <p:cNvPr id="27" name="Straight Connector 26"/>
            <p:cNvCxnSpPr/>
            <p:nvPr/>
          </p:nvCxnSpPr>
          <p:spPr>
            <a:xfrm flipV="1">
              <a:off x="6663012" y="1315666"/>
              <a:ext cx="0" cy="706274"/>
            </a:xfrm>
            <a:prstGeom prst="line">
              <a:avLst/>
            </a:prstGeom>
            <a:ln w="12700">
              <a:solidFill>
                <a:srgbClr val="FF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715432" y="1315666"/>
              <a:ext cx="0" cy="706274"/>
            </a:xfrm>
            <a:prstGeom prst="line">
              <a:avLst/>
            </a:prstGeom>
            <a:ln w="12700">
              <a:solidFill>
                <a:srgbClr val="FF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131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P spid="15" grpId="0"/>
      <p:bldP spid="18" grpId="0"/>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600" dirty="0" smtClean="0">
                <a:ea typeface="Cambria Math" panose="02040503050406030204" pitchFamily="18" charset="0"/>
              </a:rPr>
              <a:t>The singular point for line driven winds</a:t>
            </a:r>
            <a:endParaRPr lang="zh-TW" altLang="en-US" sz="3600" dirty="0"/>
          </a:p>
        </p:txBody>
      </p:sp>
      <mc:AlternateContent xmlns:mc="http://schemas.openxmlformats.org/markup-compatibility/2006" xmlns:a14="http://schemas.microsoft.com/office/drawing/2010/main">
        <mc:Choice Requires="a14">
          <p:sp>
            <p:nvSpPr>
              <p:cNvPr id="3" name="TextBox 2"/>
              <p:cNvSpPr txBox="1"/>
              <p:nvPr/>
            </p:nvSpPr>
            <p:spPr>
              <a:xfrm>
                <a:off x="1438976" y="1207031"/>
                <a:ext cx="5825890" cy="9210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smtClean="0">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⁢ℓ</m:t>
                          </m:r>
                          <m:r>
                            <m:rPr>
                              <m:sty m:val="p"/>
                            </m:rPr>
                            <a:rPr lang="zh-TW" altLang="en-US">
                              <a:latin typeface="Cambria Math" panose="02040503050406030204" pitchFamily="18" charset="0"/>
                            </a:rPr>
                            <m:t>n</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𝑉</m:t>
                              </m:r>
                            </m:e>
                          </m:d>
                        </m:num>
                        <m:den>
                          <m:r>
                            <a:rPr lang="zh-TW" altLang="en-US" i="1">
                              <a:latin typeface="Cambria Math" panose="02040503050406030204" pitchFamily="18" charset="0"/>
                            </a:rPr>
                            <m:t>𝑑</m:t>
                          </m:r>
                          <m:r>
                            <a:rPr lang="zh-TW" altLang="en-US">
                              <a:latin typeface="Cambria Math" panose="02040503050406030204" pitchFamily="18" charset="0"/>
                            </a:rPr>
                            <m:t>⁢ℓ</m:t>
                          </m:r>
                          <m:r>
                            <m:rPr>
                              <m:sty m:val="p"/>
                            </m:rPr>
                            <a:rPr lang="zh-TW" altLang="en-US">
                              <a:latin typeface="Cambria Math" panose="02040503050406030204" pitchFamily="18" charset="0"/>
                            </a:rPr>
                            <m:t>n</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𝑟</m:t>
                              </m:r>
                            </m:e>
                          </m:d>
                        </m:den>
                      </m:f>
                      <m:r>
                        <a:rPr lang="zh-TW" altLang="en-US">
                          <a:latin typeface="Cambria Math" panose="02040503050406030204" pitchFamily="18" charset="0"/>
                        </a:rPr>
                        <m:t>=−</m:t>
                      </m:r>
                      <m:d>
                        <m:dPr>
                          <m:begChr m:val="{"/>
                          <m:endChr m:val="}"/>
                          <m:ctrlPr>
                            <a:rPr lang="zh-TW" altLang="en-US" i="1">
                              <a:latin typeface="Cambria Math"/>
                            </a:rPr>
                          </m:ctrlPr>
                        </m:dPr>
                        <m:e>
                          <m:f>
                            <m:fPr>
                              <m:ctrlPr>
                                <a:rPr lang="zh-TW" altLang="en-US" i="1">
                                  <a:latin typeface="Cambria Math"/>
                                </a:rPr>
                              </m:ctrlPr>
                            </m:fPr>
                            <m:num>
                              <m:r>
                                <a:rPr lang="zh-TW" altLang="en-US">
                                  <a:latin typeface="Cambria Math" panose="02040503050406030204" pitchFamily="18" charset="0"/>
                                </a:rPr>
                                <m:t>1−</m:t>
                              </m:r>
                              <m:d>
                                <m:dPr>
                                  <m:begChr m:val="["/>
                                  <m:endChr m:val="]"/>
                                  <m:ctrlPr>
                                    <a:rPr lang="zh-TW" altLang="en-US" i="1">
                                      <a:latin typeface="Cambria Math"/>
                                    </a:rPr>
                                  </m:ctrlPr>
                                </m:dPr>
                                <m:e>
                                  <m:d>
                                    <m:dPr>
                                      <m:ctrlPr>
                                        <a:rPr lang="zh-TW" altLang="en-US" i="1">
                                          <a:latin typeface="Cambria Math"/>
                                        </a:rPr>
                                      </m:ctrlPr>
                                    </m:dPr>
                                    <m:e>
                                      <m:r>
                                        <a:rPr lang="zh-TW" altLang="en-US">
                                          <a:latin typeface="Cambria Math" panose="02040503050406030204" pitchFamily="18" charset="0"/>
                                        </a:rPr>
                                        <m:t>1+</m:t>
                                      </m:r>
                                      <m:r>
                                        <a:rPr lang="zh-TW" altLang="en-US">
                                          <a:latin typeface="Cambria Math" panose="02040503050406030204" pitchFamily="18" charset="0"/>
                                        </a:rPr>
                                        <m:t>ℳ</m:t>
                                      </m:r>
                                    </m:e>
                                  </m:d>
                                  <m:r>
                                    <a:rPr lang="zh-TW" altLang="en-US">
                                      <a:latin typeface="Cambria Math" panose="02040503050406030204" pitchFamily="18" charset="0"/>
                                    </a:rPr>
                                    <m:t>⁢</m:t>
                                  </m:r>
                                  <m:sSub>
                                    <m:sSubPr>
                                      <m:ctrlPr>
                                        <a:rPr lang="zh-TW" altLang="en-US" i="1">
                                          <a:latin typeface="Cambria Math"/>
                                        </a:rPr>
                                      </m:ctrlPr>
                                    </m:sSubPr>
                                    <m:e>
                                      <m:limUpp>
                                        <m:limUppPr>
                                          <m:ctrlPr>
                                            <a:rPr lang="zh-TW" altLang="en-US" i="1">
                                              <a:latin typeface="Cambria Math"/>
                                            </a:rPr>
                                          </m:ctrlPr>
                                        </m:limUppPr>
                                        <m:e>
                                          <m:r>
                                            <a:rPr lang="zh-TW" altLang="en-US">
                                              <a:latin typeface="Cambria Math" panose="02040503050406030204" pitchFamily="18" charset="0"/>
                                            </a:rPr>
                                            <m:t>ℓ</m:t>
                                          </m:r>
                                        </m:e>
                                        <m:lim>
                                          <m:r>
                                            <a:rPr lang="zh-TW" altLang="en-US">
                                              <a:latin typeface="Cambria Math" panose="02040503050406030204" pitchFamily="18" charset="0"/>
                                            </a:rPr>
                                            <m:t>~</m:t>
                                          </m:r>
                                        </m:lim>
                                      </m:limUpp>
                                    </m:e>
                                    <m:sub>
                                      <m:r>
                                        <m:rPr>
                                          <m:sty m:val="p"/>
                                        </m:rPr>
                                        <a:rPr lang="zh-TW" altLang="en-US">
                                          <a:latin typeface="Cambria Math" panose="02040503050406030204" pitchFamily="18" charset="0"/>
                                        </a:rPr>
                                        <m:t>rad</m:t>
                                      </m:r>
                                    </m:sub>
                                  </m:sSub>
                                </m:e>
                              </m:d>
                              <m:r>
                                <a:rPr lang="zh-TW" altLang="en-US">
                                  <a:latin typeface="Cambria Math" panose="02040503050406030204" pitchFamily="18" charset="0"/>
                                </a:rPr>
                                <m:t>⁢</m:t>
                              </m:r>
                              <m:d>
                                <m:dPr>
                                  <m:ctrlPr>
                                    <a:rPr lang="zh-TW" altLang="en-US" i="1">
                                      <a:latin typeface="Cambria Math"/>
                                    </a:rPr>
                                  </m:ctrlPr>
                                </m:dPr>
                                <m:e>
                                  <m:f>
                                    <m:fPr>
                                      <m:ctrlPr>
                                        <a:rPr lang="zh-TW" altLang="en-US" i="1">
                                          <a:latin typeface="Cambria Math"/>
                                        </a:rPr>
                                      </m:ctrlPr>
                                    </m:fPr>
                                    <m:num>
                                      <m:r>
                                        <m:rPr>
                                          <m:sty m:val="p"/>
                                        </m:rPr>
                                        <a:rPr lang="zh-TW" altLang="en-US">
                                          <a:latin typeface="Cambria Math" panose="02040503050406030204" pitchFamily="18" charset="0"/>
                                        </a:rPr>
                                        <m:t>f</m:t>
                                      </m:r>
                                      <m:r>
                                        <a:rPr lang="en-US" altLang="zh-TW" b="0" i="0" smtClean="0">
                                          <a:latin typeface="Cambria Math" panose="02040503050406030204" pitchFamily="18" charset="0"/>
                                          <a:ea typeface="Cambria Math" panose="02040503050406030204" pitchFamily="18" charset="0"/>
                                        </a:rPr>
                                        <m:t> </m:t>
                                      </m:r>
                                      <m:r>
                                        <m:rPr>
                                          <m:sty m:val="p"/>
                                        </m:rPr>
                                        <a:rPr lang="zh-TW" altLang="en-US">
                                          <a:latin typeface="Cambria Math" panose="02040503050406030204" pitchFamily="18" charset="0"/>
                                        </a:rPr>
                                        <m:t>GM</m:t>
                                      </m:r>
                                    </m:num>
                                    <m:den>
                                      <m:r>
                                        <a:rPr lang="zh-TW" altLang="en-US" i="1">
                                          <a:latin typeface="Cambria Math" panose="02040503050406030204" pitchFamily="18" charset="0"/>
                                        </a:rPr>
                                        <m:t>𝑟</m:t>
                                      </m:r>
                                    </m:den>
                                  </m:f>
                                </m:e>
                              </m:d>
                              <m:r>
                                <a:rPr lang="zh-TW" altLang="en-US">
                                  <a:latin typeface="Cambria Math" panose="02040503050406030204" pitchFamily="18" charset="0"/>
                                </a:rPr>
                                <m:t>−2⁢</m:t>
                              </m:r>
                              <m:sSup>
                                <m:sSupPr>
                                  <m:ctrlPr>
                                    <a:rPr lang="zh-TW" altLang="en-US" i="1">
                                      <a:latin typeface="Cambria Math"/>
                                    </a:rPr>
                                  </m:ctrlPr>
                                </m:sSupPr>
                                <m:e>
                                  <m:r>
                                    <a:rPr lang="zh-TW" altLang="en-US" i="1">
                                      <a:latin typeface="Cambria Math" panose="02040503050406030204" pitchFamily="18" charset="0"/>
                                    </a:rPr>
                                    <m:t>𝑎</m:t>
                                  </m:r>
                                </m:e>
                                <m:sup>
                                  <m:r>
                                    <a:rPr lang="zh-TW" altLang="en-US">
                                      <a:latin typeface="Cambria Math" panose="02040503050406030204" pitchFamily="18" charset="0"/>
                                    </a:rPr>
                                    <m:t>2</m:t>
                                  </m:r>
                                </m:sup>
                              </m:sSup>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𝑎</m:t>
                                      </m:r>
                                    </m:e>
                                    <m:sup>
                                      <m:r>
                                        <a:rPr lang="zh-TW" altLang="en-US">
                                          <a:latin typeface="Cambria Math" panose="02040503050406030204" pitchFamily="18" charset="0"/>
                                        </a:rPr>
                                        <m:t>2</m:t>
                                      </m:r>
                                    </m:sup>
                                  </m:sSup>
                                </m:num>
                                <m:den>
                                  <m:r>
                                    <a:rPr lang="zh-TW" altLang="en-US" i="1">
                                      <a:latin typeface="Cambria Math" panose="02040503050406030204" pitchFamily="18" charset="0"/>
                                    </a:rPr>
                                    <m:t>𝑑</m:t>
                                  </m:r>
                                  <m:r>
                                    <a:rPr lang="zh-TW" altLang="en-US">
                                      <a:latin typeface="Cambria Math" panose="02040503050406030204" pitchFamily="18" charset="0"/>
                                    </a:rPr>
                                    <m:t>⁢ℓ</m:t>
                                  </m:r>
                                  <m:r>
                                    <m:rPr>
                                      <m:sty m:val="p"/>
                                    </m:rPr>
                                    <a:rPr lang="zh-TW" altLang="en-US">
                                      <a:latin typeface="Cambria Math" panose="02040503050406030204" pitchFamily="18" charset="0"/>
                                    </a:rPr>
                                    <m:t>n</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𝑟</m:t>
                                      </m:r>
                                    </m:e>
                                  </m:d>
                                </m:den>
                              </m:f>
                            </m:num>
                            <m:den>
                              <m:sSup>
                                <m:sSupPr>
                                  <m:ctrlPr>
                                    <a:rPr lang="zh-TW" altLang="en-US" i="1">
                                      <a:latin typeface="Cambria Math"/>
                                    </a:rPr>
                                  </m:ctrlPr>
                                </m:sSupPr>
                                <m:e>
                                  <m:r>
                                    <a:rPr lang="zh-TW" altLang="en-US" i="1">
                                      <a:latin typeface="Cambria Math" panose="02040503050406030204" pitchFamily="18" charset="0"/>
                                    </a:rPr>
                                    <m:t>𝑣</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𝑎</m:t>
                                  </m:r>
                                </m:e>
                                <m:sup>
                                  <m:r>
                                    <a:rPr lang="zh-TW" altLang="en-US">
                                      <a:latin typeface="Cambria Math" panose="02040503050406030204" pitchFamily="18" charset="0"/>
                                    </a:rPr>
                                    <m:t>2</m:t>
                                  </m:r>
                                </m:sup>
                              </m:sSup>
                            </m:den>
                          </m:f>
                        </m:e>
                      </m:d>
                    </m:oMath>
                  </m:oMathPara>
                </a14:m>
                <a:endParaRPr lang="en-US" altLang="zh-TW" dirty="0" smtClean="0">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8976" y="1207031"/>
                <a:ext cx="5825890" cy="921021"/>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92761" y="2349974"/>
                <a:ext cx="8496493"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singular point is not at v=a because there are two extra derivatives on the right (if brought over to the left would modify the denominator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𝑣</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𝑎</m:t>
                        </m:r>
                      </m:e>
                      <m:sup>
                        <m:r>
                          <a:rPr lang="zh-TW" altLang="en-US">
                            <a:latin typeface="Cambria Math" panose="02040503050406030204" pitchFamily="18" charset="0"/>
                          </a:rPr>
                          <m:t>2</m:t>
                        </m:r>
                      </m:sup>
                    </m:sSup>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to something else.)</a:t>
                </a:r>
              </a:p>
            </p:txBody>
          </p:sp>
        </mc:Choice>
        <mc:Fallback xmlns="">
          <p:sp>
            <p:nvSpPr>
              <p:cNvPr id="4" name="TextBox 3"/>
              <p:cNvSpPr txBox="1">
                <a:spLocks noRot="1" noChangeAspect="1" noMove="1" noResize="1" noEditPoints="1" noAdjustHandles="1" noChangeArrowheads="1" noChangeShapeType="1" noTextEdit="1"/>
              </p:cNvSpPr>
              <p:nvPr/>
            </p:nvSpPr>
            <p:spPr>
              <a:xfrm>
                <a:off x="292761" y="2349974"/>
                <a:ext cx="8496493" cy="646331"/>
              </a:xfrm>
              <a:prstGeom prst="rect">
                <a:avLst/>
              </a:prstGeom>
              <a:blipFill rotWithShape="1">
                <a:blip r:embed="rId3"/>
                <a:stretch>
                  <a:fillRect l="-574" t="-5607" r="-1722" b="-12150"/>
                </a:stretch>
              </a:blipFill>
            </p:spPr>
            <p:txBody>
              <a:bodyPr/>
              <a:lstStyle/>
              <a:p>
                <a:r>
                  <a:rPr lang="zh-TW" altLang="en-US">
                    <a:noFill/>
                  </a:rPr>
                  <a:t> </a:t>
                </a:r>
              </a:p>
            </p:txBody>
          </p:sp>
        </mc:Fallback>
      </mc:AlternateContent>
      <p:sp>
        <p:nvSpPr>
          <p:cNvPr id="5" name="Rectangle 4"/>
          <p:cNvSpPr/>
          <p:nvPr/>
        </p:nvSpPr>
        <p:spPr>
          <a:xfrm>
            <a:off x="6296203" y="1258793"/>
            <a:ext cx="742160" cy="5117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6" name="Rectangle 5"/>
          <p:cNvSpPr/>
          <p:nvPr/>
        </p:nvSpPr>
        <p:spPr>
          <a:xfrm>
            <a:off x="3838827" y="1258793"/>
            <a:ext cx="296945" cy="5117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7" name="TextBox 6"/>
          <p:cNvSpPr txBox="1"/>
          <p:nvPr/>
        </p:nvSpPr>
        <p:spPr>
          <a:xfrm>
            <a:off x="292761" y="3330429"/>
            <a:ext cx="484215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The force multiplier also contains as derivative!</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1735164" y="3867042"/>
                <a:ext cx="5384872" cy="534762"/>
              </a:xfrm>
              <a:prstGeom prst="rect">
                <a:avLst/>
              </a:prstGeom>
            </p:spPr>
            <p:txBody>
              <a:bodyPr wrap="none">
                <a:spAutoFit/>
              </a:bodyPr>
              <a:lstStyle/>
              <a:p>
                <a:r>
                  <a:rPr lang="en-US" altLang="zh-TW" dirty="0" smtClean="0">
                    <a:latin typeface="Cambria Math" panose="02040503050406030204" pitchFamily="18" charset="0"/>
                    <a:ea typeface="Cambria Math" panose="02040503050406030204" pitchFamily="18" charset="0"/>
                  </a:rPr>
                  <a:t>Recall that </a:t>
                </a:r>
                <a14:m>
                  <m:oMath xmlns:m="http://schemas.openxmlformats.org/officeDocument/2006/math">
                    <m:r>
                      <a:rPr lang="en-US" altLang="zh-TW" b="0" i="0" smtClean="0">
                        <a:solidFill>
                          <a:srgbClr val="FF0000"/>
                        </a:solidFill>
                        <a:latin typeface="Cambria Math"/>
                      </a:rPr>
                      <m:t>1+</m:t>
                    </m:r>
                    <m:r>
                      <a:rPr lang="zh-TW" altLang="en-US">
                        <a:solidFill>
                          <a:srgbClr val="FF0000"/>
                        </a:solidFill>
                        <a:latin typeface="Cambria Math" panose="02040503050406030204" pitchFamily="18" charset="0"/>
                      </a:rPr>
                      <m:t>ℳ</m:t>
                    </m:r>
                    <m:r>
                      <a:rPr lang="en-US" altLang="zh-TW" i="1">
                        <a:solidFill>
                          <a:srgbClr val="FF0000"/>
                        </a:solidFill>
                        <a:latin typeface="Cambria Math" panose="02040503050406030204" pitchFamily="18" charset="0"/>
                        <a:ea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momentum</m:t>
                        </m:r>
                        <m:r>
                          <a:rPr lang="en-US" altLang="zh-TW">
                            <a:latin typeface="Cambria Math" panose="02040503050406030204" pitchFamily="18" charset="0"/>
                            <a:ea typeface="Cambria Math" panose="02040503050406030204" pitchFamily="18" charset="0"/>
                          </a:rPr>
                          <m:t> </m:t>
                        </m:r>
                        <m:r>
                          <a:rPr lang="zh-TW" altLang="en-US">
                            <a:latin typeface="Cambria Math" panose="02040503050406030204" pitchFamily="18" charset="0"/>
                          </a:rPr>
                          <m:t>⁢</m:t>
                        </m:r>
                        <m:r>
                          <m:rPr>
                            <m:sty m:val="p"/>
                          </m:rPr>
                          <a:rPr lang="zh-TW" altLang="en-US">
                            <a:latin typeface="Cambria Math" panose="02040503050406030204" pitchFamily="18" charset="0"/>
                          </a:rPr>
                          <m:t>transfer</m:t>
                        </m:r>
                        <m:r>
                          <a:rPr lang="zh-TW" altLang="en-US">
                            <a:latin typeface="Cambria Math" panose="02040503050406030204" pitchFamily="18" charset="0"/>
                          </a:rPr>
                          <m:t>⁢ </m:t>
                        </m:r>
                        <m:r>
                          <m:rPr>
                            <m:sty m:val="p"/>
                          </m:rPr>
                          <a:rPr lang="zh-TW" altLang="en-US">
                            <a:latin typeface="Cambria Math" panose="02040503050406030204" pitchFamily="18" charset="0"/>
                          </a:rPr>
                          <m:t>by</m:t>
                        </m:r>
                        <m:r>
                          <a:rPr lang="en-US" altLang="zh-TW">
                            <a:latin typeface="Cambria Math" panose="02040503050406030204" pitchFamily="18" charset="0"/>
                            <a:ea typeface="Cambria Math" panose="02040503050406030204" pitchFamily="18" charset="0"/>
                          </a:rPr>
                          <m:t> </m:t>
                        </m:r>
                        <m:r>
                          <a:rPr lang="zh-TW" altLang="en-US">
                            <a:latin typeface="Cambria Math" panose="02040503050406030204" pitchFamily="18" charset="0"/>
                          </a:rPr>
                          <m:t>⁢</m:t>
                        </m:r>
                        <m:r>
                          <m:rPr>
                            <m:sty m:val="p"/>
                          </m:rPr>
                          <a:rPr lang="zh-TW" altLang="en-US">
                            <a:latin typeface="Cambria Math" panose="02040503050406030204" pitchFamily="18" charset="0"/>
                          </a:rPr>
                          <m:t>line</m:t>
                        </m:r>
                        <m:r>
                          <a:rPr lang="zh-TW" altLang="en-US">
                            <a:latin typeface="Cambria Math" panose="02040503050406030204" pitchFamily="18" charset="0"/>
                          </a:rPr>
                          <m:t>⁢ </m:t>
                        </m:r>
                        <m:r>
                          <m:rPr>
                            <m:sty m:val="p"/>
                          </m:rPr>
                          <a:rPr lang="zh-TW" altLang="en-US">
                            <a:latin typeface="Cambria Math" panose="02040503050406030204" pitchFamily="18" charset="0"/>
                          </a:rPr>
                          <m:t>absorption</m:t>
                        </m:r>
                      </m:num>
                      <m:den>
                        <m:r>
                          <m:rPr>
                            <m:sty m:val="p"/>
                          </m:rPr>
                          <a:rPr lang="zh-TW" altLang="en-US">
                            <a:latin typeface="Cambria Math" panose="02040503050406030204" pitchFamily="18" charset="0"/>
                          </a:rPr>
                          <m:t>momentum</m:t>
                        </m:r>
                        <m:r>
                          <a:rPr lang="en-US" altLang="zh-TW">
                            <a:latin typeface="Cambria Math" panose="02040503050406030204" pitchFamily="18" charset="0"/>
                            <a:ea typeface="Cambria Math" panose="02040503050406030204" pitchFamily="18" charset="0"/>
                          </a:rPr>
                          <m:t> </m:t>
                        </m:r>
                        <m:r>
                          <a:rPr lang="zh-TW" altLang="en-US">
                            <a:latin typeface="Cambria Math" panose="02040503050406030204" pitchFamily="18" charset="0"/>
                          </a:rPr>
                          <m:t>⁢</m:t>
                        </m:r>
                        <m:r>
                          <m:rPr>
                            <m:sty m:val="p"/>
                          </m:rPr>
                          <a:rPr lang="zh-TW" altLang="en-US">
                            <a:latin typeface="Cambria Math" panose="02040503050406030204" pitchFamily="18" charset="0"/>
                          </a:rPr>
                          <m:t>transfer</m:t>
                        </m:r>
                        <m:r>
                          <a:rPr lang="en-US" altLang="zh-TW">
                            <a:latin typeface="Cambria Math" panose="02040503050406030204" pitchFamily="18" charset="0"/>
                            <a:ea typeface="Cambria Math" panose="02040503050406030204" pitchFamily="18" charset="0"/>
                          </a:rPr>
                          <m:t> </m:t>
                        </m:r>
                        <m:r>
                          <a:rPr lang="zh-TW" altLang="en-US">
                            <a:latin typeface="Cambria Math" panose="02040503050406030204" pitchFamily="18" charset="0"/>
                          </a:rPr>
                          <m:t>⁢</m:t>
                        </m:r>
                        <m:r>
                          <m:rPr>
                            <m:sty m:val="p"/>
                          </m:rPr>
                          <a:rPr lang="zh-TW" altLang="en-US">
                            <a:latin typeface="Cambria Math" panose="02040503050406030204" pitchFamily="18" charset="0"/>
                          </a:rPr>
                          <m:t>by</m:t>
                        </m:r>
                        <m:r>
                          <a:rPr lang="en-US" altLang="zh-TW">
                            <a:latin typeface="Cambria Math" panose="02040503050406030204" pitchFamily="18" charset="0"/>
                            <a:ea typeface="Cambria Math" panose="02040503050406030204" pitchFamily="18" charset="0"/>
                          </a:rPr>
                          <m:t> </m:t>
                        </m:r>
                        <m:r>
                          <a:rPr lang="zh-TW" altLang="en-US">
                            <a:latin typeface="Cambria Math" panose="02040503050406030204" pitchFamily="18" charset="0"/>
                          </a:rPr>
                          <m:t>⁢</m:t>
                        </m:r>
                        <m:r>
                          <m:rPr>
                            <m:sty m:val="p"/>
                          </m:rPr>
                          <a:rPr lang="zh-TW" altLang="en-US">
                            <a:latin typeface="Cambria Math" panose="02040503050406030204" pitchFamily="18" charset="0"/>
                          </a:rPr>
                          <m:t>scattering</m:t>
                        </m:r>
                      </m:den>
                    </m:f>
                  </m:oMath>
                </a14:m>
                <a:endParaRPr lang="zh-TW" altLang="en-US" dirty="0">
                  <a:latin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735164" y="3867042"/>
                <a:ext cx="5384872" cy="534762"/>
              </a:xfrm>
              <a:prstGeom prst="rect">
                <a:avLst/>
              </a:prstGeom>
              <a:blipFill rotWithShape="1">
                <a:blip r:embed="rId4"/>
                <a:stretch>
                  <a:fillRect l="-1019" b="-568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2790" y="4655346"/>
                <a:ext cx="8272477"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Thus,</a:t>
                </a:r>
                <a:r>
                  <a:rPr lang="zh-TW" altLang="en-US" dirty="0" smtClean="0">
                    <a:latin typeface="Cambria Math" pitchFamily="18" charset="0"/>
                    <a:ea typeface="Cambria Math" pitchFamily="18" charset="0"/>
                  </a:rPr>
                  <a:t> </a:t>
                </a:r>
                <a14:m>
                  <m:oMath xmlns:m="http://schemas.openxmlformats.org/officeDocument/2006/math">
                    <m:r>
                      <a:rPr lang="zh-TW" altLang="en-US">
                        <a:solidFill>
                          <a:srgbClr val="FF0000"/>
                        </a:solidFill>
                        <a:latin typeface="Cambria Math" panose="02040503050406030204" pitchFamily="18" charset="0"/>
                      </a:rPr>
                      <m:t>ℳ</m:t>
                    </m:r>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is only large when line absorption is active!</a:t>
                </a: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We </a:t>
                </a:r>
                <a:r>
                  <a:rPr lang="en-US" altLang="zh-TW" dirty="0">
                    <a:latin typeface="Cambria Math" pitchFamily="18" charset="0"/>
                    <a:ea typeface="Cambria Math" pitchFamily="18" charset="0"/>
                  </a:rPr>
                  <a:t>will explain this on the next few slides.</a:t>
                </a:r>
              </a:p>
              <a:p>
                <a:endParaRPr lang="en-US" altLang="zh-TW" dirty="0" smtClean="0">
                  <a:latin typeface="Cambria Math" pitchFamily="18" charset="0"/>
                  <a:ea typeface="Cambria Math"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22790" y="4655346"/>
                <a:ext cx="8272477" cy="1200329"/>
              </a:xfrm>
              <a:prstGeom prst="rect">
                <a:avLst/>
              </a:prstGeom>
              <a:blipFill rotWithShape="1">
                <a:blip r:embed="rId5"/>
                <a:stretch>
                  <a:fillRect l="-590" t="-304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61319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A word of notice</a:t>
            </a:r>
            <a:endParaRPr lang="zh-TW" altLang="en-US" dirty="0"/>
          </a:p>
        </p:txBody>
      </p:sp>
      <p:sp>
        <p:nvSpPr>
          <p:cNvPr id="3" name="TextBox 2"/>
          <p:cNvSpPr txBox="1"/>
          <p:nvPr/>
        </p:nvSpPr>
        <p:spPr>
          <a:xfrm>
            <a:off x="688157" y="1391730"/>
            <a:ext cx="7852528" cy="2062103"/>
          </a:xfrm>
          <a:prstGeom prst="rect">
            <a:avLst/>
          </a:prstGeom>
          <a:noFill/>
        </p:spPr>
        <p:txBody>
          <a:bodyPr wrap="square" rtlCol="0">
            <a:spAutoFit/>
          </a:bodyPr>
          <a:lstStyle/>
          <a:p>
            <a:r>
              <a:rPr lang="en-US" altLang="zh-TW" sz="3200" dirty="0" smtClean="0">
                <a:latin typeface="Cambria Math" pitchFamily="18" charset="0"/>
                <a:ea typeface="Cambria Math" pitchFamily="18" charset="0"/>
              </a:rPr>
              <a:t>As I have skipped chapters 9.5~12, when the title of the slide contains “was already discussed </a:t>
            </a:r>
            <a:r>
              <a:rPr lang="en-US" altLang="zh-TW" sz="3200" i="1" u="sng" dirty="0" smtClean="0">
                <a:latin typeface="Cambria Math" pitchFamily="18" charset="0"/>
                <a:ea typeface="Cambria Math" pitchFamily="18" charset="0"/>
              </a:rPr>
              <a:t>(in the book)</a:t>
            </a:r>
            <a:r>
              <a:rPr lang="en-US" altLang="zh-TW" sz="3200" dirty="0" smtClean="0">
                <a:latin typeface="Cambria Math" pitchFamily="18" charset="0"/>
                <a:ea typeface="Cambria Math" pitchFamily="18" charset="0"/>
              </a:rPr>
              <a:t>” most likely it is something that I skipped!</a:t>
            </a:r>
            <a:endParaRPr lang="zh-TW" altLang="en-US" sz="3200" dirty="0" smtClean="0">
              <a:latin typeface="Cambria Math" pitchFamily="18" charset="0"/>
              <a:ea typeface="Cambria Math" pitchFamily="18" charset="0"/>
            </a:endParaRPr>
          </a:p>
        </p:txBody>
      </p:sp>
      <p:sp>
        <p:nvSpPr>
          <p:cNvPr id="4" name="TextBox 3"/>
          <p:cNvSpPr txBox="1"/>
          <p:nvPr/>
        </p:nvSpPr>
        <p:spPr>
          <a:xfrm>
            <a:off x="688157" y="3982530"/>
            <a:ext cx="7852528" cy="1569660"/>
          </a:xfrm>
          <a:prstGeom prst="rect">
            <a:avLst/>
          </a:prstGeom>
          <a:noFill/>
        </p:spPr>
        <p:txBody>
          <a:bodyPr wrap="square" rtlCol="0">
            <a:spAutoFit/>
          </a:bodyPr>
          <a:lstStyle/>
          <a:p>
            <a:r>
              <a:rPr lang="en-US" altLang="zh-TW" sz="3200" dirty="0" smtClean="0">
                <a:latin typeface="Cambria Math" pitchFamily="18" charset="0"/>
                <a:ea typeface="Cambria Math" pitchFamily="18" charset="0"/>
              </a:rPr>
              <a:t>Also, this is the first time I studied any of these materials so please correct me if you find anything that I say defying logic.</a:t>
            </a:r>
            <a:endParaRPr lang="zh-TW" altLang="en-US" sz="3200" dirty="0" smtClean="0">
              <a:latin typeface="Cambria Math" pitchFamily="18" charset="0"/>
              <a:ea typeface="Cambria Math" pitchFamily="18" charset="0"/>
            </a:endParaRPr>
          </a:p>
        </p:txBody>
      </p:sp>
    </p:spTree>
    <p:extLst>
      <p:ext uri="{BB962C8B-B14F-4D97-AF65-F5344CB8AC3E}">
        <p14:creationId xmlns:p14="http://schemas.microsoft.com/office/powerpoint/2010/main" val="469968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0"/>
                <a:ext cx="8229600" cy="1143000"/>
              </a:xfrm>
            </p:spPr>
            <p:txBody>
              <a:bodyPr/>
              <a:lstStyle/>
              <a:p>
                <a:r>
                  <a:rPr lang="en-US" altLang="zh-TW" dirty="0" smtClean="0"/>
                  <a:t>Position dependence of </a:t>
                </a:r>
                <a14:m>
                  <m:oMath xmlns:m="http://schemas.openxmlformats.org/officeDocument/2006/math">
                    <m:r>
                      <a:rPr lang="zh-TW" altLang="en-US">
                        <a:latin typeface="Cambria Math"/>
                      </a:rPr>
                      <m:t>ℳ</m:t>
                    </m:r>
                  </m:oMath>
                </a14:m>
                <a:endParaRPr lang="zh-TW" alt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0"/>
                <a:ext cx="8229600" cy="1143000"/>
              </a:xfrm>
              <a:blipFill rotWithShape="1">
                <a:blip r:embed="rId3"/>
                <a:stretch>
                  <a:fillRect b="-8511"/>
                </a:stretch>
              </a:blipFill>
            </p:spPr>
            <p:txBody>
              <a:bodyPr/>
              <a:lstStyle/>
              <a:p>
                <a:r>
                  <a:rPr lang="zh-TW" altLang="en-US">
                    <a:noFill/>
                  </a:rPr>
                  <a:t> </a:t>
                </a:r>
              </a:p>
            </p:txBody>
          </p:sp>
        </mc:Fallback>
      </mc:AlternateContent>
      <p:sp>
        <p:nvSpPr>
          <p:cNvPr id="3" name="Rectangle 2"/>
          <p:cNvSpPr/>
          <p:nvPr/>
        </p:nvSpPr>
        <p:spPr>
          <a:xfrm>
            <a:off x="499144" y="1057098"/>
            <a:ext cx="8225405" cy="646331"/>
          </a:xfrm>
          <a:prstGeom prst="rect">
            <a:avLst/>
          </a:prstGeom>
        </p:spPr>
        <p:txBody>
          <a:bodyPr wrap="square">
            <a:spAutoFit/>
          </a:bodyPr>
          <a:lstStyle/>
          <a:p>
            <a:r>
              <a:rPr lang="en-US" altLang="zh-TW" dirty="0" smtClean="0">
                <a:latin typeface="Cambria Math" pitchFamily="18" charset="0"/>
                <a:ea typeface="Cambria Math" pitchFamily="18" charset="0"/>
              </a:rPr>
              <a:t>Since </a:t>
            </a:r>
            <a:r>
              <a:rPr lang="en-US" altLang="zh-TW" dirty="0">
                <a:latin typeface="Cambria Math" pitchFamily="18" charset="0"/>
                <a:ea typeface="Cambria Math" pitchFamily="18" charset="0"/>
              </a:rPr>
              <a:t>the wind is accelerating, radiation will be Doppler </a:t>
            </a:r>
            <a:r>
              <a:rPr lang="en-US" altLang="zh-TW" dirty="0" smtClean="0">
                <a:latin typeface="Cambria Math" pitchFamily="18" charset="0"/>
                <a:ea typeface="Cambria Math" pitchFamily="18" charset="0"/>
              </a:rPr>
              <a:t>shifted with respect to </a:t>
            </a:r>
            <a:r>
              <a:rPr lang="en-US" altLang="zh-TW" dirty="0">
                <a:latin typeface="Cambria Math" pitchFamily="18" charset="0"/>
                <a:ea typeface="Cambria Math" pitchFamily="18" charset="0"/>
              </a:rPr>
              <a:t>the atoms in the wind </a:t>
            </a:r>
            <a:endParaRPr lang="zh-TW" altLang="en-US" dirty="0">
              <a:latin typeface="Cambria Math" pitchFamily="18" charset="0"/>
              <a:ea typeface="Cambria Math" pitchFamily="18" charset="0"/>
            </a:endParaRPr>
          </a:p>
        </p:txBody>
      </p:sp>
      <p:grpSp>
        <p:nvGrpSpPr>
          <p:cNvPr id="32" name="Group 31"/>
          <p:cNvGrpSpPr/>
          <p:nvPr/>
        </p:nvGrpSpPr>
        <p:grpSpPr>
          <a:xfrm>
            <a:off x="4190007" y="2093489"/>
            <a:ext cx="4753968" cy="3165597"/>
            <a:chOff x="270934" y="2294796"/>
            <a:chExt cx="4062413" cy="2705101"/>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34" y="2294796"/>
              <a:ext cx="4062413"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2098874" y="4779083"/>
              <a:ext cx="934922" cy="22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6" name="Oval 15"/>
          <p:cNvSpPr/>
          <p:nvPr/>
        </p:nvSpPr>
        <p:spPr>
          <a:xfrm>
            <a:off x="6439116" y="3599934"/>
            <a:ext cx="167616" cy="1676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Oval 17"/>
          <p:cNvSpPr/>
          <p:nvPr/>
        </p:nvSpPr>
        <p:spPr>
          <a:xfrm>
            <a:off x="5569635" y="4436746"/>
            <a:ext cx="167616" cy="1676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126"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4452361" y="4090599"/>
            <a:ext cx="1387115" cy="859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25329"/>
          <a:stretch/>
        </p:blipFill>
        <p:spPr bwMode="auto">
          <a:xfrm rot="5400000">
            <a:off x="4628032" y="4311247"/>
            <a:ext cx="1035770" cy="859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Oval 18"/>
          <p:cNvSpPr/>
          <p:nvPr/>
        </p:nvSpPr>
        <p:spPr>
          <a:xfrm>
            <a:off x="4978303" y="4833067"/>
            <a:ext cx="167616" cy="16761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128" name="Picture 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4446123" y="3267738"/>
            <a:ext cx="1387115" cy="859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Connector 26"/>
          <p:cNvCxnSpPr/>
          <p:nvPr/>
        </p:nvCxnSpPr>
        <p:spPr>
          <a:xfrm flipH="1">
            <a:off x="4742841" y="3550392"/>
            <a:ext cx="2043053" cy="0"/>
          </a:xfrm>
          <a:prstGeom prst="line">
            <a:avLst/>
          </a:prstGeom>
          <a:ln w="12700">
            <a:solidFill>
              <a:srgbClr val="FF000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739896" y="3847630"/>
            <a:ext cx="1827092" cy="0"/>
          </a:xfrm>
          <a:prstGeom prst="line">
            <a:avLst/>
          </a:prstGeom>
          <a:ln w="12700">
            <a:solidFill>
              <a:srgbClr val="FF000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29122" y="3826996"/>
            <a:ext cx="0" cy="1173686"/>
          </a:xfrm>
          <a:prstGeom prst="line">
            <a:avLst/>
          </a:prstGeom>
          <a:ln w="12700">
            <a:solidFill>
              <a:srgbClr val="FF000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685809" y="3477946"/>
            <a:ext cx="0" cy="1522736"/>
          </a:xfrm>
          <a:prstGeom prst="line">
            <a:avLst/>
          </a:prstGeom>
          <a:ln w="12700">
            <a:solidFill>
              <a:srgbClr val="FF000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83560" y="4887144"/>
            <a:ext cx="478726" cy="432204"/>
          </a:xfrm>
          <a:prstGeom prst="rect">
            <a:avLst/>
          </a:prstGeom>
          <a:noFill/>
        </p:spPr>
        <p:txBody>
          <a:bodyPr wrap="none" rtlCol="0">
            <a:spAutoFit/>
          </a:bodyPr>
          <a:lstStyle/>
          <a:p>
            <a:r>
              <a:rPr lang="en-US" altLang="zh-TW" dirty="0" err="1" smtClean="0">
                <a:latin typeface="Cambria Math" pitchFamily="18" charset="0"/>
                <a:ea typeface="Cambria Math" pitchFamily="18" charset="0"/>
              </a:rPr>
              <a:t>dr</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29" name="TextBox 28"/>
              <p:cNvSpPr txBox="1"/>
              <p:nvPr/>
            </p:nvSpPr>
            <p:spPr>
              <a:xfrm>
                <a:off x="5366772" y="5694351"/>
                <a:ext cx="301877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a:latin typeface="Cambria Math"/>
                        </a:rPr>
                        <m:t>ℳ</m:t>
                      </m:r>
                      <m:r>
                        <a:rPr lang="zh-TW" altLang="en-US">
                          <a:latin typeface="Cambria Math"/>
                        </a:rPr>
                        <m:t>⁢</m:t>
                      </m:r>
                      <m:d>
                        <m:dPr>
                          <m:ctrlPr>
                            <a:rPr lang="zh-TW" altLang="en-US" i="1">
                              <a:latin typeface="Cambria Math"/>
                            </a:rPr>
                          </m:ctrlPr>
                        </m:dPr>
                        <m:e>
                          <m:sSub>
                            <m:sSubPr>
                              <m:ctrlPr>
                                <a:rPr lang="zh-TW" altLang="en-US" i="1">
                                  <a:latin typeface="Cambria Math"/>
                                </a:rPr>
                              </m:ctrlPr>
                            </m:sSubPr>
                            <m:e>
                              <m:r>
                                <a:rPr lang="zh-TW" altLang="en-US" i="1">
                                  <a:latin typeface="Cambria Math"/>
                                </a:rPr>
                                <m:t>𝜏</m:t>
                              </m:r>
                            </m:e>
                            <m:sub>
                              <m:r>
                                <a:rPr lang="zh-TW" altLang="en-US" i="1">
                                  <a:latin typeface="Cambria Math"/>
                                </a:rPr>
                                <m:t>𝐿</m:t>
                              </m:r>
                            </m:sub>
                          </m:sSub>
                        </m:e>
                      </m:d>
                      <m:r>
                        <a:rPr lang="zh-TW" altLang="en-US">
                          <a:latin typeface="Cambria Math"/>
                        </a:rPr>
                        <m:t>=</m:t>
                      </m:r>
                      <m:r>
                        <a:rPr lang="zh-TW" altLang="en-US">
                          <a:latin typeface="Cambria Math"/>
                        </a:rPr>
                        <m:t>ℳ</m:t>
                      </m:r>
                      <m:r>
                        <a:rPr lang="zh-TW" altLang="en-US">
                          <a:latin typeface="Cambria Math"/>
                        </a:rPr>
                        <m:t>⁢</m:t>
                      </m:r>
                      <m:d>
                        <m:dPr>
                          <m:ctrlPr>
                            <a:rPr lang="zh-TW" altLang="en-US" i="1">
                              <a:latin typeface="Cambria Math"/>
                            </a:rPr>
                          </m:ctrlPr>
                        </m:dPr>
                        <m:e>
                          <m:sSub>
                            <m:sSubPr>
                              <m:ctrlPr>
                                <a:rPr lang="zh-TW" altLang="en-US" i="1">
                                  <a:latin typeface="Cambria Math"/>
                                </a:rPr>
                              </m:ctrlPr>
                            </m:sSubPr>
                            <m:e>
                              <m:r>
                                <a:rPr lang="zh-TW" altLang="en-US" i="1">
                                  <a:latin typeface="Cambria Math"/>
                                </a:rPr>
                                <m:t>𝜅</m:t>
                              </m:r>
                            </m:e>
                            <m:sub>
                              <m:r>
                                <a:rPr lang="zh-TW" altLang="en-US" i="1">
                                  <a:latin typeface="Cambria Math"/>
                                </a:rPr>
                                <m:t>𝐿</m:t>
                              </m:r>
                            </m:sub>
                          </m:sSub>
                          <m:r>
                            <a:rPr lang="zh-TW" altLang="en-US">
                              <a:latin typeface="Cambria Math"/>
                            </a:rPr>
                            <m:t>⁢</m:t>
                          </m:r>
                          <m:r>
                            <a:rPr lang="zh-TW" altLang="en-US" i="1">
                              <a:latin typeface="Cambria Math"/>
                            </a:rPr>
                            <m:t>𝜌</m:t>
                          </m:r>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𝑉</m:t>
                                  </m:r>
                                </m:e>
                                <m:sub>
                                  <m:r>
                                    <m:rPr>
                                      <m:sty m:val="p"/>
                                    </m:rPr>
                                    <a:rPr lang="zh-TW" altLang="en-US">
                                      <a:latin typeface="Cambria Math"/>
                                    </a:rPr>
                                    <m:t>th</m:t>
                                  </m:r>
                                </m:sub>
                              </m:sSub>
                            </m:num>
                            <m:den>
                              <m:r>
                                <a:rPr lang="zh-TW" altLang="en-US">
                                  <a:latin typeface="Cambria Math"/>
                                </a:rPr>
                                <m:t>|</m:t>
                              </m:r>
                              <m:f>
                                <m:fPr>
                                  <m:type m:val="lin"/>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r>
                                <a:rPr lang="zh-TW" altLang="en-US">
                                  <a:latin typeface="Cambria Math"/>
                                </a:rPr>
                                <m:t>|</m:t>
                              </m:r>
                            </m:den>
                          </m:f>
                        </m:e>
                      </m:d>
                    </m:oMath>
                  </m:oMathPara>
                </a14:m>
                <a:endParaRPr lang="zh-TW" alt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5366772" y="5694351"/>
                <a:ext cx="3018775" cy="714683"/>
              </a:xfrm>
              <a:prstGeom prst="rect">
                <a:avLst/>
              </a:prstGeom>
              <a:blipFill rotWithShape="1">
                <a:blip r:embed="rId8"/>
                <a:stretch>
                  <a:fillRect/>
                </a:stretch>
              </a:blipFill>
            </p:spPr>
            <p:txBody>
              <a:bodyPr/>
              <a:lstStyle/>
              <a:p>
                <a:r>
                  <a:rPr lang="zh-TW" altLang="en-US">
                    <a:noFill/>
                  </a:rPr>
                  <a:t> </a:t>
                </a:r>
              </a:p>
            </p:txBody>
          </p:sp>
        </mc:Fallback>
      </mc:AlternateContent>
      <p:grpSp>
        <p:nvGrpSpPr>
          <p:cNvPr id="12" name="Group 11"/>
          <p:cNvGrpSpPr/>
          <p:nvPr/>
        </p:nvGrpSpPr>
        <p:grpSpPr>
          <a:xfrm>
            <a:off x="217776" y="1948895"/>
            <a:ext cx="3735099" cy="3297464"/>
            <a:chOff x="217776" y="1948895"/>
            <a:chExt cx="3735099" cy="3297464"/>
          </a:xfrm>
        </p:grpSpPr>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776" y="2595226"/>
              <a:ext cx="3735099" cy="265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2059019" y="4085038"/>
              <a:ext cx="1120755" cy="452870"/>
              <a:chOff x="5995618" y="3070371"/>
              <a:chExt cx="1120755" cy="452870"/>
            </a:xfrm>
          </p:grpSpPr>
          <mc:AlternateContent xmlns:mc="http://schemas.openxmlformats.org/markup-compatibility/2006" xmlns:a14="http://schemas.microsoft.com/office/drawing/2010/main">
            <mc:Choice Requires="a14">
              <p:sp>
                <p:nvSpPr>
                  <p:cNvPr id="5" name="Rectangle 4"/>
                  <p:cNvSpPr/>
                  <p:nvPr/>
                </p:nvSpPr>
                <p:spPr>
                  <a:xfrm>
                    <a:off x="5995618" y="3153909"/>
                    <a:ext cx="11207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TW" altLang="en-US">
                              <a:latin typeface="Cambria Math"/>
                            </a:rPr>
                            <m:t>ΔV</m:t>
                          </m:r>
                          <m:r>
                            <a:rPr lang="zh-TW" altLang="en-US">
                              <a:latin typeface="Cambria Math"/>
                            </a:rPr>
                            <m:t>≃</m:t>
                          </m:r>
                          <m:sSub>
                            <m:sSubPr>
                              <m:ctrlPr>
                                <a:rPr lang="zh-TW" altLang="en-US" i="1">
                                  <a:latin typeface="Cambria Math"/>
                                </a:rPr>
                              </m:ctrlPr>
                            </m:sSubPr>
                            <m:e>
                              <m:r>
                                <a:rPr lang="zh-TW" altLang="en-US" i="1">
                                  <a:latin typeface="Cambria Math"/>
                                </a:rPr>
                                <m:t>𝑉</m:t>
                              </m:r>
                            </m:e>
                            <m:sub>
                              <m:r>
                                <m:rPr>
                                  <m:sty m:val="p"/>
                                </m:rPr>
                                <a:rPr lang="zh-TW" altLang="en-US">
                                  <a:latin typeface="Cambria Math"/>
                                </a:rPr>
                                <m:t>th</m:t>
                              </m:r>
                            </m:sub>
                          </m:sSub>
                        </m:oMath>
                      </m:oMathPara>
                    </a14:m>
                    <a:endParaRPr lang="zh-TW" altLang="en-US" dirty="0"/>
                  </a:p>
                </p:txBody>
              </p:sp>
            </mc:Choice>
            <mc:Fallback xmlns="">
              <p:sp>
                <p:nvSpPr>
                  <p:cNvPr id="5" name="Rectangle 4"/>
                  <p:cNvSpPr>
                    <a:spLocks noRot="1" noChangeAspect="1" noMove="1" noResize="1" noEditPoints="1" noAdjustHandles="1" noChangeArrowheads="1" noChangeShapeType="1" noTextEdit="1"/>
                  </p:cNvSpPr>
                  <p:nvPr/>
                </p:nvSpPr>
                <p:spPr>
                  <a:xfrm>
                    <a:off x="5995618" y="3153909"/>
                    <a:ext cx="1120755" cy="369332"/>
                  </a:xfrm>
                  <a:prstGeom prst="rect">
                    <a:avLst/>
                  </a:prstGeom>
                  <a:blipFill rotWithShape="1">
                    <a:blip r:embed="rId10"/>
                    <a:stretch>
                      <a:fillRect/>
                    </a:stretch>
                  </a:blipFill>
                </p:spPr>
                <p:txBody>
                  <a:bodyPr/>
                  <a:lstStyle/>
                  <a:p>
                    <a:r>
                      <a:rPr lang="zh-TW" altLang="en-US">
                        <a:noFill/>
                      </a:rPr>
                      <a:t> </a:t>
                    </a:r>
                  </a:p>
                </p:txBody>
              </p:sp>
            </mc:Fallback>
          </mc:AlternateContent>
          <p:cxnSp>
            <p:nvCxnSpPr>
              <p:cNvPr id="7" name="Straight Arrow Connector 6"/>
              <p:cNvCxnSpPr/>
              <p:nvPr/>
            </p:nvCxnSpPr>
            <p:spPr>
              <a:xfrm>
                <a:off x="6165908" y="3070371"/>
                <a:ext cx="675816" cy="0"/>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413038" y="1948895"/>
              <a:ext cx="3344574"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At different radii, we will have a different central velocity.</a:t>
              </a:r>
              <a:endParaRPr lang="zh-TW" altLang="en-US" dirty="0" smtClean="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36" name="TextBox 35"/>
              <p:cNvSpPr txBox="1"/>
              <p:nvPr/>
            </p:nvSpPr>
            <p:spPr>
              <a:xfrm>
                <a:off x="337332" y="5590028"/>
                <a:ext cx="4630449"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Therefore, we must be in a region (some </a:t>
                </a:r>
                <a:r>
                  <a:rPr lang="en-US" altLang="zh-TW" dirty="0" err="1" smtClean="0">
                    <a:latin typeface="Cambria Math" pitchFamily="18" charset="0"/>
                    <a:ea typeface="Cambria Math" pitchFamily="18" charset="0"/>
                  </a:rPr>
                  <a:t>dr</a:t>
                </a:r>
                <a:r>
                  <a:rPr lang="en-US" altLang="zh-TW" dirty="0" smtClean="0">
                    <a:latin typeface="Cambria Math" pitchFamily="18" charset="0"/>
                    <a:ea typeface="Cambria Math" pitchFamily="18" charset="0"/>
                  </a:rPr>
                  <a:t>) in which </a:t>
                </a:r>
                <a14:m>
                  <m:oMath xmlns:m="http://schemas.openxmlformats.org/officeDocument/2006/math">
                    <m:sSub>
                      <m:sSubPr>
                        <m:ctrlPr>
                          <a:rPr lang="zh-TW" altLang="en-US" i="1">
                            <a:latin typeface="Cambria Math"/>
                          </a:rPr>
                        </m:ctrlPr>
                      </m:sSubPr>
                      <m:e>
                        <m:r>
                          <a:rPr lang="zh-TW" altLang="en-US" i="1">
                            <a:latin typeface="Cambria Math"/>
                          </a:rPr>
                          <m:t>𝜏</m:t>
                        </m:r>
                      </m:e>
                      <m:sub>
                        <m:r>
                          <a:rPr lang="zh-TW" altLang="en-US" i="1">
                            <a:latin typeface="Cambria Math"/>
                          </a:rPr>
                          <m:t>𝐿</m:t>
                        </m:r>
                      </m:sub>
                    </m:sSub>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is large for the action to occur. This tells us that</a:t>
                </a:r>
                <a:r>
                  <a:rPr lang="zh-TW" altLang="en-US" dirty="0"/>
                  <a:t> </a:t>
                </a:r>
                <a14:m>
                  <m:oMath xmlns:m="http://schemas.openxmlformats.org/officeDocument/2006/math">
                    <m:r>
                      <a:rPr lang="zh-TW" altLang="en-US">
                        <a:latin typeface="Cambria Math"/>
                      </a:rPr>
                      <m:t>ℳ</m:t>
                    </m:r>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also contains a derivative</a:t>
                </a:r>
                <a:endParaRPr lang="zh-TW" altLang="en-US" dirty="0" smtClean="0">
                  <a:latin typeface="Cambria Math" pitchFamily="18" charset="0"/>
                  <a:ea typeface="Cambria Math"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37332" y="5590028"/>
                <a:ext cx="4630449" cy="923330"/>
              </a:xfrm>
              <a:prstGeom prst="rect">
                <a:avLst/>
              </a:prstGeom>
              <a:blipFill rotWithShape="1">
                <a:blip r:embed="rId11"/>
                <a:stretch>
                  <a:fillRect l="-1053" t="-3974" r="-921" b="-8609"/>
                </a:stretch>
              </a:blipFill>
            </p:spPr>
            <p:txBody>
              <a:bodyPr/>
              <a:lstStyle/>
              <a:p>
                <a:r>
                  <a:rPr lang="zh-TW" altLang="en-US">
                    <a:noFill/>
                  </a:rPr>
                  <a:t> </a:t>
                </a:r>
              </a:p>
            </p:txBody>
          </p:sp>
        </mc:Fallback>
      </mc:AlternateContent>
      <p:sp>
        <p:nvSpPr>
          <p:cNvPr id="37" name="TextBox 36"/>
          <p:cNvSpPr txBox="1"/>
          <p:nvPr/>
        </p:nvSpPr>
        <p:spPr>
          <a:xfrm>
            <a:off x="4704177" y="1724157"/>
            <a:ext cx="396326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Let’s consider 3 points along the curve</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382080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27"/>
                                        </p:tgtEl>
                                        <p:attrNameLst>
                                          <p:attrName>style.visibility</p:attrName>
                                        </p:attrNameLst>
                                      </p:cBhvr>
                                      <p:to>
                                        <p:strVal val="visible"/>
                                      </p:to>
                                    </p:set>
                                    <p:animEffect transition="in" filter="fade">
                                      <p:cBhvr>
                                        <p:cTn id="33" dur="500"/>
                                        <p:tgtEl>
                                          <p:spTgt spid="51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126"/>
                                        </p:tgtEl>
                                        <p:attrNameLst>
                                          <p:attrName>style.visibility</p:attrName>
                                        </p:attrNameLst>
                                      </p:cBhvr>
                                      <p:to>
                                        <p:strVal val="visible"/>
                                      </p:to>
                                    </p:set>
                                    <p:animEffect transition="in" filter="fade">
                                      <p:cBhvr>
                                        <p:cTn id="38" dur="500"/>
                                        <p:tgtEl>
                                          <p:spTgt spid="51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128"/>
                                        </p:tgtEl>
                                        <p:attrNameLst>
                                          <p:attrName>style.visibility</p:attrName>
                                        </p:attrNameLst>
                                      </p:cBhvr>
                                      <p:to>
                                        <p:strVal val="visible"/>
                                      </p:to>
                                    </p:set>
                                    <p:animEffect transition="in" filter="fade">
                                      <p:cBhvr>
                                        <p:cTn id="43" dur="500"/>
                                        <p:tgtEl>
                                          <p:spTgt spid="51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5" grpId="0"/>
      <p:bldP spid="29"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The terminal velocity</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3673468" y="1729844"/>
                <a:ext cx="1475852"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𝑣</m:t>
                          </m:r>
                        </m:e>
                        <m:sub>
                          <m:r>
                            <a:rPr lang="zh-TW" altLang="en-US">
                              <a:latin typeface="Cambria Math" panose="02040503050406030204" pitchFamily="18" charset="0"/>
                            </a:rPr>
                            <m:t>∞</m:t>
                          </m:r>
                        </m:sub>
                      </m:sSub>
                      <m:r>
                        <a:rPr lang="zh-TW" altLang="en-US">
                          <a:latin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r>
                                <a:rPr lang="zh-TW" altLang="en-US">
                                  <a:latin typeface="Cambria Math" panose="02040503050406030204" pitchFamily="18" charset="0"/>
                                </a:rPr>
                                <m:t>4⁢</m:t>
                              </m:r>
                              <m:r>
                                <a:rPr lang="zh-TW" altLang="en-US" i="1">
                                  <a:latin typeface="Cambria Math" panose="02040503050406030204" pitchFamily="18" charset="0"/>
                                </a:rPr>
                                <m:t>𝐺</m:t>
                              </m:r>
                              <m:r>
                                <a:rPr lang="zh-TW" altLang="en-US">
                                  <a:latin typeface="Cambria Math" panose="02040503050406030204" pitchFamily="18" charset="0"/>
                                </a:rPr>
                                <m:t>⁢</m:t>
                              </m:r>
                              <m:r>
                                <a:rPr lang="zh-TW" altLang="en-US" i="1">
                                  <a:latin typeface="Cambria Math" panose="02040503050406030204" pitchFamily="18" charset="0"/>
                                </a:rPr>
                                <m:t>𝑀</m:t>
                              </m:r>
                            </m:num>
                            <m:den>
                              <m:sSub>
                                <m:sSubPr>
                                  <m:ctrlPr>
                                    <a:rPr lang="zh-TW" altLang="en-US" i="1">
                                      <a:latin typeface="Cambria Math"/>
                                    </a:rPr>
                                  </m:ctrlPr>
                                </m:sSubPr>
                                <m:e>
                                  <m:r>
                                    <a:rPr lang="zh-TW" altLang="en-US" i="1">
                                      <a:latin typeface="Cambria Math" panose="02040503050406030204" pitchFamily="18" charset="0"/>
                                    </a:rPr>
                                    <m:t>𝑅</m:t>
                                  </m:r>
                                </m:e>
                                <m:sub>
                                  <m:r>
                                    <a:rPr lang="zh-TW" altLang="en-US">
                                      <a:latin typeface="Cambria Math" panose="02040503050406030204" pitchFamily="18" charset="0"/>
                                    </a:rPr>
                                    <m:t>ℳ</m:t>
                                  </m:r>
                                </m:sub>
                              </m:sSub>
                            </m:den>
                          </m:f>
                        </m:e>
                      </m:rad>
                    </m:oMath>
                  </m:oMathPara>
                </a14:m>
                <a:endParaRPr lang="zh-TW" altLang="en-US" dirty="0">
                  <a:latin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73468" y="1729844"/>
                <a:ext cx="1475852" cy="910699"/>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53674" y="1083513"/>
                <a:ext cx="8363823"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actual terminal velocity obviously depends on the exact functional form of </a:t>
                </a:r>
                <a14:m>
                  <m:oMath xmlns:m="http://schemas.openxmlformats.org/officeDocument/2006/math">
                    <m:r>
                      <a:rPr lang="zh-TW" altLang="en-US">
                        <a:latin typeface="Cambria Math" panose="02040503050406030204" pitchFamily="18" charset="0"/>
                      </a:rPr>
                      <m:t>ℳ</m:t>
                    </m:r>
                  </m:oMath>
                </a14:m>
                <a:r>
                  <a:rPr lang="en-US" altLang="zh-TW" dirty="0" smtClean="0">
                    <a:latin typeface="Cambria Math" pitchFamily="18" charset="0"/>
                    <a:ea typeface="Cambria Math" pitchFamily="18" charset="0"/>
                  </a:rPr>
                  <a:t>, but a rough approximation can be found to be:</a:t>
                </a:r>
                <a:endParaRPr lang="zh-TW" altLang="en-US" dirty="0" smtClean="0">
                  <a:latin typeface="Cambria Math" pitchFamily="18" charset="0"/>
                  <a:ea typeface="Cambria Math"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53674" y="1083513"/>
                <a:ext cx="8363823" cy="646331"/>
              </a:xfrm>
              <a:prstGeom prst="rect">
                <a:avLst/>
              </a:prstGeom>
              <a:blipFill rotWithShape="1">
                <a:blip r:embed="rId3"/>
                <a:stretch>
                  <a:fillRect l="-656" t="-5660" b="-132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897574297"/>
                  </p:ext>
                </p:extLst>
              </p:nvPr>
            </p:nvGraphicFramePr>
            <p:xfrm>
              <a:off x="346804" y="3123143"/>
              <a:ext cx="8372216" cy="1680465"/>
            </p:xfrm>
            <a:graphic>
              <a:graphicData uri="http://schemas.openxmlformats.org/drawingml/2006/table">
                <a:tbl>
                  <a:tblPr firstRow="1" bandRow="1">
                    <a:tableStyleId>{5C22544A-7EE6-4342-B048-85BDC9FD1C3A}</a:tableStyleId>
                  </a:tblPr>
                  <a:tblGrid>
                    <a:gridCol w="1526798"/>
                    <a:gridCol w="1560352"/>
                    <a:gridCol w="2508309"/>
                    <a:gridCol w="2776757"/>
                  </a:tblGrid>
                  <a:tr h="370840">
                    <a:tc>
                      <a:txBody>
                        <a:bodyPr/>
                        <a:lstStyle/>
                        <a:p>
                          <a:pPr algn="ctr"/>
                          <a:r>
                            <a:rPr lang="en-US" altLang="zh-TW" dirty="0" smtClean="0">
                              <a:latin typeface="Cambria Math" panose="02040503050406030204" pitchFamily="18" charset="0"/>
                              <a:ea typeface="Cambria Math" panose="02040503050406030204" pitchFamily="18" charset="0"/>
                            </a:rPr>
                            <a:t>Object</a:t>
                          </a:r>
                          <a:endParaRPr lang="zh-TW" altLang="en-US" dirty="0">
                            <a:latin typeface="Cambria Math"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𝑣</m:t>
                                    </m:r>
                                  </m:e>
                                  <m:sub>
                                    <m:r>
                                      <a:rPr lang="zh-TW" altLang="en-US">
                                        <a:latin typeface="Cambria Math" panose="02040503050406030204" pitchFamily="18" charset="0"/>
                                      </a:rPr>
                                      <m:t>∞</m:t>
                                    </m:r>
                                  </m:sub>
                                </m:sSub>
                                <m:r>
                                  <a:rPr lang="en-US" altLang="zh-TW" b="1" i="0" smtClean="0">
                                    <a:latin typeface="Cambria Math" panose="02040503050406030204" pitchFamily="18" charset="0"/>
                                    <a:ea typeface="Cambria Math" panose="02040503050406030204" pitchFamily="18" charset="0"/>
                                  </a:rPr>
                                  <m:t>(</m:t>
                                </m:r>
                                <m:r>
                                  <a:rPr lang="en-US" altLang="zh-TW" b="1" i="0" smtClean="0">
                                    <a:latin typeface="Cambria Math" panose="02040503050406030204" pitchFamily="18" charset="0"/>
                                    <a:ea typeface="Cambria Math" panose="02040503050406030204" pitchFamily="18" charset="0"/>
                                  </a:rPr>
                                  <m:t>𝐤𝐦</m:t>
                                </m:r>
                                <m:r>
                                  <a:rPr lang="zh-TW" altLang="en-US" smtClean="0">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𝑠</m:t>
                                    </m:r>
                                  </m:e>
                                  <m:sup>
                                    <m:r>
                                      <a:rPr lang="zh-TW" altLang="en-US">
                                        <a:latin typeface="Cambria Math" panose="02040503050406030204" pitchFamily="18" charset="0"/>
                                      </a:rPr>
                                      <m:t>−1</m:t>
                                    </m:r>
                                  </m:sup>
                                </m:sSup>
                                <m:r>
                                  <a:rPr lang="en-US" altLang="zh-TW" b="1" i="0" smtClean="0">
                                    <a:latin typeface="Cambria Math" panose="02040503050406030204" pitchFamily="18" charset="0"/>
                                    <a:ea typeface="Cambria Math" panose="02040503050406030204" pitchFamily="18" charset="0"/>
                                  </a:rPr>
                                  <m:t>)</m:t>
                                </m:r>
                              </m:oMath>
                            </m:oMathPara>
                          </a14:m>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Source</a:t>
                          </a: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Observed Speed (</a:t>
                          </a:r>
                          <a14:m>
                            <m:oMath xmlns:m="http://schemas.openxmlformats.org/officeDocument/2006/math">
                              <m:r>
                                <a:rPr lang="en-US" altLang="zh-TW" b="1" i="0" smtClean="0">
                                  <a:latin typeface="Cambria Math" panose="02040503050406030204" pitchFamily="18" charset="0"/>
                                  <a:ea typeface="Cambria Math" panose="02040503050406030204" pitchFamily="18" charset="0"/>
                                </a:rPr>
                                <m:t>𝐤𝐦</m:t>
                              </m:r>
                              <m:r>
                                <a:rPr lang="zh-TW" altLang="en-US" smtClean="0">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𝑠</m:t>
                                  </m:r>
                                </m:e>
                                <m:sup>
                                  <m:r>
                                    <a:rPr lang="zh-TW" altLang="en-US">
                                      <a:latin typeface="Cambria Math" panose="02040503050406030204" pitchFamily="18" charset="0"/>
                                    </a:rPr>
                                    <m:t>−1</m:t>
                                  </m:r>
                                </m:sup>
                              </m:sSup>
                            </m:oMath>
                          </a14:m>
                          <a:r>
                            <a:rPr lang="en-US" altLang="zh-TW" dirty="0" smtClean="0">
                              <a:latin typeface="Cambria Math" panose="02040503050406030204" pitchFamily="18" charset="0"/>
                              <a:ea typeface="Cambria Math" panose="02040503050406030204" pitchFamily="18" charset="0"/>
                            </a:rPr>
                            <a:t>)</a:t>
                          </a:r>
                          <a:endParaRPr lang="zh-TW" altLang="en-US" dirty="0">
                            <a:latin typeface="Cambria Math" panose="02040503050406030204" pitchFamily="18" charset="0"/>
                          </a:endParaRPr>
                        </a:p>
                      </a:txBody>
                      <a:tcPr anchor="ctr"/>
                    </a:tc>
                  </a:tr>
                  <a:tr h="370840">
                    <a:tc>
                      <a:txBody>
                        <a:bodyPr/>
                        <a:lstStyle/>
                        <a:p>
                          <a:pPr algn="ctr"/>
                          <a14:m>
                            <m:oMath xmlns:m="http://schemas.openxmlformats.org/officeDocument/2006/math">
                              <m:r>
                                <a:rPr lang="en-US" altLang="zh-TW" b="0" i="1" smtClean="0">
                                  <a:latin typeface="Cambria Math" panose="02040503050406030204" pitchFamily="18" charset="0"/>
                                  <a:ea typeface="Cambria Math" panose="02040503050406030204" pitchFamily="18" charset="0"/>
                                </a:rPr>
                                <m:t>1.4 </m:t>
                              </m:r>
                              <m:sSub>
                                <m:sSubPr>
                                  <m:ctrlPr>
                                    <a:rPr lang="zh-TW" altLang="en-US" i="1" smtClean="0">
                                      <a:latin typeface="Cambria Math"/>
                                    </a:rPr>
                                  </m:ctrlPr>
                                </m:sSubPr>
                                <m:e>
                                  <m:r>
                                    <a:rPr lang="zh-TW" altLang="en-US" i="1">
                                      <a:latin typeface="Cambria Math" panose="02040503050406030204" pitchFamily="18" charset="0"/>
                                    </a:rPr>
                                    <m:t>𝑀</m:t>
                                  </m:r>
                                </m:e>
                                <m:sub>
                                  <m:r>
                                    <a:rPr lang="zh-TW" altLang="en-US">
                                      <a:latin typeface="Cambria Math" panose="02040503050406030204" pitchFamily="18" charset="0"/>
                                    </a:rPr>
                                    <m:t>⊙</m:t>
                                  </m:r>
                                </m:sub>
                              </m:sSub>
                            </m:oMath>
                          </a14:m>
                          <a:r>
                            <a:rPr lang="zh-TW" altLang="en-US" dirty="0" smtClean="0">
                              <a:latin typeface="Cambria Math" panose="02040503050406030204" pitchFamily="18" charset="0"/>
                            </a:rPr>
                            <a:t> </a:t>
                          </a:r>
                          <a:endParaRPr lang="en-US" altLang="zh-TW" dirty="0" smtClean="0">
                            <a:latin typeface="Cambria Math" panose="02040503050406030204" pitchFamily="18" charset="0"/>
                            <a:ea typeface="Cambria Math" panose="02040503050406030204" pitchFamily="18" charset="0"/>
                          </a:endParaRPr>
                        </a:p>
                        <a:p>
                          <a:pPr algn="ctr"/>
                          <a:r>
                            <a:rPr lang="en-US" altLang="zh-TW" dirty="0" smtClean="0">
                              <a:latin typeface="Cambria Math" panose="02040503050406030204" pitchFamily="18" charset="0"/>
                              <a:ea typeface="Cambria Math" panose="02040503050406030204" pitchFamily="18" charset="0"/>
                            </a:rPr>
                            <a:t>Neutron</a:t>
                          </a:r>
                          <a:r>
                            <a:rPr lang="en-US" altLang="zh-TW" baseline="0" dirty="0" smtClean="0">
                              <a:latin typeface="Cambria Math" panose="02040503050406030204" pitchFamily="18" charset="0"/>
                              <a:ea typeface="Cambria Math" panose="02040503050406030204" pitchFamily="18" charset="0"/>
                            </a:rPr>
                            <a:t> Star</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~3000</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NS X-ray</a:t>
                          </a:r>
                          <a:r>
                            <a:rPr lang="en-US" altLang="zh-TW" baseline="0" dirty="0" smtClean="0">
                              <a:latin typeface="Cambria Math" panose="02040503050406030204" pitchFamily="18" charset="0"/>
                              <a:ea typeface="Cambria Math" panose="02040503050406030204" pitchFamily="18" charset="0"/>
                            </a:rPr>
                            <a:t> binary</a:t>
                          </a:r>
                          <a:r>
                            <a:rPr lang="zh-TW" altLang="en-US" baseline="0" dirty="0" smtClean="0">
                              <a:latin typeface="Cambria Math" panose="02040503050406030204" pitchFamily="18" charset="0"/>
                            </a:rPr>
                            <a:t> </a:t>
                          </a:r>
                          <a:r>
                            <a:rPr lang="en-US" altLang="zh-TW" baseline="0" dirty="0" err="1" smtClean="0">
                              <a:latin typeface="Cambria Math" panose="02040503050406030204" pitchFamily="18" charset="0"/>
                              <a:ea typeface="Cambria Math" panose="02040503050406030204" pitchFamily="18" charset="0"/>
                            </a:rPr>
                            <a:t>Circinus</a:t>
                          </a:r>
                          <a:r>
                            <a:rPr lang="en-US" altLang="zh-TW" baseline="0" dirty="0" smtClean="0">
                              <a:latin typeface="Cambria Math" panose="02040503050406030204" pitchFamily="18" charset="0"/>
                              <a:ea typeface="Cambria Math" panose="02040503050406030204" pitchFamily="18" charset="0"/>
                            </a:rPr>
                            <a:t> X-1</a:t>
                          </a: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2000</a:t>
                          </a:r>
                          <a:endParaRPr lang="zh-TW" altLang="en-US" dirty="0">
                            <a:latin typeface="Cambria Math" panose="02040503050406030204" pitchFamily="18" charset="0"/>
                          </a:endParaRP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zh-TW" altLang="en-US" i="1" smtClean="0">
                                      <a:latin typeface="Cambria Math"/>
                                    </a:rPr>
                                  </m:ctrlPr>
                                </m:sSupPr>
                                <m:e>
                                  <m:r>
                                    <a:rPr lang="zh-TW" altLang="en-US">
                                      <a:latin typeface="Cambria Math" panose="02040503050406030204" pitchFamily="18" charset="0"/>
                                    </a:rPr>
                                    <m:t>10</m:t>
                                  </m:r>
                                </m:e>
                                <m:sup>
                                  <m:r>
                                    <a:rPr lang="zh-TW" altLang="en-US">
                                      <a:latin typeface="Cambria Math" panose="02040503050406030204" pitchFamily="18" charset="0"/>
                                    </a:rPr>
                                    <m:t>9</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𝑀</m:t>
                                  </m:r>
                                </m:e>
                                <m:sub>
                                  <m:r>
                                    <a:rPr lang="zh-TW" altLang="en-US">
                                      <a:latin typeface="Cambria Math" panose="02040503050406030204" pitchFamily="18" charset="0"/>
                                    </a:rPr>
                                    <m:t>⊙</m:t>
                                  </m:r>
                                </m:sub>
                              </m:sSub>
                            </m:oMath>
                          </a14:m>
                          <a:r>
                            <a:rPr lang="zh-TW" altLang="en-US" dirty="0" smtClean="0">
                              <a:latin typeface="Cambria Math" panose="02040503050406030204" pitchFamily="18" charset="0"/>
                            </a:rPr>
                            <a:t> </a:t>
                          </a:r>
                          <a:endParaRPr lang="en-US" altLang="zh-TW" dirty="0" smtClean="0">
                            <a:latin typeface="Cambria Math" panose="020405030504060302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Cambria Math" panose="02040503050406030204" pitchFamily="18" charset="0"/>
                              <a:ea typeface="Cambria Math" panose="02040503050406030204" pitchFamily="18" charset="0"/>
                            </a:rPr>
                            <a:t>Black</a:t>
                          </a:r>
                          <a:r>
                            <a:rPr lang="en-US" altLang="zh-TW" baseline="0" dirty="0" smtClean="0">
                              <a:latin typeface="Cambria Math" panose="02040503050406030204" pitchFamily="18" charset="0"/>
                              <a:ea typeface="Cambria Math" panose="02040503050406030204" pitchFamily="18" charset="0"/>
                            </a:rPr>
                            <a:t> Hole</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~25,000</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Broad </a:t>
                          </a:r>
                          <a:r>
                            <a:rPr lang="en-US" altLang="zh-TW" dirty="0" err="1" smtClean="0">
                              <a:latin typeface="Cambria Math" panose="02040503050406030204" pitchFamily="18" charset="0"/>
                              <a:ea typeface="Cambria Math" panose="02040503050406030204" pitchFamily="18" charset="0"/>
                            </a:rPr>
                            <a:t>Absoprtion</a:t>
                          </a:r>
                          <a:r>
                            <a:rPr lang="en-US" altLang="zh-TW" baseline="0" dirty="0" smtClean="0">
                              <a:latin typeface="Cambria Math" panose="02040503050406030204" pitchFamily="18" charset="0"/>
                              <a:ea typeface="Cambria Math" panose="02040503050406030204" pitchFamily="18" charset="0"/>
                            </a:rPr>
                            <a:t> Line (BAL) QSOs</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5000~50,000</a:t>
                          </a:r>
                          <a:endParaRPr lang="zh-TW" altLang="en-US" dirty="0">
                            <a:latin typeface="Cambria Math" panose="02040503050406030204" pitchFamily="18" charset="0"/>
                          </a:endParaRPr>
                        </a:p>
                      </a:txBody>
                      <a:tcPr anchor="ct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897574297"/>
                  </p:ext>
                </p:extLst>
              </p:nvPr>
            </p:nvGraphicFramePr>
            <p:xfrm>
              <a:off x="346804" y="3123143"/>
              <a:ext cx="8372216" cy="1680465"/>
            </p:xfrm>
            <a:graphic>
              <a:graphicData uri="http://schemas.openxmlformats.org/drawingml/2006/table">
                <a:tbl>
                  <a:tblPr firstRow="1" bandRow="1">
                    <a:tableStyleId>{5C22544A-7EE6-4342-B048-85BDC9FD1C3A}</a:tableStyleId>
                  </a:tblPr>
                  <a:tblGrid>
                    <a:gridCol w="1526798"/>
                    <a:gridCol w="1560352"/>
                    <a:gridCol w="2508309"/>
                    <a:gridCol w="2776757"/>
                  </a:tblGrid>
                  <a:tr h="370840">
                    <a:tc>
                      <a:txBody>
                        <a:bodyPr/>
                        <a:lstStyle/>
                        <a:p>
                          <a:pPr algn="ctr"/>
                          <a:r>
                            <a:rPr lang="en-US" altLang="zh-TW" dirty="0" smtClean="0">
                              <a:latin typeface="Cambria Math" panose="02040503050406030204" pitchFamily="18" charset="0"/>
                              <a:ea typeface="Cambria Math" panose="02040503050406030204" pitchFamily="18" charset="0"/>
                            </a:rPr>
                            <a:t>Object</a:t>
                          </a:r>
                          <a:endParaRPr lang="zh-TW" altLang="en-US" dirty="0">
                            <a:latin typeface="Cambria Math" panose="02040503050406030204" pitchFamily="18" charset="0"/>
                          </a:endParaRPr>
                        </a:p>
                      </a:txBody>
                      <a:tcPr anchor="ctr"/>
                    </a:tc>
                    <a:tc>
                      <a:txBody>
                        <a:bodyPr/>
                        <a:lstStyle/>
                        <a:p>
                          <a:endParaRPr lang="zh-TW"/>
                        </a:p>
                      </a:txBody>
                      <a:tcPr anchor="ctr">
                        <a:blipFill rotWithShape="1">
                          <a:blip r:embed="rId4"/>
                          <a:stretch>
                            <a:fillRect l="-98047" t="-8197" r="-339063" b="-377049"/>
                          </a:stretch>
                        </a:blipFill>
                      </a:tcPr>
                    </a:tc>
                    <a:tc>
                      <a:txBody>
                        <a:bodyPr/>
                        <a:lstStyle/>
                        <a:p>
                          <a:pPr algn="ctr"/>
                          <a:r>
                            <a:rPr lang="en-US" altLang="zh-TW" dirty="0" smtClean="0">
                              <a:latin typeface="Cambria Math" panose="02040503050406030204" pitchFamily="18" charset="0"/>
                              <a:ea typeface="Cambria Math" panose="02040503050406030204" pitchFamily="18" charset="0"/>
                            </a:rPr>
                            <a:t>Source</a:t>
                          </a:r>
                        </a:p>
                      </a:txBody>
                      <a:tcPr anchor="ctr"/>
                    </a:tc>
                    <a:tc>
                      <a:txBody>
                        <a:bodyPr/>
                        <a:lstStyle/>
                        <a:p>
                          <a:endParaRPr lang="zh-TW"/>
                        </a:p>
                      </a:txBody>
                      <a:tcPr anchor="ctr">
                        <a:blipFill rotWithShape="1">
                          <a:blip r:embed="rId4"/>
                          <a:stretch>
                            <a:fillRect l="-201978" t="-8197" r="-220" b="-377049"/>
                          </a:stretch>
                        </a:blipFill>
                      </a:tcPr>
                    </a:tc>
                  </a:tr>
                  <a:tr h="652082">
                    <a:tc>
                      <a:txBody>
                        <a:bodyPr/>
                        <a:lstStyle/>
                        <a:p>
                          <a:endParaRPr lang="zh-TW"/>
                        </a:p>
                      </a:txBody>
                      <a:tcPr anchor="ctr">
                        <a:blipFill rotWithShape="1">
                          <a:blip r:embed="rId4"/>
                          <a:stretch>
                            <a:fillRect l="-400" t="-61682" r="-449600" b="-114953"/>
                          </a:stretch>
                        </a:blipFill>
                      </a:tcPr>
                    </a:tc>
                    <a:tc>
                      <a:txBody>
                        <a:bodyPr/>
                        <a:lstStyle/>
                        <a:p>
                          <a:pPr algn="ctr"/>
                          <a:r>
                            <a:rPr lang="en-US" altLang="zh-TW" dirty="0" smtClean="0">
                              <a:latin typeface="Cambria Math" panose="02040503050406030204" pitchFamily="18" charset="0"/>
                              <a:ea typeface="Cambria Math" panose="02040503050406030204" pitchFamily="18" charset="0"/>
                            </a:rPr>
                            <a:t>~3000</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NS X-ray</a:t>
                          </a:r>
                          <a:r>
                            <a:rPr lang="en-US" altLang="zh-TW" baseline="0" dirty="0" smtClean="0">
                              <a:latin typeface="Cambria Math" panose="02040503050406030204" pitchFamily="18" charset="0"/>
                              <a:ea typeface="Cambria Math" panose="02040503050406030204" pitchFamily="18" charset="0"/>
                            </a:rPr>
                            <a:t> binary</a:t>
                          </a:r>
                          <a:r>
                            <a:rPr lang="zh-TW" altLang="en-US" baseline="0" dirty="0" smtClean="0">
                              <a:latin typeface="Cambria Math" panose="02040503050406030204" pitchFamily="18" charset="0"/>
                            </a:rPr>
                            <a:t> </a:t>
                          </a:r>
                          <a:r>
                            <a:rPr lang="en-US" altLang="zh-TW" baseline="0" dirty="0" err="1" smtClean="0">
                              <a:latin typeface="Cambria Math" panose="02040503050406030204" pitchFamily="18" charset="0"/>
                              <a:ea typeface="Cambria Math" panose="02040503050406030204" pitchFamily="18" charset="0"/>
                            </a:rPr>
                            <a:t>Circinus</a:t>
                          </a:r>
                          <a:r>
                            <a:rPr lang="en-US" altLang="zh-TW" baseline="0" dirty="0" smtClean="0">
                              <a:latin typeface="Cambria Math" panose="02040503050406030204" pitchFamily="18" charset="0"/>
                              <a:ea typeface="Cambria Math" panose="02040503050406030204" pitchFamily="18" charset="0"/>
                            </a:rPr>
                            <a:t> X-1</a:t>
                          </a: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2000</a:t>
                          </a:r>
                          <a:endParaRPr lang="zh-TW" altLang="en-US" dirty="0">
                            <a:latin typeface="Cambria Math" panose="02040503050406030204" pitchFamily="18" charset="0"/>
                          </a:endParaRPr>
                        </a:p>
                      </a:txBody>
                      <a:tcPr anchor="ctr"/>
                    </a:tc>
                  </a:tr>
                  <a:tr h="657543">
                    <a:tc>
                      <a:txBody>
                        <a:bodyPr/>
                        <a:lstStyle/>
                        <a:p>
                          <a:endParaRPr lang="zh-TW"/>
                        </a:p>
                      </a:txBody>
                      <a:tcPr anchor="ctr">
                        <a:blipFill rotWithShape="1">
                          <a:blip r:embed="rId4"/>
                          <a:stretch>
                            <a:fillRect l="-400" t="-160185" r="-449600" b="-13889"/>
                          </a:stretch>
                        </a:blipFill>
                      </a:tcPr>
                    </a:tc>
                    <a:tc>
                      <a:txBody>
                        <a:bodyPr/>
                        <a:lstStyle/>
                        <a:p>
                          <a:pPr algn="ctr"/>
                          <a:r>
                            <a:rPr lang="en-US" altLang="zh-TW" dirty="0" smtClean="0">
                              <a:latin typeface="Cambria Math" panose="02040503050406030204" pitchFamily="18" charset="0"/>
                              <a:ea typeface="Cambria Math" panose="02040503050406030204" pitchFamily="18" charset="0"/>
                            </a:rPr>
                            <a:t>~25,000</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Broad </a:t>
                          </a:r>
                          <a:r>
                            <a:rPr lang="en-US" altLang="zh-TW" dirty="0" err="1" smtClean="0">
                              <a:latin typeface="Cambria Math" panose="02040503050406030204" pitchFamily="18" charset="0"/>
                              <a:ea typeface="Cambria Math" panose="02040503050406030204" pitchFamily="18" charset="0"/>
                            </a:rPr>
                            <a:t>Absoprtion</a:t>
                          </a:r>
                          <a:r>
                            <a:rPr lang="en-US" altLang="zh-TW" baseline="0" dirty="0" smtClean="0">
                              <a:latin typeface="Cambria Math" panose="02040503050406030204" pitchFamily="18" charset="0"/>
                              <a:ea typeface="Cambria Math" panose="02040503050406030204" pitchFamily="18" charset="0"/>
                            </a:rPr>
                            <a:t> Line (BAL) QSOs</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5000~50,000</a:t>
                          </a:r>
                          <a:endParaRPr lang="zh-TW" altLang="en-US" dirty="0">
                            <a:latin typeface="Cambria Math" panose="02040503050406030204" pitchFamily="18" charset="0"/>
                          </a:endParaRPr>
                        </a:p>
                      </a:txBody>
                      <a:tcPr anchor="ctr"/>
                    </a:tc>
                  </a:tr>
                </a:tbl>
              </a:graphicData>
            </a:graphic>
          </p:graphicFrame>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804" y="5157264"/>
            <a:ext cx="8250042" cy="1444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46804" y="2640543"/>
            <a:ext cx="3166508"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And the model seems to work:</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382080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The X-Ray Heating problem</a:t>
            </a:r>
            <a:endParaRPr lang="zh-TW" altLang="en-US" dirty="0"/>
          </a:p>
        </p:txBody>
      </p:sp>
      <mc:AlternateContent xmlns:mc="http://schemas.openxmlformats.org/markup-compatibility/2006" xmlns:a14="http://schemas.microsoft.com/office/drawing/2010/main">
        <mc:Choice Requires="a14">
          <p:sp>
            <p:nvSpPr>
              <p:cNvPr id="5" name="TextBox 4"/>
              <p:cNvSpPr txBox="1"/>
              <p:nvPr/>
            </p:nvSpPr>
            <p:spPr>
              <a:xfrm>
                <a:off x="524079" y="1155817"/>
                <a:ext cx="8141460" cy="649409"/>
              </a:xfrm>
              <a:prstGeom prst="rect">
                <a:avLst/>
              </a:prstGeom>
              <a:noFill/>
            </p:spPr>
            <p:txBody>
              <a:bodyPr wrap="none" rtlCol="0">
                <a:spAutoFit/>
              </a:bodyPr>
              <a:lstStyle/>
              <a:p>
                <a:r>
                  <a:rPr lang="en-US" altLang="zh-TW" dirty="0" smtClean="0">
                    <a:latin typeface="Cambria Math" panose="02040503050406030204" pitchFamily="18" charset="0"/>
                    <a:ea typeface="Cambria Math" panose="02040503050406030204" pitchFamily="18" charset="0"/>
                  </a:rPr>
                  <a:t>Accreting NS/BHs are strong X-ray sources with radiation temperature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𝑇</m:t>
                        </m:r>
                      </m:e>
                      <m:sub>
                        <m:r>
                          <a:rPr lang="zh-TW" altLang="en-US" i="1">
                            <a:latin typeface="Cambria Math" panose="02040503050406030204" pitchFamily="18" charset="0"/>
                          </a:rPr>
                          <m:t>𝑟</m:t>
                        </m:r>
                      </m:sub>
                    </m:sSub>
                    <m:r>
                      <a:rPr lang="zh-TW" altLang="en-US">
                        <a:latin typeface="Cambria Math" panose="02040503050406030204" pitchFamily="18" charset="0"/>
                      </a:rPr>
                      <m:t>~</m:t>
                    </m:r>
                    <m:sSup>
                      <m:sSupPr>
                        <m:ctrlPr>
                          <a:rPr lang="zh-TW" altLang="en-US" i="1">
                            <a:latin typeface="Cambria Math"/>
                          </a:rPr>
                        </m:ctrlPr>
                      </m:sSupPr>
                      <m:e>
                        <m:r>
                          <a:rPr lang="zh-TW" altLang="en-US">
                            <a:latin typeface="Cambria Math" panose="02040503050406030204" pitchFamily="18" charset="0"/>
                          </a:rPr>
                          <m:t>10</m:t>
                        </m:r>
                      </m:e>
                      <m:sup>
                        <m:r>
                          <a:rPr lang="zh-TW" altLang="en-US">
                            <a:latin typeface="Cambria Math" panose="02040503050406030204" pitchFamily="18" charset="0"/>
                          </a:rPr>
                          <m:t>8</m:t>
                        </m:r>
                      </m:sup>
                    </m:sSup>
                    <m:r>
                      <a:rPr lang="zh-TW" altLang="en-US">
                        <a:latin typeface="Cambria Math" panose="02040503050406030204" pitchFamily="18" charset="0"/>
                      </a:rPr>
                      <m:t>⁢</m:t>
                    </m:r>
                    <m:r>
                      <a:rPr lang="zh-TW" altLang="en-US" i="1">
                        <a:latin typeface="Cambria Math" panose="02040503050406030204" pitchFamily="18" charset="0"/>
                      </a:rPr>
                      <m:t>𝐾</m:t>
                    </m:r>
                  </m:oMath>
                </a14:m>
                <a:r>
                  <a:rPr lang="en-US" altLang="zh-TW" dirty="0" smtClean="0">
                    <a:latin typeface="Cambria Math" panose="02040503050406030204" pitchFamily="18" charset="0"/>
                    <a:ea typeface="Cambria Math" panose="02040503050406030204" pitchFamily="18" charset="0"/>
                  </a:rPr>
                  <a:t>.</a:t>
                </a:r>
                <a:endParaRPr lang="zh-TW" altLang="en-US" dirty="0">
                  <a:latin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Why does a model with accelerated gas being only of </a:t>
                </a:r>
                <a14:m>
                  <m:oMath xmlns:m="http://schemas.openxmlformats.org/officeDocument/2006/math">
                    <m:sSup>
                      <m:sSupPr>
                        <m:ctrlPr>
                          <a:rPr lang="zh-TW" altLang="en-US" i="1">
                            <a:latin typeface="Cambria Math"/>
                          </a:rPr>
                        </m:ctrlPr>
                      </m:sSupPr>
                      <m:e>
                        <m:r>
                          <a:rPr lang="zh-TW" altLang="en-US">
                            <a:latin typeface="Cambria Math" panose="02040503050406030204" pitchFamily="18" charset="0"/>
                          </a:rPr>
                          <m:t>10</m:t>
                        </m:r>
                      </m:e>
                      <m:sup>
                        <m:r>
                          <a:rPr lang="zh-TW" altLang="en-US">
                            <a:latin typeface="Cambria Math" panose="02040503050406030204" pitchFamily="18" charset="0"/>
                          </a:rPr>
                          <m:t>4−5</m:t>
                        </m:r>
                      </m:sup>
                    </m:sSup>
                    <m:r>
                      <a:rPr lang="en-US" altLang="zh-TW" b="0" i="1" smtClean="0">
                        <a:latin typeface="Cambria Math" panose="02040503050406030204" pitchFamily="18" charset="0"/>
                        <a:ea typeface="Cambria Math" panose="02040503050406030204" pitchFamily="18" charset="0"/>
                      </a:rPr>
                      <m:t>𝐾</m:t>
                    </m:r>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work well?</a:t>
                </a:r>
                <a:endParaRPr lang="zh-TW" altLang="en-US" dirty="0">
                  <a:latin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24079" y="1155817"/>
                <a:ext cx="8141460" cy="649409"/>
              </a:xfrm>
              <a:prstGeom prst="rect">
                <a:avLst/>
              </a:prstGeom>
              <a:blipFill rotWithShape="1">
                <a:blip r:embed="rId2"/>
                <a:stretch>
                  <a:fillRect l="-674" t="-5660" b="-141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24077" y="2094557"/>
                <a:ext cx="8141462" cy="1995931"/>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This X-ray radiation is believed to </a:t>
                </a:r>
                <a:r>
                  <a:rPr lang="en-US" altLang="zh-TW" dirty="0" smtClean="0">
                    <a:latin typeface="Cambria Math" panose="02040503050406030204" pitchFamily="18" charset="0"/>
                    <a:ea typeface="Cambria Math" panose="02040503050406030204" pitchFamily="18" charset="0"/>
                  </a:rPr>
                  <a:t>originate </a:t>
                </a:r>
                <a:r>
                  <a:rPr lang="en-US" altLang="zh-TW" dirty="0">
                    <a:latin typeface="Cambria Math" panose="02040503050406030204" pitchFamily="18" charset="0"/>
                    <a:ea typeface="Cambria Math" panose="02040503050406030204" pitchFamily="18" charset="0"/>
                  </a:rPr>
                  <a:t>near the center of the accretion disk from a corona above the cooler </a:t>
                </a:r>
                <a:r>
                  <a:rPr lang="en-US" altLang="zh-TW" dirty="0" smtClean="0">
                    <a:latin typeface="Cambria Math" panose="02040503050406030204" pitchFamily="18" charset="0"/>
                    <a:ea typeface="Cambria Math" panose="02040503050406030204" pitchFamily="18" charset="0"/>
                  </a:rPr>
                  <a:t>accretion disk</a:t>
                </a:r>
                <a:r>
                  <a:rPr lang="en-US" altLang="zh-TW" dirty="0">
                    <a:latin typeface="Cambria Math" panose="02040503050406030204" pitchFamily="18" charset="0"/>
                    <a:ea typeface="Cambria Math" panose="02040503050406030204" pitchFamily="18" charset="0"/>
                  </a:rPr>
                  <a:t>. These hard photons should raise the temperature of the disk surface by </a:t>
                </a:r>
                <a:r>
                  <a:rPr lang="en-US" altLang="zh-TW" dirty="0" smtClean="0">
                    <a:latin typeface="Cambria Math" panose="02040503050406030204" pitchFamily="18" charset="0"/>
                    <a:ea typeface="Cambria Math" panose="02040503050406030204" pitchFamily="18" charset="0"/>
                  </a:rPr>
                  <a:t>Compton </a:t>
                </a:r>
                <a:r>
                  <a:rPr lang="en-US" altLang="zh-TW" dirty="0">
                    <a:latin typeface="Cambria Math" panose="02040503050406030204" pitchFamily="18" charset="0"/>
                    <a:ea typeface="Cambria Math" panose="02040503050406030204" pitchFamily="18" charset="0"/>
                  </a:rPr>
                  <a:t>scattering the cooler electrons to an equilibrium “Compton” temperature </a:t>
                </a:r>
                <a:r>
                  <a:rPr lang="en-US" altLang="zh-TW" dirty="0" smtClean="0">
                    <a:latin typeface="Cambria Math" panose="02040503050406030204" pitchFamily="18" charset="0"/>
                    <a:ea typeface="Cambria Math" panose="02040503050406030204" pitchFamily="18" charset="0"/>
                  </a:rPr>
                  <a:t>of</a:t>
                </a:r>
              </a:p>
              <a:p>
                <a:endParaRPr lang="en-US" altLang="zh-TW"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𝑇</m:t>
                          </m:r>
                        </m:e>
                        <m:sub>
                          <m:r>
                            <a:rPr lang="zh-TW" altLang="en-US" i="1">
                              <a:latin typeface="Cambria Math" panose="02040503050406030204" pitchFamily="18" charset="0"/>
                            </a:rPr>
                            <m:t>𝐶</m:t>
                          </m:r>
                        </m:sub>
                      </m:sSub>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r>
                            <a:rPr lang="zh-TW" altLang="en-US">
                              <a:latin typeface="Cambria Math" panose="02040503050406030204" pitchFamily="18" charset="0"/>
                            </a:rPr>
                            <m:t>4</m:t>
                          </m:r>
                        </m:den>
                      </m:f>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𝑇</m:t>
                          </m:r>
                        </m:e>
                        <m:sub>
                          <m:r>
                            <a:rPr lang="zh-TW" altLang="en-US" i="1">
                              <a:latin typeface="Cambria Math" panose="02040503050406030204" pitchFamily="18" charset="0"/>
                            </a:rPr>
                            <m:t>𝑟</m:t>
                          </m:r>
                        </m:sub>
                      </m:sSub>
                      <m:r>
                        <a:rPr lang="zh-TW" altLang="en-US">
                          <a:latin typeface="Cambria Math" panose="02040503050406030204" pitchFamily="18" charset="0"/>
                        </a:rPr>
                        <m:t>≈2.5×</m:t>
                      </m:r>
                      <m:sSup>
                        <m:sSupPr>
                          <m:ctrlPr>
                            <a:rPr lang="zh-TW" altLang="en-US" i="1">
                              <a:latin typeface="Cambria Math"/>
                            </a:rPr>
                          </m:ctrlPr>
                        </m:sSupPr>
                        <m:e>
                          <m:r>
                            <a:rPr lang="zh-TW" altLang="en-US">
                              <a:latin typeface="Cambria Math" panose="02040503050406030204" pitchFamily="18" charset="0"/>
                            </a:rPr>
                            <m:t>10</m:t>
                          </m:r>
                        </m:e>
                        <m:sup>
                          <m:r>
                            <a:rPr lang="zh-TW" altLang="en-US">
                              <a:latin typeface="Cambria Math" panose="02040503050406030204" pitchFamily="18" charset="0"/>
                            </a:rPr>
                            <m:t>7</m:t>
                          </m:r>
                        </m:sup>
                      </m:sSup>
                    </m:oMath>
                  </m:oMathPara>
                </a14:m>
                <a:endParaRPr lang="zh-TW" altLang="en-US" dirty="0">
                  <a:latin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24077" y="2094557"/>
                <a:ext cx="8141462" cy="1995931"/>
              </a:xfrm>
              <a:prstGeom prst="rect">
                <a:avLst/>
              </a:prstGeom>
              <a:blipFill rotWithShape="1">
                <a:blip r:embed="rId3"/>
                <a:stretch>
                  <a:fillRect l="-674" t="-1835" r="-374"/>
                </a:stretch>
              </a:blipFill>
            </p:spPr>
            <p:txBody>
              <a:bodyPr/>
              <a:lstStyle/>
              <a:p>
                <a:r>
                  <a:rPr lang="zh-TW" altLang="en-US">
                    <a:noFill/>
                  </a:rPr>
                  <a:t> </a:t>
                </a:r>
              </a:p>
            </p:txBody>
          </p:sp>
        </mc:Fallback>
      </mc:AlternateContent>
      <p:sp>
        <p:nvSpPr>
          <p:cNvPr id="7" name="Rectangle 6"/>
          <p:cNvSpPr/>
          <p:nvPr/>
        </p:nvSpPr>
        <p:spPr>
          <a:xfrm>
            <a:off x="524077" y="4439792"/>
            <a:ext cx="5960613" cy="369332"/>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However, the observed winds are nowhere nearly that hot.</a:t>
            </a:r>
            <a:endParaRPr lang="zh-TW" altLang="en-US" dirty="0">
              <a:latin typeface="Cambria Math" panose="02040503050406030204" pitchFamily="18" charset="0"/>
            </a:endParaRP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547575852"/>
                  </p:ext>
                </p:extLst>
              </p:nvPr>
            </p:nvGraphicFramePr>
            <p:xfrm>
              <a:off x="2096954" y="4909300"/>
              <a:ext cx="5285066" cy="1651000"/>
            </p:xfrm>
            <a:graphic>
              <a:graphicData uri="http://schemas.openxmlformats.org/drawingml/2006/table">
                <a:tbl>
                  <a:tblPr firstRow="1" bandRow="1">
                    <a:tableStyleId>{5C22544A-7EE6-4342-B048-85BDC9FD1C3A}</a:tableStyleId>
                  </a:tblPr>
                  <a:tblGrid>
                    <a:gridCol w="2508309"/>
                    <a:gridCol w="2776757"/>
                  </a:tblGrid>
                  <a:tr h="370840">
                    <a:tc>
                      <a:txBody>
                        <a:bodyPr/>
                        <a:lstStyle/>
                        <a:p>
                          <a:pPr algn="ctr"/>
                          <a:r>
                            <a:rPr lang="en-US" altLang="zh-TW" dirty="0" smtClean="0">
                              <a:latin typeface="Cambria Math" panose="02040503050406030204" pitchFamily="18" charset="0"/>
                              <a:ea typeface="Cambria Math" panose="02040503050406030204" pitchFamily="18" charset="0"/>
                            </a:rPr>
                            <a:t>Source</a:t>
                          </a:r>
                        </a:p>
                      </a:txBody>
                      <a:tcPr anchor="ctr"/>
                    </a:tc>
                    <a:tc>
                      <a:txBody>
                        <a:bodyPr/>
                        <a:lstStyle/>
                        <a:p>
                          <a:pPr algn="ctr"/>
                          <a:r>
                            <a:rPr lang="en-US" altLang="zh-TW" dirty="0" smtClean="0">
                              <a:latin typeface="Cambria Math" panose="02040503050406030204" pitchFamily="18" charset="0"/>
                            </a:rPr>
                            <a:t>Line</a:t>
                          </a:r>
                          <a:r>
                            <a:rPr lang="en-US" altLang="zh-TW" baseline="0" dirty="0" smtClean="0">
                              <a:latin typeface="Cambria Math" panose="02040503050406030204" pitchFamily="18" charset="0"/>
                            </a:rPr>
                            <a:t> temperature (K)</a:t>
                          </a:r>
                          <a:endParaRPr lang="zh-TW" altLang="en-US" dirty="0">
                            <a:latin typeface="Cambria Math" panose="02040503050406030204" pitchFamily="18" charset="0"/>
                          </a:endParaRPr>
                        </a:p>
                      </a:txBody>
                      <a:tcPr anchor="ctr"/>
                    </a:tc>
                  </a:tr>
                  <a:tr h="370840">
                    <a:tc>
                      <a:txBody>
                        <a:bodyPr/>
                        <a:lstStyle/>
                        <a:p>
                          <a:pPr algn="ctr"/>
                          <a:r>
                            <a:rPr lang="en-US" altLang="zh-TW" dirty="0" smtClean="0">
                              <a:latin typeface="Cambria Math" panose="02040503050406030204" pitchFamily="18" charset="0"/>
                              <a:ea typeface="Cambria Math" panose="02040503050406030204" pitchFamily="18" charset="0"/>
                            </a:rPr>
                            <a:t>NS X-ray</a:t>
                          </a:r>
                          <a:r>
                            <a:rPr lang="en-US" altLang="zh-TW" baseline="0" dirty="0" smtClean="0">
                              <a:latin typeface="Cambria Math" panose="02040503050406030204" pitchFamily="18" charset="0"/>
                              <a:ea typeface="Cambria Math" panose="02040503050406030204" pitchFamily="18" charset="0"/>
                            </a:rPr>
                            <a:t> binary</a:t>
                          </a:r>
                          <a:r>
                            <a:rPr lang="zh-TW" altLang="en-US" baseline="0" dirty="0" smtClean="0">
                              <a:latin typeface="Cambria Math" panose="02040503050406030204" pitchFamily="18" charset="0"/>
                            </a:rPr>
                            <a:t> </a:t>
                          </a:r>
                          <a:r>
                            <a:rPr lang="en-US" altLang="zh-TW" baseline="0" dirty="0" err="1" smtClean="0">
                              <a:latin typeface="Cambria Math" panose="02040503050406030204" pitchFamily="18" charset="0"/>
                              <a:ea typeface="Cambria Math" panose="02040503050406030204" pitchFamily="18" charset="0"/>
                            </a:rPr>
                            <a:t>Circinus</a:t>
                          </a:r>
                          <a:r>
                            <a:rPr lang="en-US" altLang="zh-TW" baseline="0" dirty="0" smtClean="0">
                              <a:latin typeface="Cambria Math" panose="02040503050406030204" pitchFamily="18" charset="0"/>
                              <a:ea typeface="Cambria Math" panose="02040503050406030204" pitchFamily="18" charset="0"/>
                            </a:rPr>
                            <a:t> X-1</a:t>
                          </a:r>
                        </a:p>
                      </a:txBody>
                      <a:tcPr anchor="ctr"/>
                    </a:tc>
                    <a:tc>
                      <a:txBody>
                        <a:bodyPr/>
                        <a:lstStyle/>
                        <a:p>
                          <a:pPr/>
                          <a14:m>
                            <m:oMathPara xmlns:m="http://schemas.openxmlformats.org/officeDocument/2006/math">
                              <m:oMathParaPr>
                                <m:jc m:val="centerGroup"/>
                              </m:oMathParaPr>
                              <m:oMath xmlns:m="http://schemas.openxmlformats.org/officeDocument/2006/math">
                                <m:r>
                                  <a:rPr lang="zh-TW" altLang="en-US" smtClean="0">
                                    <a:latin typeface="Cambria Math"/>
                                  </a:rPr>
                                  <m:t>~</m:t>
                                </m:r>
                                <m:sSup>
                                  <m:sSupPr>
                                    <m:ctrlPr>
                                      <a:rPr lang="zh-TW" altLang="en-US" i="1">
                                        <a:latin typeface="Cambria Math"/>
                                      </a:rPr>
                                    </m:ctrlPr>
                                  </m:sSupPr>
                                  <m:e>
                                    <m:r>
                                      <a:rPr lang="zh-TW" altLang="en-US">
                                        <a:latin typeface="Cambria Math"/>
                                      </a:rPr>
                                      <m:t>10</m:t>
                                    </m:r>
                                  </m:e>
                                  <m:sup>
                                    <m:r>
                                      <a:rPr lang="zh-TW" altLang="en-US">
                                        <a:latin typeface="Cambria Math"/>
                                      </a:rPr>
                                      <m:t>6</m:t>
                                    </m:r>
                                  </m:sup>
                                </m:sSup>
                              </m:oMath>
                            </m:oMathPara>
                          </a14:m>
                          <a:endParaRPr lang="zh-TW" altLang="en-US" dirty="0"/>
                        </a:p>
                      </a:txBody>
                      <a:tcPr anchor="ctr"/>
                    </a:tc>
                  </a:tr>
                  <a:tr h="622495">
                    <a:tc>
                      <a:txBody>
                        <a:bodyPr/>
                        <a:lstStyle/>
                        <a:p>
                          <a:pPr algn="ctr"/>
                          <a:r>
                            <a:rPr lang="en-US" altLang="zh-TW" dirty="0" smtClean="0">
                              <a:latin typeface="Cambria Math" panose="02040503050406030204" pitchFamily="18" charset="0"/>
                              <a:ea typeface="Cambria Math" panose="02040503050406030204" pitchFamily="18" charset="0"/>
                            </a:rPr>
                            <a:t>Broad </a:t>
                          </a:r>
                          <a:r>
                            <a:rPr lang="en-US" altLang="zh-TW" dirty="0" err="1" smtClean="0">
                              <a:latin typeface="Cambria Math" panose="02040503050406030204" pitchFamily="18" charset="0"/>
                              <a:ea typeface="Cambria Math" panose="02040503050406030204" pitchFamily="18" charset="0"/>
                            </a:rPr>
                            <a:t>Absoprtion</a:t>
                          </a:r>
                          <a:r>
                            <a:rPr lang="en-US" altLang="zh-TW" baseline="0" dirty="0" smtClean="0">
                              <a:latin typeface="Cambria Math" panose="02040503050406030204" pitchFamily="18" charset="0"/>
                              <a:ea typeface="Cambria Math" panose="02040503050406030204" pitchFamily="18" charset="0"/>
                            </a:rPr>
                            <a:t> Line (BAL) QSOs</a:t>
                          </a:r>
                          <a:endParaRPr lang="zh-TW" altLang="en-US" dirty="0">
                            <a:latin typeface="Cambria Math"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TW" altLang="en-US" smtClean="0">
                                    <a:latin typeface="Cambria Math"/>
                                  </a:rPr>
                                  <m:t>~</m:t>
                                </m:r>
                                <m:sSup>
                                  <m:sSupPr>
                                    <m:ctrlPr>
                                      <a:rPr lang="zh-TW" altLang="en-US" i="1">
                                        <a:latin typeface="Cambria Math"/>
                                      </a:rPr>
                                    </m:ctrlPr>
                                  </m:sSupPr>
                                  <m:e>
                                    <m:r>
                                      <a:rPr lang="zh-TW" altLang="en-US">
                                        <a:latin typeface="Cambria Math"/>
                                      </a:rPr>
                                      <m:t>10</m:t>
                                    </m:r>
                                  </m:e>
                                  <m:sup>
                                    <m:r>
                                      <a:rPr lang="en-US" altLang="zh-TW" b="0" i="0" smtClean="0">
                                        <a:latin typeface="Cambria Math"/>
                                      </a:rPr>
                                      <m:t>4−5</m:t>
                                    </m:r>
                                  </m:sup>
                                </m:sSup>
                              </m:oMath>
                            </m:oMathPara>
                          </a14:m>
                          <a:endParaRPr lang="zh-TW" altLang="en-US" dirty="0"/>
                        </a:p>
                      </a:txBody>
                      <a:tcPr anchor="ct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547575852"/>
                  </p:ext>
                </p:extLst>
              </p:nvPr>
            </p:nvGraphicFramePr>
            <p:xfrm>
              <a:off x="2096954" y="4909300"/>
              <a:ext cx="5285066" cy="1651000"/>
            </p:xfrm>
            <a:graphic>
              <a:graphicData uri="http://schemas.openxmlformats.org/drawingml/2006/table">
                <a:tbl>
                  <a:tblPr firstRow="1" bandRow="1">
                    <a:tableStyleId>{5C22544A-7EE6-4342-B048-85BDC9FD1C3A}</a:tableStyleId>
                  </a:tblPr>
                  <a:tblGrid>
                    <a:gridCol w="2508309"/>
                    <a:gridCol w="2776757"/>
                  </a:tblGrid>
                  <a:tr h="370840">
                    <a:tc>
                      <a:txBody>
                        <a:bodyPr/>
                        <a:lstStyle/>
                        <a:p>
                          <a:pPr algn="ctr"/>
                          <a:r>
                            <a:rPr lang="en-US" altLang="zh-TW" dirty="0" smtClean="0">
                              <a:latin typeface="Cambria Math" panose="02040503050406030204" pitchFamily="18" charset="0"/>
                              <a:ea typeface="Cambria Math" panose="02040503050406030204" pitchFamily="18" charset="0"/>
                            </a:rPr>
                            <a:t>Source</a:t>
                          </a:r>
                        </a:p>
                      </a:txBody>
                      <a:tcPr anchor="ctr"/>
                    </a:tc>
                    <a:tc>
                      <a:txBody>
                        <a:bodyPr/>
                        <a:lstStyle/>
                        <a:p>
                          <a:pPr algn="ctr"/>
                          <a:r>
                            <a:rPr lang="en-US" altLang="zh-TW" dirty="0" smtClean="0">
                              <a:latin typeface="Cambria Math" panose="02040503050406030204" pitchFamily="18" charset="0"/>
                            </a:rPr>
                            <a:t>Line</a:t>
                          </a:r>
                          <a:r>
                            <a:rPr lang="en-US" altLang="zh-TW" baseline="0" dirty="0" smtClean="0">
                              <a:latin typeface="Cambria Math" panose="02040503050406030204" pitchFamily="18" charset="0"/>
                            </a:rPr>
                            <a:t> temperature (K)</a:t>
                          </a:r>
                          <a:endParaRPr lang="zh-TW" altLang="en-US" dirty="0">
                            <a:latin typeface="Cambria Math" panose="02040503050406030204" pitchFamily="18" charset="0"/>
                          </a:endParaRPr>
                        </a:p>
                      </a:txBody>
                      <a:tcPr anchor="ctr"/>
                    </a:tc>
                  </a:tr>
                  <a:tr h="640080">
                    <a:tc>
                      <a:txBody>
                        <a:bodyPr/>
                        <a:lstStyle/>
                        <a:p>
                          <a:pPr algn="ctr"/>
                          <a:r>
                            <a:rPr lang="en-US" altLang="zh-TW" dirty="0" smtClean="0">
                              <a:latin typeface="Cambria Math" panose="02040503050406030204" pitchFamily="18" charset="0"/>
                              <a:ea typeface="Cambria Math" panose="02040503050406030204" pitchFamily="18" charset="0"/>
                            </a:rPr>
                            <a:t>NS X-ray</a:t>
                          </a:r>
                          <a:r>
                            <a:rPr lang="en-US" altLang="zh-TW" baseline="0" dirty="0" smtClean="0">
                              <a:latin typeface="Cambria Math" panose="02040503050406030204" pitchFamily="18" charset="0"/>
                              <a:ea typeface="Cambria Math" panose="02040503050406030204" pitchFamily="18" charset="0"/>
                            </a:rPr>
                            <a:t> binary</a:t>
                          </a:r>
                          <a:r>
                            <a:rPr lang="zh-TW" altLang="en-US" baseline="0" dirty="0" smtClean="0">
                              <a:latin typeface="Cambria Math" panose="02040503050406030204" pitchFamily="18" charset="0"/>
                            </a:rPr>
                            <a:t> </a:t>
                          </a:r>
                          <a:r>
                            <a:rPr lang="en-US" altLang="zh-TW" baseline="0" dirty="0" err="1" smtClean="0">
                              <a:latin typeface="Cambria Math" panose="02040503050406030204" pitchFamily="18" charset="0"/>
                              <a:ea typeface="Cambria Math" panose="02040503050406030204" pitchFamily="18" charset="0"/>
                            </a:rPr>
                            <a:t>Circinus</a:t>
                          </a:r>
                          <a:r>
                            <a:rPr lang="en-US" altLang="zh-TW" baseline="0" dirty="0" smtClean="0">
                              <a:latin typeface="Cambria Math" panose="02040503050406030204" pitchFamily="18" charset="0"/>
                              <a:ea typeface="Cambria Math" panose="02040503050406030204" pitchFamily="18" charset="0"/>
                            </a:rPr>
                            <a:t> X-1</a:t>
                          </a:r>
                        </a:p>
                      </a:txBody>
                      <a:tcPr anchor="ctr"/>
                    </a:tc>
                    <a:tc>
                      <a:txBody>
                        <a:bodyPr/>
                        <a:lstStyle/>
                        <a:p>
                          <a:endParaRPr lang="zh-TW"/>
                        </a:p>
                      </a:txBody>
                      <a:tcPr anchor="ctr">
                        <a:blipFill rotWithShape="1">
                          <a:blip r:embed="rId4"/>
                          <a:stretch>
                            <a:fillRect l="-90351" t="-62857" b="-114286"/>
                          </a:stretch>
                        </a:blipFill>
                      </a:tcPr>
                    </a:tc>
                  </a:tr>
                  <a:tr h="640080">
                    <a:tc>
                      <a:txBody>
                        <a:bodyPr/>
                        <a:lstStyle/>
                        <a:p>
                          <a:pPr algn="ctr"/>
                          <a:r>
                            <a:rPr lang="en-US" altLang="zh-TW" dirty="0" smtClean="0">
                              <a:latin typeface="Cambria Math" panose="02040503050406030204" pitchFamily="18" charset="0"/>
                              <a:ea typeface="Cambria Math" panose="02040503050406030204" pitchFamily="18" charset="0"/>
                            </a:rPr>
                            <a:t>Broad </a:t>
                          </a:r>
                          <a:r>
                            <a:rPr lang="en-US" altLang="zh-TW" dirty="0" err="1" smtClean="0">
                              <a:latin typeface="Cambria Math" panose="02040503050406030204" pitchFamily="18" charset="0"/>
                              <a:ea typeface="Cambria Math" panose="02040503050406030204" pitchFamily="18" charset="0"/>
                            </a:rPr>
                            <a:t>Absoprtion</a:t>
                          </a:r>
                          <a:r>
                            <a:rPr lang="en-US" altLang="zh-TW" baseline="0" dirty="0" smtClean="0">
                              <a:latin typeface="Cambria Math" panose="02040503050406030204" pitchFamily="18" charset="0"/>
                              <a:ea typeface="Cambria Math" panose="02040503050406030204" pitchFamily="18" charset="0"/>
                            </a:rPr>
                            <a:t> Line (BAL) QSOs</a:t>
                          </a:r>
                          <a:endParaRPr lang="zh-TW" altLang="en-US" dirty="0">
                            <a:latin typeface="Cambria Math" panose="02040503050406030204" pitchFamily="18" charset="0"/>
                          </a:endParaRPr>
                        </a:p>
                      </a:txBody>
                      <a:tcPr anchor="ctr"/>
                    </a:tc>
                    <a:tc>
                      <a:txBody>
                        <a:bodyPr/>
                        <a:lstStyle/>
                        <a:p>
                          <a:endParaRPr lang="zh-TW"/>
                        </a:p>
                      </a:txBody>
                      <a:tcPr anchor="ctr">
                        <a:blipFill rotWithShape="1">
                          <a:blip r:embed="rId4"/>
                          <a:stretch>
                            <a:fillRect l="-90351" t="-162857" b="-14286"/>
                          </a:stretch>
                        </a:blipFill>
                      </a:tcPr>
                    </a:tc>
                  </a:tr>
                </a:tbl>
              </a:graphicData>
            </a:graphic>
          </p:graphicFrame>
        </mc:Fallback>
      </mc:AlternateContent>
    </p:spTree>
    <p:extLst>
      <p:ext uri="{BB962C8B-B14F-4D97-AF65-F5344CB8AC3E}">
        <p14:creationId xmlns:p14="http://schemas.microsoft.com/office/powerpoint/2010/main" val="237254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600" dirty="0" smtClean="0">
                <a:ea typeface="Cambria Math" panose="02040503050406030204" pitchFamily="18" charset="0"/>
              </a:rPr>
              <a:t>X-ray Heating problem–Explanation 1</a:t>
            </a:r>
            <a:endParaRPr lang="zh-TW" alt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048" y="3783568"/>
            <a:ext cx="7972453" cy="2415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15921" y="1905885"/>
            <a:ext cx="8149906" cy="1477328"/>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Murray and Chiang suggested that </a:t>
            </a:r>
            <a:r>
              <a:rPr lang="en-US" altLang="zh-TW" u="sng" dirty="0">
                <a:solidFill>
                  <a:srgbClr val="0000FF"/>
                </a:solidFill>
                <a:latin typeface="Cambria Math" panose="02040503050406030204" pitchFamily="18" charset="0"/>
                <a:ea typeface="Cambria Math" panose="02040503050406030204" pitchFamily="18" charset="0"/>
              </a:rPr>
              <a:t>cool, dense gas is drawn up from the </a:t>
            </a:r>
            <a:r>
              <a:rPr lang="en-US" altLang="zh-TW" u="sng" dirty="0" smtClean="0">
                <a:solidFill>
                  <a:srgbClr val="0000FF"/>
                </a:solidFill>
                <a:latin typeface="Cambria Math" panose="02040503050406030204" pitchFamily="18" charset="0"/>
                <a:ea typeface="Cambria Math" panose="02040503050406030204" pitchFamily="18" charset="0"/>
              </a:rPr>
              <a:t>surface of </a:t>
            </a:r>
            <a:r>
              <a:rPr lang="en-US" altLang="zh-TW" u="sng" dirty="0">
                <a:solidFill>
                  <a:srgbClr val="0000FF"/>
                </a:solidFill>
                <a:latin typeface="Cambria Math" panose="02040503050406030204" pitchFamily="18" charset="0"/>
                <a:ea typeface="Cambria Math" panose="02040503050406030204" pitchFamily="18" charset="0"/>
              </a:rPr>
              <a:t>the disk, just inside the launching point, by the wind itself</a:t>
            </a:r>
            <a:r>
              <a:rPr lang="en-US" altLang="zh-TW" dirty="0">
                <a:latin typeface="Cambria Math" panose="02040503050406030204" pitchFamily="18" charset="0"/>
                <a:ea typeface="Cambria Math" panose="02040503050406030204" pitchFamily="18" charset="0"/>
              </a:rPr>
              <a:t>. This is thought to </a:t>
            </a:r>
            <a:r>
              <a:rPr lang="en-US" altLang="zh-TW" dirty="0" smtClean="0">
                <a:latin typeface="Cambria Math" panose="02040503050406030204" pitchFamily="18" charset="0"/>
                <a:ea typeface="Cambria Math" panose="02040503050406030204" pitchFamily="18" charset="0"/>
              </a:rPr>
              <a:t>be accomplished </a:t>
            </a:r>
            <a:r>
              <a:rPr lang="en-US" altLang="zh-TW" dirty="0">
                <a:latin typeface="Cambria Math" panose="02040503050406030204" pitchFamily="18" charset="0"/>
                <a:ea typeface="Cambria Math" panose="02040503050406030204" pitchFamily="18" charset="0"/>
              </a:rPr>
              <a:t>by pressure gradients induced by the wind loss. This “hitchhiking gas” then </a:t>
            </a:r>
            <a:r>
              <a:rPr lang="en-US" altLang="zh-TW" u="sng" dirty="0">
                <a:solidFill>
                  <a:srgbClr val="0000FF"/>
                </a:solidFill>
                <a:latin typeface="Cambria Math" panose="02040503050406030204" pitchFamily="18" charset="0"/>
                <a:ea typeface="Cambria Math" panose="02040503050406030204" pitchFamily="18" charset="0"/>
              </a:rPr>
              <a:t>shields</a:t>
            </a:r>
            <a:r>
              <a:rPr lang="en-US" altLang="zh-TW" dirty="0">
                <a:latin typeface="Cambria Math" panose="02040503050406030204" pitchFamily="18" charset="0"/>
                <a:ea typeface="Cambria Math" panose="02040503050406030204" pitchFamily="18" charset="0"/>
              </a:rPr>
              <a:t> the accelerating outflow </a:t>
            </a:r>
            <a:r>
              <a:rPr lang="en-US" altLang="zh-TW" u="sng" dirty="0">
                <a:solidFill>
                  <a:srgbClr val="0000FF"/>
                </a:solidFill>
                <a:latin typeface="Cambria Math" panose="02040503050406030204" pitchFamily="18" charset="0"/>
                <a:ea typeface="Cambria Math" panose="02040503050406030204" pitchFamily="18" charset="0"/>
              </a:rPr>
              <a:t>from the X-rays but not from the </a:t>
            </a:r>
            <a:r>
              <a:rPr lang="en-US" altLang="zh-TW" u="sng" dirty="0" smtClean="0">
                <a:solidFill>
                  <a:srgbClr val="0000FF"/>
                </a:solidFill>
                <a:latin typeface="Cambria Math" panose="02040503050406030204" pitchFamily="18" charset="0"/>
                <a:ea typeface="Cambria Math" panose="02040503050406030204" pitchFamily="18" charset="0"/>
              </a:rPr>
              <a:t>UV photons</a:t>
            </a:r>
            <a:r>
              <a:rPr lang="en-US" altLang="zh-TW" dirty="0" smtClean="0">
                <a:latin typeface="Cambria Math" panose="02040503050406030204" pitchFamily="18" charset="0"/>
                <a:ea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that are doing the acceleration.</a:t>
            </a:r>
            <a:endParaRPr lang="zh-TW" altLang="en-US" dirty="0">
              <a:latin typeface="Cambria Math" panose="02040503050406030204" pitchFamily="18" charset="0"/>
            </a:endParaRPr>
          </a:p>
        </p:txBody>
      </p:sp>
      <p:sp>
        <p:nvSpPr>
          <p:cNvPr id="8" name="TextBox 7"/>
          <p:cNvSpPr txBox="1"/>
          <p:nvPr/>
        </p:nvSpPr>
        <p:spPr>
          <a:xfrm>
            <a:off x="0" y="1051786"/>
            <a:ext cx="9143999" cy="461665"/>
          </a:xfrm>
          <a:prstGeom prst="rect">
            <a:avLst/>
          </a:prstGeom>
          <a:noFill/>
        </p:spPr>
        <p:txBody>
          <a:bodyPr wrap="square" rtlCol="0">
            <a:spAutoFit/>
          </a:bodyPr>
          <a:lstStyle/>
          <a:p>
            <a:pPr algn="ctr"/>
            <a:r>
              <a:rPr lang="en-US" altLang="zh-TW" sz="2400" dirty="0" smtClean="0">
                <a:latin typeface="Cambria Math" pitchFamily="18" charset="0"/>
                <a:ea typeface="Cambria Math" pitchFamily="18" charset="0"/>
              </a:rPr>
              <a:t>Main idea: Shielding gas</a:t>
            </a:r>
            <a:endParaRPr lang="zh-TW" altLang="en-US" sz="2400" dirty="0" smtClean="0">
              <a:latin typeface="Cambria Math" pitchFamily="18" charset="0"/>
              <a:ea typeface="Cambria Math" pitchFamily="18" charset="0"/>
            </a:endParaRPr>
          </a:p>
        </p:txBody>
      </p:sp>
    </p:spTree>
    <p:extLst>
      <p:ext uri="{BB962C8B-B14F-4D97-AF65-F5344CB8AC3E}">
        <p14:creationId xmlns:p14="http://schemas.microsoft.com/office/powerpoint/2010/main" val="2372549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normAutofit/>
          </a:bodyPr>
          <a:lstStyle/>
          <a:p>
            <a:r>
              <a:rPr lang="en-US" altLang="zh-TW" sz="3600" dirty="0" smtClean="0">
                <a:ea typeface="Cambria Math" panose="02040503050406030204" pitchFamily="18" charset="0"/>
              </a:rPr>
              <a:t>X-ray Heating problem–Explanation 2</a:t>
            </a:r>
            <a:endParaRPr lang="zh-TW" altLang="en-US" sz="3600" dirty="0"/>
          </a:p>
        </p:txBody>
      </p:sp>
      <mc:AlternateContent xmlns:mc="http://schemas.openxmlformats.org/markup-compatibility/2006" xmlns:a14="http://schemas.microsoft.com/office/drawing/2010/main">
        <mc:Choice Requires="a14">
          <p:sp>
            <p:nvSpPr>
              <p:cNvPr id="2" name="Rectangle 1"/>
              <p:cNvSpPr/>
              <p:nvPr/>
            </p:nvSpPr>
            <p:spPr>
              <a:xfrm>
                <a:off x="499142" y="1825405"/>
                <a:ext cx="8309297" cy="1754326"/>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Another possibility is that Compton heating of the disk surface interior to </a:t>
                </a:r>
                <a14:m>
                  <m:oMath xmlns:m="http://schemas.openxmlformats.org/officeDocument/2006/math">
                    <m:sSub>
                      <m:sSubPr>
                        <m:ctrlPr>
                          <a:rPr lang="zh-TW" altLang="en-US" i="1">
                            <a:latin typeface="Cambria Math"/>
                          </a:rPr>
                        </m:ctrlPr>
                      </m:sSubPr>
                      <m:e>
                        <m:r>
                          <m:rPr>
                            <m:sty m:val="p"/>
                          </m:rPr>
                          <a:rPr lang="zh-TW" altLang="en-US" i="0">
                            <a:latin typeface="Cambria Math" panose="02040503050406030204" pitchFamily="18" charset="0"/>
                          </a:rPr>
                          <m:t>R</m:t>
                        </m:r>
                      </m:e>
                      <m:sub>
                        <m:r>
                          <a:rPr lang="zh-TW" altLang="en-US" i="0">
                            <a:latin typeface="Cambria Math" panose="02040503050406030204" pitchFamily="18" charset="0"/>
                          </a:rPr>
                          <m:t>ℳ</m:t>
                        </m:r>
                      </m:sub>
                    </m:sSub>
                  </m:oMath>
                </a14:m>
                <a:r>
                  <a:rPr lang="en-US" altLang="zh-TW" dirty="0" smtClean="0">
                    <a:latin typeface="Cambria Math" panose="02040503050406030204" pitchFamily="18" charset="0"/>
                    <a:ea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produces the shielding gas – in the form of </a:t>
                </a:r>
                <a:r>
                  <a:rPr lang="en-US" altLang="zh-TW" u="sng" dirty="0">
                    <a:solidFill>
                      <a:srgbClr val="FF0000"/>
                    </a:solidFill>
                    <a:latin typeface="Cambria Math" panose="02040503050406030204" pitchFamily="18" charset="0"/>
                    <a:ea typeface="Cambria Math" panose="02040503050406030204" pitchFamily="18" charset="0"/>
                  </a:rPr>
                  <a:t>a cool corona</a:t>
                </a:r>
                <a:r>
                  <a:rPr lang="en-US" altLang="zh-TW" dirty="0">
                    <a:latin typeface="Cambria Math" panose="02040503050406030204" pitchFamily="18" charset="0"/>
                    <a:ea typeface="Cambria Math" panose="02040503050406030204" pitchFamily="18" charset="0"/>
                  </a:rPr>
                  <a:t>. That corona would </a:t>
                </a:r>
                <a:r>
                  <a:rPr lang="en-US" altLang="zh-TW" dirty="0" smtClean="0">
                    <a:latin typeface="Cambria Math" panose="02040503050406030204" pitchFamily="18" charset="0"/>
                    <a:ea typeface="Cambria Math" panose="02040503050406030204" pitchFamily="18" charset="0"/>
                  </a:rPr>
                  <a:t>attenuate </a:t>
                </a:r>
                <a:r>
                  <a:rPr lang="en-US" altLang="zh-TW" dirty="0">
                    <a:latin typeface="Cambria Math" panose="02040503050406030204" pitchFamily="18" charset="0"/>
                    <a:ea typeface="Cambria Math" panose="02040503050406030204" pitchFamily="18" charset="0"/>
                  </a:rPr>
                  <a:t>X-rays from the central source, </a:t>
                </a:r>
                <a:r>
                  <a:rPr lang="en-US" altLang="zh-TW" u="sng" dirty="0" smtClean="0">
                    <a:solidFill>
                      <a:srgbClr val="0000FF"/>
                    </a:solidFill>
                    <a:latin typeface="Cambria Math" panose="02040503050406030204" pitchFamily="18" charset="0"/>
                    <a:ea typeface="Cambria Math" panose="02040503050406030204" pitchFamily="18" charset="0"/>
                  </a:rPr>
                  <a:t>allowing a wind to be launched from a radius </a:t>
                </a:r>
                <a14:m>
                  <m:oMath xmlns:m="http://schemas.openxmlformats.org/officeDocument/2006/math">
                    <m:sSub>
                      <m:sSubPr>
                        <m:ctrlPr>
                          <a:rPr lang="zh-TW" altLang="en-US" i="1" u="sng">
                            <a:solidFill>
                              <a:srgbClr val="0000FF"/>
                            </a:solidFill>
                            <a:latin typeface="Cambria Math"/>
                          </a:rPr>
                        </m:ctrlPr>
                      </m:sSubPr>
                      <m:e>
                        <m:r>
                          <m:rPr>
                            <m:sty m:val="p"/>
                          </m:rPr>
                          <a:rPr lang="zh-TW" altLang="en-US" i="0" u="sng">
                            <a:solidFill>
                              <a:srgbClr val="0000FF"/>
                            </a:solidFill>
                            <a:latin typeface="Cambria Math" panose="02040503050406030204" pitchFamily="18" charset="0"/>
                          </a:rPr>
                          <m:t>R</m:t>
                        </m:r>
                      </m:e>
                      <m:sub>
                        <m:r>
                          <m:rPr>
                            <m:sty m:val="p"/>
                          </m:rPr>
                          <a:rPr lang="en-US" altLang="zh-TW" b="0" i="0" u="sng" smtClean="0">
                            <a:solidFill>
                              <a:srgbClr val="0000FF"/>
                            </a:solidFill>
                            <a:latin typeface="Cambria Math" panose="02040503050406030204" pitchFamily="18" charset="0"/>
                            <a:ea typeface="Cambria Math" panose="02040503050406030204" pitchFamily="18" charset="0"/>
                          </a:rPr>
                          <m:t>C</m:t>
                        </m:r>
                      </m:sub>
                    </m:sSub>
                  </m:oMath>
                </a14:m>
                <a:r>
                  <a:rPr lang="zh-TW" altLang="en-US" u="sng" dirty="0" smtClean="0">
                    <a:solidFill>
                      <a:srgbClr val="0000FF"/>
                    </a:solidFill>
                    <a:latin typeface="Cambria Math" panose="02040503050406030204" pitchFamily="18" charset="0"/>
                  </a:rPr>
                  <a:t> </a:t>
                </a:r>
                <a:r>
                  <a:rPr lang="en-US" altLang="zh-TW" u="sng" dirty="0" smtClean="0">
                    <a:solidFill>
                      <a:srgbClr val="0000FF"/>
                    </a:solidFill>
                    <a:latin typeface="Cambria Math" panose="02040503050406030204" pitchFamily="18" charset="0"/>
                    <a:ea typeface="Cambria Math" panose="02040503050406030204" pitchFamily="18" charset="0"/>
                  </a:rPr>
                  <a:t>(</a:t>
                </a:r>
                <a:r>
                  <a:rPr lang="en-US" altLang="zh-TW" u="sng" dirty="0">
                    <a:solidFill>
                      <a:srgbClr val="0000FF"/>
                    </a:solidFill>
                    <a:latin typeface="Cambria Math" panose="02040503050406030204" pitchFamily="18" charset="0"/>
                    <a:ea typeface="Cambria Math" panose="02040503050406030204" pitchFamily="18" charset="0"/>
                  </a:rPr>
                  <a:t>beyond which Compton heating of the surface would be unimportant</a:t>
                </a:r>
                <a:r>
                  <a:rPr lang="en-US" altLang="zh-TW" dirty="0" smtClean="0">
                    <a:solidFill>
                      <a:srgbClr val="0000FF"/>
                    </a:solidFill>
                    <a:latin typeface="Cambria Math" panose="02040503050406030204" pitchFamily="18" charset="0"/>
                    <a:ea typeface="Cambria Math" panose="02040503050406030204" pitchFamily="18" charset="0"/>
                  </a:rPr>
                  <a:t>)</a:t>
                </a:r>
                <a:r>
                  <a:rPr lang="en-US" altLang="zh-TW"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lang="zh-TW" altLang="en-US" i="1">
                            <a:latin typeface="Cambria Math"/>
                          </a:rPr>
                        </m:ctrlPr>
                      </m:sSubPr>
                      <m:e>
                        <m:r>
                          <m:rPr>
                            <m:sty m:val="p"/>
                          </m:rPr>
                          <a:rPr lang="zh-TW" altLang="en-US" i="0">
                            <a:latin typeface="Cambria Math" panose="02040503050406030204" pitchFamily="18" charset="0"/>
                          </a:rPr>
                          <m:t>R</m:t>
                        </m:r>
                      </m:e>
                      <m:sub>
                        <m:r>
                          <m:rPr>
                            <m:sty m:val="p"/>
                          </m:rPr>
                          <a:rPr lang="en-US" altLang="zh-TW" i="0">
                            <a:latin typeface="Cambria Math" panose="02040503050406030204" pitchFamily="18" charset="0"/>
                            <a:ea typeface="Cambria Math" panose="02040503050406030204" pitchFamily="18" charset="0"/>
                          </a:rPr>
                          <m:t>C</m:t>
                        </m:r>
                      </m:sub>
                    </m:sSub>
                    <m:r>
                      <a:rPr lang="en-US" altLang="zh-TW" i="0">
                        <a:latin typeface="Cambria Math" panose="02040503050406030204" pitchFamily="18" charset="0"/>
                        <a:ea typeface="Cambria Math" panose="02040503050406030204" pitchFamily="18" charset="0"/>
                      </a:rPr>
                      <m:t> </m:t>
                    </m:r>
                  </m:oMath>
                </a14:m>
                <a:r>
                  <a:rPr lang="en-US" altLang="zh-TW" dirty="0">
                    <a:latin typeface="Cambria Math" panose="02040503050406030204" pitchFamily="18" charset="0"/>
                    <a:ea typeface="Cambria Math" panose="02040503050406030204" pitchFamily="18" charset="0"/>
                  </a:rPr>
                  <a:t>would differ from </a:t>
                </a:r>
                <a14:m>
                  <m:oMath xmlns:m="http://schemas.openxmlformats.org/officeDocument/2006/math">
                    <m:sSub>
                      <m:sSubPr>
                        <m:ctrlPr>
                          <a:rPr lang="zh-TW" altLang="en-US" i="1">
                            <a:latin typeface="Cambria Math"/>
                          </a:rPr>
                        </m:ctrlPr>
                      </m:sSubPr>
                      <m:e>
                        <m:r>
                          <m:rPr>
                            <m:sty m:val="p"/>
                          </m:rPr>
                          <a:rPr lang="zh-TW" altLang="en-US" i="0">
                            <a:latin typeface="Cambria Math" panose="02040503050406030204" pitchFamily="18" charset="0"/>
                          </a:rPr>
                          <m:t>R</m:t>
                        </m:r>
                      </m:e>
                      <m:sub>
                        <m:r>
                          <a:rPr lang="zh-TW" altLang="en-US" i="0">
                            <a:latin typeface="Cambria Math" panose="02040503050406030204" pitchFamily="18" charset="0"/>
                          </a:rPr>
                          <m:t>ℳ</m:t>
                        </m:r>
                      </m:sub>
                    </m:sSub>
                  </m:oMath>
                </a14:m>
                <a:r>
                  <a:rPr lang="en-US" altLang="zh-TW" dirty="0">
                    <a:latin typeface="Cambria Math" panose="02040503050406030204" pitchFamily="18" charset="0"/>
                    <a:ea typeface="Cambria Math" panose="02040503050406030204" pitchFamily="18" charset="0"/>
                  </a:rPr>
                  <a:t> , of course, and it is not known at this time </a:t>
                </a:r>
                <a:r>
                  <a:rPr lang="en-US" altLang="zh-TW" dirty="0" smtClean="0">
                    <a:latin typeface="Cambria Math" panose="02040503050406030204" pitchFamily="18" charset="0"/>
                    <a:ea typeface="Cambria Math" panose="02040503050406030204" pitchFamily="18" charset="0"/>
                  </a:rPr>
                  <a:t>whether this </a:t>
                </a:r>
                <a:r>
                  <a:rPr lang="en-US" altLang="zh-TW" dirty="0">
                    <a:latin typeface="Cambria Math" panose="02040503050406030204" pitchFamily="18" charset="0"/>
                    <a:ea typeface="Cambria Math" panose="02040503050406030204" pitchFamily="18" charset="0"/>
                  </a:rPr>
                  <a:t>would give as successful a model as the standard Murray and Chiang model.</a:t>
                </a:r>
                <a:endParaRPr lang="zh-TW" altLang="en-US" dirty="0">
                  <a:latin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99142" y="1825405"/>
                <a:ext cx="8309297" cy="1754326"/>
              </a:xfrm>
              <a:prstGeom prst="rect">
                <a:avLst/>
              </a:prstGeom>
              <a:blipFill rotWithShape="1">
                <a:blip r:embed="rId2"/>
                <a:stretch>
                  <a:fillRect l="-660" t="-2083" b="-4167"/>
                </a:stretch>
              </a:blipFill>
            </p:spPr>
            <p:txBody>
              <a:bodyPr/>
              <a:lstStyle/>
              <a:p>
                <a:r>
                  <a:rPr lang="zh-TW" altLang="en-US">
                    <a:noFill/>
                  </a:rPr>
                  <a:t> </a:t>
                </a:r>
              </a:p>
            </p:txBody>
          </p:sp>
        </mc:Fallback>
      </mc:AlternateContent>
      <p:sp>
        <p:nvSpPr>
          <p:cNvPr id="6" name="TextBox 5"/>
          <p:cNvSpPr txBox="1"/>
          <p:nvPr/>
        </p:nvSpPr>
        <p:spPr>
          <a:xfrm>
            <a:off x="0" y="1051786"/>
            <a:ext cx="9143999" cy="461665"/>
          </a:xfrm>
          <a:prstGeom prst="rect">
            <a:avLst/>
          </a:prstGeom>
          <a:noFill/>
        </p:spPr>
        <p:txBody>
          <a:bodyPr wrap="square" rtlCol="0">
            <a:spAutoFit/>
          </a:bodyPr>
          <a:lstStyle/>
          <a:p>
            <a:pPr algn="ctr"/>
            <a:r>
              <a:rPr lang="en-US" altLang="zh-TW" sz="2400" dirty="0" smtClean="0">
                <a:latin typeface="Cambria Math" pitchFamily="18" charset="0"/>
                <a:ea typeface="Cambria Math" pitchFamily="18" charset="0"/>
              </a:rPr>
              <a:t>Main idea: Shielding gas</a:t>
            </a:r>
            <a:endParaRPr lang="zh-TW" altLang="en-US" sz="2400" dirty="0" smtClean="0">
              <a:latin typeface="Cambria Math" pitchFamily="18" charset="0"/>
              <a:ea typeface="Cambria Math" pitchFamily="18" charset="0"/>
            </a:endParaRPr>
          </a:p>
        </p:txBody>
      </p:sp>
    </p:spTree>
    <p:extLst>
      <p:ext uri="{BB962C8B-B14F-4D97-AF65-F5344CB8AC3E}">
        <p14:creationId xmlns:p14="http://schemas.microsoft.com/office/powerpoint/2010/main" val="2372549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1143000"/>
          </a:xfrm>
        </p:spPr>
        <p:txBody>
          <a:bodyPr>
            <a:normAutofit/>
          </a:bodyPr>
          <a:lstStyle/>
          <a:p>
            <a:r>
              <a:rPr lang="en-US" altLang="zh-TW" sz="3600" dirty="0" smtClean="0">
                <a:ea typeface="Cambria Math" panose="02040503050406030204" pitchFamily="18" charset="0"/>
              </a:rPr>
              <a:t>X-ray Heating problem–Explanation 3</a:t>
            </a:r>
            <a:endParaRPr lang="zh-TW" altLang="en-US" sz="3600" dirty="0"/>
          </a:p>
        </p:txBody>
      </p:sp>
      <p:sp>
        <p:nvSpPr>
          <p:cNvPr id="2" name="Rectangle 1"/>
          <p:cNvSpPr/>
          <p:nvPr/>
        </p:nvSpPr>
        <p:spPr>
          <a:xfrm>
            <a:off x="348141" y="1740128"/>
            <a:ext cx="8552577" cy="1200329"/>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 The presence of strong Compton-heating X-ray emission comes from the </a:t>
            </a:r>
            <a:r>
              <a:rPr lang="en-US" altLang="zh-TW" dirty="0" smtClean="0">
                <a:latin typeface="Cambria Math" panose="02040503050406030204" pitchFamily="18" charset="0"/>
                <a:ea typeface="Cambria Math" panose="02040503050406030204" pitchFamily="18" charset="0"/>
              </a:rPr>
              <a:t>assumption </a:t>
            </a:r>
            <a:r>
              <a:rPr lang="en-US" altLang="zh-TW" dirty="0">
                <a:latin typeface="Cambria Math" panose="02040503050406030204" pitchFamily="18" charset="0"/>
                <a:ea typeface="Cambria Math" panose="02040503050406030204" pitchFamily="18" charset="0"/>
              </a:rPr>
              <a:t>that sources that show winds are simply normal objects, viewed </a:t>
            </a:r>
            <a:r>
              <a:rPr lang="en-US" altLang="zh-TW" dirty="0" smtClean="0">
                <a:latin typeface="Cambria Math" panose="02040503050406030204" pitchFamily="18" charset="0"/>
                <a:ea typeface="Cambria Math" panose="02040503050406030204" pitchFamily="18" charset="0"/>
              </a:rPr>
              <a:t>along the </a:t>
            </a:r>
            <a:r>
              <a:rPr lang="en-US" altLang="zh-TW" dirty="0">
                <a:latin typeface="Cambria Math" panose="02040503050406030204" pitchFamily="18" charset="0"/>
                <a:ea typeface="Cambria Math" panose="02040503050406030204" pitchFamily="18" charset="0"/>
              </a:rPr>
              <a:t>surface of the disk. A third possibility, however, is that Cir X-1 and </a:t>
            </a:r>
            <a:r>
              <a:rPr lang="en-US" altLang="zh-TW" dirty="0" smtClean="0">
                <a:latin typeface="Cambria Math" panose="02040503050406030204" pitchFamily="18" charset="0"/>
                <a:ea typeface="Cambria Math" panose="02040503050406030204" pitchFamily="18" charset="0"/>
              </a:rPr>
              <a:t>BAL QSOs </a:t>
            </a:r>
            <a:r>
              <a:rPr lang="en-US" altLang="zh-TW" dirty="0">
                <a:latin typeface="Cambria Math" panose="02040503050406030204" pitchFamily="18" charset="0"/>
                <a:ea typeface="Cambria Math" panose="02040503050406030204" pitchFamily="18" charset="0"/>
              </a:rPr>
              <a:t>are not like other X-ray sources and quasars.</a:t>
            </a:r>
            <a:endParaRPr lang="zh-TW"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348141" y="3263892"/>
                <a:ext cx="8552577" cy="646331"/>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 Indeed, they are thought to be </a:t>
                </a:r>
                <a:r>
                  <a:rPr lang="en-US" altLang="zh-TW" dirty="0">
                    <a:latin typeface="Cambria Math" panose="02040503050406030204" pitchFamily="18" charset="0"/>
                    <a:ea typeface="Cambria Math" panose="02040503050406030204" pitchFamily="18" charset="0"/>
                  </a:rPr>
                  <a:t>radiating very close to the </a:t>
                </a:r>
                <a:r>
                  <a:rPr lang="en-US" altLang="zh-TW" dirty="0" err="1">
                    <a:latin typeface="Cambria Math" panose="02040503050406030204" pitchFamily="18" charset="0"/>
                    <a:ea typeface="Cambria Math" panose="02040503050406030204" pitchFamily="18" charset="0"/>
                  </a:rPr>
                  <a:t>Eddington</a:t>
                </a:r>
                <a:r>
                  <a:rPr lang="en-US" altLang="zh-TW" dirty="0">
                    <a:latin typeface="Cambria Math" panose="02040503050406030204" pitchFamily="18" charset="0"/>
                    <a:ea typeface="Cambria Math" panose="02040503050406030204" pitchFamily="18" charset="0"/>
                  </a:rPr>
                  <a:t> limit </a:t>
                </a:r>
                <a14:m>
                  <m:oMath xmlns:m="http://schemas.openxmlformats.org/officeDocument/2006/math">
                    <m:r>
                      <a:rPr lang="en-US" altLang="zh-TW" b="0" i="0" smtClean="0">
                        <a:latin typeface="Cambria Math" panose="02040503050406030204" pitchFamily="18" charset="0"/>
                        <a:ea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ℓ</m:t>
                        </m:r>
                      </m:e>
                      <m:sub>
                        <m:r>
                          <m:rPr>
                            <m:sty m:val="p"/>
                          </m:rPr>
                          <a:rPr lang="zh-TW" altLang="en-US">
                            <a:latin typeface="Cambria Math" panose="02040503050406030204" pitchFamily="18" charset="0"/>
                          </a:rPr>
                          <m:t>rad</m:t>
                        </m:r>
                      </m:sub>
                    </m:sSub>
                    <m:r>
                      <a:rPr lang="en-US" altLang="zh-TW" b="0" i="1" smtClean="0">
                        <a:latin typeface="Cambria Math" panose="02040503050406030204" pitchFamily="18" charset="0"/>
                        <a:ea typeface="Cambria Math" panose="02040503050406030204" pitchFamily="18" charset="0"/>
                      </a:rPr>
                      <m:t>&gt;0.5)</m:t>
                    </m:r>
                  </m:oMath>
                </a14:m>
                <a:r>
                  <a:rPr lang="en-US" altLang="zh-TW" dirty="0" smtClean="0">
                    <a:latin typeface="Cambria Math" panose="02040503050406030204" pitchFamily="18" charset="0"/>
                    <a:ea typeface="Cambria Math" panose="02040503050406030204" pitchFamily="18" charset="0"/>
                  </a:rPr>
                  <a:t>, whereas </a:t>
                </a:r>
                <a:r>
                  <a:rPr lang="en-US" altLang="zh-TW" dirty="0">
                    <a:latin typeface="Cambria Math" panose="02040503050406030204" pitchFamily="18" charset="0"/>
                    <a:ea typeface="Cambria Math" panose="02040503050406030204" pitchFamily="18" charset="0"/>
                  </a:rPr>
                  <a:t>quasars </a:t>
                </a:r>
                <a:r>
                  <a:rPr lang="en-US" altLang="zh-TW" dirty="0" smtClean="0">
                    <a:latin typeface="Cambria Math" panose="02040503050406030204" pitchFamily="18" charset="0"/>
                    <a:ea typeface="Cambria Math" panose="02040503050406030204" pitchFamily="18" charset="0"/>
                  </a:rPr>
                  <a:t>are thought </a:t>
                </a:r>
                <a:r>
                  <a:rPr lang="en-US" altLang="zh-TW" dirty="0">
                    <a:latin typeface="Cambria Math" panose="02040503050406030204" pitchFamily="18" charset="0"/>
                    <a:ea typeface="Cambria Math" panose="02040503050406030204" pitchFamily="18" charset="0"/>
                  </a:rPr>
                  <a:t>to be somewhat less </a:t>
                </a:r>
                <a:r>
                  <a:rPr lang="en-US" altLang="zh-TW" dirty="0" smtClean="0">
                    <a:latin typeface="Cambria Math" panose="02040503050406030204" pitchFamily="18" charset="0"/>
                    <a:ea typeface="Cambria Math" panose="02040503050406030204" pitchFamily="18" charset="0"/>
                  </a:rPr>
                  <a:t>luminous</a:t>
                </a:r>
                <a:r>
                  <a:rPr lang="en-US" altLang="zh-TW" dirty="0">
                    <a:latin typeface="Cambria Math" panose="02040503050406030204" pitchFamily="18" charset="0"/>
                    <a:ea typeface="Cambria Math" panose="02040503050406030204" pitchFamily="18" charset="0"/>
                  </a:rPr>
                  <a:t> </a:t>
                </a:r>
                <a14:m>
                  <m:oMath xmlns:m="http://schemas.openxmlformats.org/officeDocument/2006/math">
                    <m:r>
                      <a:rPr lang="en-US" altLang="zh-TW">
                        <a:latin typeface="Cambria Math" panose="02040503050406030204" pitchFamily="18" charset="0"/>
                        <a:ea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ℓ</m:t>
                        </m:r>
                      </m:e>
                      <m:sub>
                        <m:r>
                          <m:rPr>
                            <m:sty m:val="p"/>
                          </m:rPr>
                          <a:rPr lang="zh-TW" altLang="en-US">
                            <a:latin typeface="Cambria Math" panose="02040503050406030204" pitchFamily="18" charset="0"/>
                          </a:rPr>
                          <m:t>rad</m:t>
                        </m:r>
                      </m:sub>
                    </m:sSub>
                    <m:r>
                      <a:rPr lang="en-US" altLang="zh-TW" b="0" i="1" smtClean="0">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0.</m:t>
                    </m:r>
                    <m:r>
                      <a:rPr lang="en-US" altLang="zh-TW" b="0" i="1" smtClean="0">
                        <a:latin typeface="Cambria Math" panose="02040503050406030204" pitchFamily="18" charset="0"/>
                        <a:ea typeface="Cambria Math" panose="02040503050406030204" pitchFamily="18" charset="0"/>
                      </a:rPr>
                      <m:t>1</m:t>
                    </m:r>
                    <m:r>
                      <a:rPr lang="en-US" altLang="zh-TW" i="1">
                        <a:latin typeface="Cambria Math" panose="02040503050406030204" pitchFamily="18" charset="0"/>
                        <a:ea typeface="Cambria Math" panose="02040503050406030204" pitchFamily="18" charset="0"/>
                      </a:rPr>
                      <m:t>)</m:t>
                    </m:r>
                  </m:oMath>
                </a14:m>
                <a:endParaRPr lang="zh-TW" altLang="en-US" dirty="0">
                  <a:latin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48141" y="3263892"/>
                <a:ext cx="8552577" cy="646331"/>
              </a:xfrm>
              <a:prstGeom prst="rect">
                <a:avLst/>
              </a:prstGeom>
              <a:blipFill rotWithShape="1">
                <a:blip r:embed="rId2"/>
                <a:stretch>
                  <a:fillRect l="-570" t="-5660" r="-1782" b="-132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48141" y="4306333"/>
                <a:ext cx="8552577" cy="1480405"/>
              </a:xfrm>
              <a:prstGeom prst="rect">
                <a:avLst/>
              </a:prstGeom>
            </p:spPr>
            <p:txBody>
              <a:bodyPr wrap="square">
                <a:spAutoFit/>
              </a:bodyPr>
              <a:lstStyle/>
              <a:p>
                <a:r>
                  <a:rPr lang="en-US" altLang="zh-TW" u="sng" dirty="0" smtClean="0">
                    <a:solidFill>
                      <a:srgbClr val="0000FF"/>
                    </a:solidFill>
                    <a:latin typeface="Cambria Math" panose="02040503050406030204" pitchFamily="18" charset="0"/>
                    <a:ea typeface="Cambria Math" panose="02040503050406030204" pitchFamily="18" charset="0"/>
                  </a:rPr>
                  <a:t>When  </a:t>
                </a:r>
                <a14:m>
                  <m:oMath xmlns:m="http://schemas.openxmlformats.org/officeDocument/2006/math">
                    <m:limUpp>
                      <m:limUppPr>
                        <m:ctrlPr>
                          <a:rPr lang="zh-TW" altLang="en-US" i="1" u="sng">
                            <a:solidFill>
                              <a:srgbClr val="0000FF"/>
                            </a:solidFill>
                            <a:latin typeface="Cambria Math"/>
                          </a:rPr>
                        </m:ctrlPr>
                      </m:limUppPr>
                      <m:e>
                        <m:r>
                          <a:rPr lang="zh-TW" altLang="en-US" i="1" u="sng">
                            <a:solidFill>
                              <a:srgbClr val="0000FF"/>
                            </a:solidFill>
                            <a:latin typeface="Cambria Math" panose="02040503050406030204" pitchFamily="18" charset="0"/>
                          </a:rPr>
                          <m:t>𝑚</m:t>
                        </m:r>
                      </m:e>
                      <m:lim>
                        <m:r>
                          <a:rPr lang="zh-TW" altLang="en-US" u="sng">
                            <a:solidFill>
                              <a:srgbClr val="0000FF"/>
                            </a:solidFill>
                            <a:latin typeface="Cambria Math" panose="02040503050406030204" pitchFamily="18" charset="0"/>
                          </a:rPr>
                          <m:t>.</m:t>
                        </m:r>
                      </m:lim>
                    </m:limUpp>
                    <m:r>
                      <a:rPr lang="zh-TW" altLang="en-US" u="sng">
                        <a:solidFill>
                          <a:srgbClr val="0000FF"/>
                        </a:solidFill>
                        <a:latin typeface="Cambria Math" panose="02040503050406030204" pitchFamily="18" charset="0"/>
                      </a:rPr>
                      <m:t>→1</m:t>
                    </m:r>
                  </m:oMath>
                </a14:m>
                <a:r>
                  <a:rPr lang="en-US" altLang="zh-TW" u="sng" dirty="0">
                    <a:solidFill>
                      <a:srgbClr val="0000FF"/>
                    </a:solidFill>
                    <a:latin typeface="Cambria Math" panose="02040503050406030204" pitchFamily="18" charset="0"/>
                    <a:ea typeface="Cambria Math" panose="02040503050406030204" pitchFamily="18" charset="0"/>
                  </a:rPr>
                  <a:t>, the </a:t>
                </a:r>
                <a:r>
                  <a:rPr lang="en-US" altLang="zh-TW" u="sng" dirty="0" smtClean="0">
                    <a:solidFill>
                      <a:srgbClr val="0000FF"/>
                    </a:solidFill>
                    <a:latin typeface="Cambria Math" panose="02040503050406030204" pitchFamily="18" charset="0"/>
                    <a:ea typeface="Cambria Math" panose="02040503050406030204" pitchFamily="18" charset="0"/>
                  </a:rPr>
                  <a:t>accretion flow </a:t>
                </a:r>
                <a:r>
                  <a:rPr lang="en-US" altLang="zh-TW" u="sng" dirty="0">
                    <a:solidFill>
                      <a:srgbClr val="0000FF"/>
                    </a:solidFill>
                    <a:latin typeface="Cambria Math" panose="02040503050406030204" pitchFamily="18" charset="0"/>
                    <a:ea typeface="Cambria Math" panose="02040503050406030204" pitchFamily="18" charset="0"/>
                  </a:rPr>
                  <a:t>may enter a cooler, optically thick, </a:t>
                </a:r>
                <a:r>
                  <a:rPr lang="en-US" altLang="zh-TW" u="sng" dirty="0" err="1">
                    <a:solidFill>
                      <a:srgbClr val="0000FF"/>
                    </a:solidFill>
                    <a:latin typeface="Cambria Math" panose="02040503050406030204" pitchFamily="18" charset="0"/>
                    <a:ea typeface="Cambria Math" panose="02040503050406030204" pitchFamily="18" charset="0"/>
                  </a:rPr>
                  <a:t>advectively</a:t>
                </a:r>
                <a:r>
                  <a:rPr lang="en-US" altLang="zh-TW" u="sng" dirty="0">
                    <a:solidFill>
                      <a:srgbClr val="0000FF"/>
                    </a:solidFill>
                    <a:latin typeface="Cambria Math" panose="02040503050406030204" pitchFamily="18" charset="0"/>
                    <a:ea typeface="Cambria Math" panose="02040503050406030204" pitchFamily="18" charset="0"/>
                  </a:rPr>
                  <a:t>-cooled “slim” disk state</a:t>
                </a:r>
                <a:r>
                  <a:rPr lang="en-US" altLang="zh-TW" dirty="0" smtClean="0">
                    <a:latin typeface="Cambria Math" panose="02040503050406030204" pitchFamily="18" charset="0"/>
                    <a:ea typeface="Cambria Math" panose="02040503050406030204" pitchFamily="18" charset="0"/>
                  </a:rPr>
                  <a:t>. That </a:t>
                </a:r>
                <a:r>
                  <a:rPr lang="en-US" altLang="zh-TW" dirty="0">
                    <a:latin typeface="Cambria Math" panose="02040503050406030204" pitchFamily="18" charset="0"/>
                    <a:ea typeface="Cambria Math" panose="02040503050406030204" pitchFamily="18" charset="0"/>
                  </a:rPr>
                  <a:t>is, the inner hot corona that normally produces the X-rays may be </a:t>
                </a:r>
                <a:r>
                  <a:rPr lang="en-US" altLang="zh-TW" dirty="0" smtClean="0">
                    <a:latin typeface="Cambria Math" panose="02040503050406030204" pitchFamily="18" charset="0"/>
                    <a:ea typeface="Cambria Math" panose="02040503050406030204" pitchFamily="18" charset="0"/>
                  </a:rPr>
                  <a:t>quenched by </a:t>
                </a:r>
                <a:r>
                  <a:rPr lang="en-US" altLang="zh-TW" dirty="0">
                    <a:latin typeface="Cambria Math" panose="02040503050406030204" pitchFamily="18" charset="0"/>
                    <a:ea typeface="Cambria Math" panose="02040503050406030204" pitchFamily="18" charset="0"/>
                  </a:rPr>
                  <a:t>the geometrically thick inflow. This would leave only the cooler disk </a:t>
                </a:r>
                <a:r>
                  <a:rPr lang="en-US" altLang="zh-TW" dirty="0" smtClean="0">
                    <a:latin typeface="Cambria Math" panose="02040503050406030204" pitchFamily="18" charset="0"/>
                    <a:ea typeface="Cambria Math" panose="02040503050406030204" pitchFamily="18" charset="0"/>
                  </a:rPr>
                  <a:t>accretion </a:t>
                </a:r>
                <a:r>
                  <a:rPr lang="en-US" altLang="zh-TW" dirty="0">
                    <a:latin typeface="Cambria Math" panose="02040503050406030204" pitchFamily="18" charset="0"/>
                    <a:ea typeface="Cambria Math" panose="02040503050406030204" pitchFamily="18" charset="0"/>
                  </a:rPr>
                  <a:t>itself, implying central temperatures from equation (12.52) of ∼ </a:t>
                </a:r>
                <a14:m>
                  <m:oMath xmlns:m="http://schemas.openxmlformats.org/officeDocument/2006/math">
                    <m:sSup>
                      <m:sSupPr>
                        <m:ctrlPr>
                          <a:rPr lang="zh-TW" altLang="en-US" i="1">
                            <a:latin typeface="Cambria Math"/>
                          </a:rPr>
                        </m:ctrlPr>
                      </m:sSupPr>
                      <m:e>
                        <m:r>
                          <a:rPr lang="zh-TW" altLang="en-US">
                            <a:latin typeface="Cambria Math" panose="02040503050406030204" pitchFamily="18" charset="0"/>
                          </a:rPr>
                          <m:t>10</m:t>
                        </m:r>
                      </m:e>
                      <m:sup>
                        <m:r>
                          <a:rPr lang="zh-TW" altLang="en-US">
                            <a:latin typeface="Cambria Math" panose="02040503050406030204" pitchFamily="18" charset="0"/>
                          </a:rPr>
                          <m:t>7</m:t>
                        </m:r>
                      </m:sup>
                    </m:sSup>
                  </m:oMath>
                </a14:m>
                <a:r>
                  <a:rPr lang="en-US" altLang="zh-TW" dirty="0" smtClean="0">
                    <a:latin typeface="Cambria Math" panose="02040503050406030204" pitchFamily="18" charset="0"/>
                    <a:ea typeface="Cambria Math" panose="02040503050406030204" pitchFamily="18" charset="0"/>
                  </a:rPr>
                  <a:t>K for Cir </a:t>
                </a:r>
                <a:r>
                  <a:rPr lang="en-US" altLang="zh-TW" dirty="0">
                    <a:latin typeface="Cambria Math" panose="02040503050406030204" pitchFamily="18" charset="0"/>
                    <a:ea typeface="Cambria Math" panose="02040503050406030204" pitchFamily="18" charset="0"/>
                  </a:rPr>
                  <a:t>X-1 and ∼ </a:t>
                </a:r>
                <a14:m>
                  <m:oMath xmlns:m="http://schemas.openxmlformats.org/officeDocument/2006/math">
                    <m:sSup>
                      <m:sSupPr>
                        <m:ctrlPr>
                          <a:rPr lang="zh-TW" altLang="en-US" i="1">
                            <a:latin typeface="Cambria Math"/>
                          </a:rPr>
                        </m:ctrlPr>
                      </m:sSupPr>
                      <m:e>
                        <m:r>
                          <a:rPr lang="zh-TW" altLang="en-US">
                            <a:latin typeface="Cambria Math" panose="02040503050406030204" pitchFamily="18" charset="0"/>
                          </a:rPr>
                          <m:t>10</m:t>
                        </m:r>
                      </m:e>
                      <m:sup>
                        <m:r>
                          <a:rPr lang="en-US" altLang="zh-TW" b="0" i="0" smtClean="0">
                            <a:latin typeface="Cambria Math" panose="02040503050406030204" pitchFamily="18" charset="0"/>
                            <a:ea typeface="Cambria Math" panose="02040503050406030204" pitchFamily="18" charset="0"/>
                          </a:rPr>
                          <m:t>5</m:t>
                        </m:r>
                      </m:sup>
                    </m:sSup>
                  </m:oMath>
                </a14:m>
                <a:r>
                  <a:rPr lang="en-US" altLang="zh-TW" dirty="0" smtClean="0">
                    <a:latin typeface="Cambria Math" panose="02040503050406030204" pitchFamily="18" charset="0"/>
                    <a:ea typeface="Cambria Math" panose="02040503050406030204" pitchFamily="18" charset="0"/>
                  </a:rPr>
                  <a:t>K </a:t>
                </a:r>
                <a:r>
                  <a:rPr lang="en-US" altLang="zh-TW" dirty="0">
                    <a:latin typeface="Cambria Math" panose="02040503050406030204" pitchFamily="18" charset="0"/>
                    <a:ea typeface="Cambria Math" panose="02040503050406030204" pitchFamily="18" charset="0"/>
                  </a:rPr>
                  <a:t>for BAL QSOs.</a:t>
                </a:r>
                <a:endParaRPr lang="zh-TW" altLang="en-US" dirty="0">
                  <a:latin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48141" y="4306333"/>
                <a:ext cx="8552577" cy="1480405"/>
              </a:xfrm>
              <a:prstGeom prst="rect">
                <a:avLst/>
              </a:prstGeom>
              <a:blipFill rotWithShape="1">
                <a:blip r:embed="rId3"/>
                <a:stretch>
                  <a:fillRect l="-570" t="-2469" r="-499" b="-5350"/>
                </a:stretch>
              </a:blipFill>
            </p:spPr>
            <p:txBody>
              <a:bodyPr/>
              <a:lstStyle/>
              <a:p>
                <a:r>
                  <a:rPr lang="zh-TW" altLang="en-US">
                    <a:noFill/>
                  </a:rPr>
                  <a:t> </a:t>
                </a:r>
              </a:p>
            </p:txBody>
          </p:sp>
        </mc:Fallback>
      </mc:AlternateContent>
      <p:sp>
        <p:nvSpPr>
          <p:cNvPr id="9" name="TextBox 8"/>
          <p:cNvSpPr txBox="1"/>
          <p:nvPr/>
        </p:nvSpPr>
        <p:spPr>
          <a:xfrm>
            <a:off x="0" y="1051786"/>
            <a:ext cx="9143999" cy="461665"/>
          </a:xfrm>
          <a:prstGeom prst="rect">
            <a:avLst/>
          </a:prstGeom>
          <a:noFill/>
        </p:spPr>
        <p:txBody>
          <a:bodyPr wrap="square" rtlCol="0">
            <a:spAutoFit/>
          </a:bodyPr>
          <a:lstStyle/>
          <a:p>
            <a:pPr algn="ctr"/>
            <a:r>
              <a:rPr lang="en-US" altLang="zh-TW" sz="2400" dirty="0" smtClean="0">
                <a:latin typeface="Cambria Math" pitchFamily="18" charset="0"/>
                <a:ea typeface="Cambria Math" pitchFamily="18" charset="0"/>
              </a:rPr>
              <a:t>Main idea: State transition</a:t>
            </a:r>
            <a:endParaRPr lang="zh-TW" altLang="en-US" sz="2400" dirty="0" smtClean="0">
              <a:latin typeface="Cambria Math" pitchFamily="18" charset="0"/>
              <a:ea typeface="Cambria Math" pitchFamily="18" charset="0"/>
            </a:endParaRPr>
          </a:p>
        </p:txBody>
      </p:sp>
    </p:spTree>
    <p:extLst>
      <p:ext uri="{BB962C8B-B14F-4D97-AF65-F5344CB8AC3E}">
        <p14:creationId xmlns:p14="http://schemas.microsoft.com/office/powerpoint/2010/main" val="2372549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1143000"/>
          </a:xfrm>
        </p:spPr>
        <p:txBody>
          <a:bodyPr>
            <a:normAutofit/>
          </a:bodyPr>
          <a:lstStyle/>
          <a:p>
            <a:r>
              <a:rPr lang="en-US" altLang="zh-TW" sz="3600" dirty="0" smtClean="0">
                <a:ea typeface="Cambria Math" panose="02040503050406030204" pitchFamily="18" charset="0"/>
              </a:rPr>
              <a:t>X-ray Heating problem–Explanation 4</a:t>
            </a:r>
            <a:endParaRPr lang="zh-TW" altLang="en-US" sz="3600" dirty="0"/>
          </a:p>
        </p:txBody>
      </p:sp>
      <p:sp>
        <p:nvSpPr>
          <p:cNvPr id="2" name="Rectangle 1"/>
          <p:cNvSpPr/>
          <p:nvPr/>
        </p:nvSpPr>
        <p:spPr>
          <a:xfrm>
            <a:off x="641756" y="1720515"/>
            <a:ext cx="7998905" cy="2862322"/>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In Section 16.4.1 we suggest yet another explanation: </a:t>
            </a:r>
            <a:r>
              <a:rPr lang="en-US" altLang="zh-TW" u="sng" dirty="0">
                <a:solidFill>
                  <a:srgbClr val="0000FF"/>
                </a:solidFill>
                <a:latin typeface="Cambria Math" panose="02040503050406030204" pitchFamily="18" charset="0"/>
                <a:ea typeface="Cambria Math" panose="02040503050406030204" pitchFamily="18" charset="0"/>
              </a:rPr>
              <a:t>the outflow is not </a:t>
            </a:r>
            <a:r>
              <a:rPr lang="en-US" altLang="zh-TW" u="sng" dirty="0" smtClean="0">
                <a:solidFill>
                  <a:srgbClr val="0000FF"/>
                </a:solidFill>
                <a:latin typeface="Cambria Math" panose="02040503050406030204" pitchFamily="18" charset="0"/>
                <a:ea typeface="Cambria Math" panose="02040503050406030204" pitchFamily="18" charset="0"/>
              </a:rPr>
              <a:t>line-driven </a:t>
            </a:r>
            <a:r>
              <a:rPr lang="en-US" altLang="zh-TW" u="sng" dirty="0">
                <a:solidFill>
                  <a:srgbClr val="0000FF"/>
                </a:solidFill>
                <a:latin typeface="Cambria Math" panose="02040503050406030204" pitchFamily="18" charset="0"/>
                <a:ea typeface="Cambria Math" panose="02040503050406030204" pitchFamily="18" charset="0"/>
              </a:rPr>
              <a:t>at all but, rather, an advection-dominated inflow–outflow solution (ADIOS</a:t>
            </a:r>
            <a:r>
              <a:rPr lang="en-US" altLang="zh-TW" u="sng" dirty="0" smtClean="0">
                <a:solidFill>
                  <a:srgbClr val="0000FF"/>
                </a:solidFill>
                <a:latin typeface="Cambria Math" panose="02040503050406030204" pitchFamily="18" charset="0"/>
                <a:ea typeface="Cambria Math" panose="02040503050406030204" pitchFamily="18" charset="0"/>
              </a:rPr>
              <a:t>) wind</a:t>
            </a:r>
            <a:r>
              <a:rPr lang="en-US" altLang="zh-TW" dirty="0">
                <a:latin typeface="Cambria Math" panose="02040503050406030204" pitchFamily="18" charset="0"/>
                <a:ea typeface="Cambria Math" panose="02040503050406030204" pitchFamily="18" charset="0"/>
              </a:rPr>
              <a:t>, driven by thermal pressure of the hot component in the two-phase </a:t>
            </a:r>
            <a:r>
              <a:rPr lang="en-US" altLang="zh-TW" dirty="0" smtClean="0">
                <a:latin typeface="Cambria Math" panose="02040503050406030204" pitchFamily="18" charset="0"/>
                <a:ea typeface="Cambria Math" panose="02040503050406030204" pitchFamily="18" charset="0"/>
              </a:rPr>
              <a:t>medium that </a:t>
            </a:r>
            <a:r>
              <a:rPr lang="en-US" altLang="zh-TW" dirty="0">
                <a:latin typeface="Cambria Math" panose="02040503050406030204" pitchFamily="18" charset="0"/>
                <a:ea typeface="Cambria Math" panose="02040503050406030204" pitchFamily="18" charset="0"/>
              </a:rPr>
              <a:t>may develop in the unstable </a:t>
            </a:r>
            <a:r>
              <a:rPr lang="en-US" altLang="zh-TW" dirty="0" err="1">
                <a:latin typeface="Cambria Math" panose="02040503050406030204" pitchFamily="18" charset="0"/>
                <a:ea typeface="Cambria Math" panose="02040503050406030204" pitchFamily="18" charset="0"/>
              </a:rPr>
              <a:t>Shakura</a:t>
            </a:r>
            <a:r>
              <a:rPr lang="en-US" altLang="zh-TW" dirty="0">
                <a:latin typeface="Cambria Math" panose="02040503050406030204" pitchFamily="18" charset="0"/>
                <a:ea typeface="Cambria Math" panose="02040503050406030204" pitchFamily="18" charset="0"/>
              </a:rPr>
              <a:t>–</a:t>
            </a:r>
            <a:r>
              <a:rPr lang="en-US" altLang="zh-TW" dirty="0" err="1">
                <a:latin typeface="Cambria Math" panose="02040503050406030204" pitchFamily="18" charset="0"/>
                <a:ea typeface="Cambria Math" panose="02040503050406030204" pitchFamily="18" charset="0"/>
              </a:rPr>
              <a:t>Sunyaev</a:t>
            </a:r>
            <a:r>
              <a:rPr lang="en-US" altLang="zh-TW" dirty="0">
                <a:latin typeface="Cambria Math" panose="02040503050406030204" pitchFamily="18" charset="0"/>
                <a:ea typeface="Cambria Math" panose="02040503050406030204" pitchFamily="18" charset="0"/>
              </a:rPr>
              <a:t> “inner” disk region (</a:t>
            </a:r>
            <a:r>
              <a:rPr lang="en-US" altLang="zh-TW" dirty="0" smtClean="0">
                <a:latin typeface="Cambria Math" panose="02040503050406030204" pitchFamily="18" charset="0"/>
                <a:ea typeface="Cambria Math" panose="02040503050406030204" pitchFamily="18" charset="0"/>
              </a:rPr>
              <a:t>Section 12.2.2</a:t>
            </a:r>
            <a:r>
              <a:rPr lang="en-US" altLang="zh-TW" dirty="0">
                <a:latin typeface="Cambria Math" panose="02040503050406030204" pitchFamily="18" charset="0"/>
                <a:ea typeface="Cambria Math" panose="02040503050406030204" pitchFamily="18" charset="0"/>
              </a:rPr>
              <a:t>). (ADIOS winds will be discussed later in this chapter in Section 13.2</a:t>
            </a:r>
            <a:r>
              <a:rPr lang="en-US" altLang="zh-TW" dirty="0" smtClean="0">
                <a:latin typeface="Cambria Math" panose="02040503050406030204" pitchFamily="18" charset="0"/>
                <a:ea typeface="Cambria Math" panose="02040503050406030204" pitchFamily="18" charset="0"/>
              </a:rPr>
              <a:t>.) </a:t>
            </a:r>
          </a:p>
          <a:p>
            <a:endParaRPr lang="en-US" altLang="zh-TW" dirty="0" smtClean="0">
              <a:latin typeface="Cambria Math" panose="02040503050406030204" pitchFamily="18" charset="0"/>
              <a:ea typeface="Cambria Math" panose="02040503050406030204" pitchFamily="18" charset="0"/>
            </a:endParaRPr>
          </a:p>
          <a:p>
            <a:r>
              <a:rPr lang="en-US" altLang="zh-TW" u="sng" dirty="0" smtClean="0">
                <a:solidFill>
                  <a:srgbClr val="0000FF"/>
                </a:solidFill>
                <a:latin typeface="Cambria Math" panose="02040503050406030204" pitchFamily="18" charset="0"/>
                <a:ea typeface="Cambria Math" panose="02040503050406030204" pitchFamily="18" charset="0"/>
              </a:rPr>
              <a:t>Again</a:t>
            </a:r>
            <a:r>
              <a:rPr lang="en-US" altLang="zh-TW" u="sng" dirty="0">
                <a:solidFill>
                  <a:srgbClr val="0000FF"/>
                </a:solidFill>
                <a:latin typeface="Cambria Math" panose="02040503050406030204" pitchFamily="18" charset="0"/>
                <a:ea typeface="Cambria Math" panose="02040503050406030204" pitchFamily="18" charset="0"/>
              </a:rPr>
              <a:t>, it is the cool component that hitchhikes with the hot compon</a:t>
            </a:r>
            <a:r>
              <a:rPr lang="en-US" altLang="zh-TW" dirty="0">
                <a:solidFill>
                  <a:srgbClr val="0000FF"/>
                </a:solidFill>
                <a:latin typeface="Cambria Math" panose="02040503050406030204" pitchFamily="18" charset="0"/>
                <a:ea typeface="Cambria Math" panose="02040503050406030204" pitchFamily="18" charset="0"/>
              </a:rPr>
              <a:t>ent</a:t>
            </a:r>
            <a:r>
              <a:rPr lang="en-US" altLang="zh-TW" dirty="0">
                <a:latin typeface="Cambria Math" panose="02040503050406030204" pitchFamily="18" charset="0"/>
                <a:ea typeface="Cambria Math" panose="02040503050406030204" pitchFamily="18" charset="0"/>
              </a:rPr>
              <a:t>, and </a:t>
            </a:r>
            <a:r>
              <a:rPr lang="en-US" altLang="zh-TW" dirty="0" smtClean="0">
                <a:latin typeface="Cambria Math" panose="02040503050406030204" pitchFamily="18" charset="0"/>
                <a:ea typeface="Cambria Math" panose="02040503050406030204" pitchFamily="18" charset="0"/>
              </a:rPr>
              <a:t>it is </a:t>
            </a:r>
            <a:r>
              <a:rPr lang="en-US" altLang="zh-TW" dirty="0">
                <a:latin typeface="Cambria Math" panose="02040503050406030204" pitchFamily="18" charset="0"/>
                <a:ea typeface="Cambria Math" panose="02040503050406030204" pitchFamily="18" charset="0"/>
              </a:rPr>
              <a:t>lifted off the surface of the inflow by pressure gradients, but the latter </a:t>
            </a:r>
            <a:r>
              <a:rPr lang="en-US" altLang="zh-TW" dirty="0" smtClean="0">
                <a:latin typeface="Cambria Math" panose="02040503050406030204" pitchFamily="18" charset="0"/>
                <a:ea typeface="Cambria Math" panose="02040503050406030204" pitchFamily="18" charset="0"/>
              </a:rPr>
              <a:t>develop simply </a:t>
            </a:r>
            <a:r>
              <a:rPr lang="en-US" altLang="zh-TW" dirty="0">
                <a:latin typeface="Cambria Math" panose="02040503050406030204" pitchFamily="18" charset="0"/>
                <a:ea typeface="Cambria Math" panose="02040503050406030204" pitchFamily="18" charset="0"/>
              </a:rPr>
              <a:t>because the ADIOS outflow is naturally unbounded to begin with.</a:t>
            </a:r>
            <a:endParaRPr lang="zh-TW" altLang="en-US" dirty="0">
              <a:latin typeface="Cambria Math" panose="02040503050406030204" pitchFamily="18" charset="0"/>
            </a:endParaRPr>
          </a:p>
        </p:txBody>
      </p:sp>
      <p:sp>
        <p:nvSpPr>
          <p:cNvPr id="5" name="TextBox 4"/>
          <p:cNvSpPr txBox="1"/>
          <p:nvPr/>
        </p:nvSpPr>
        <p:spPr>
          <a:xfrm>
            <a:off x="0" y="1051786"/>
            <a:ext cx="9143999" cy="461665"/>
          </a:xfrm>
          <a:prstGeom prst="rect">
            <a:avLst/>
          </a:prstGeom>
          <a:noFill/>
        </p:spPr>
        <p:txBody>
          <a:bodyPr wrap="square" rtlCol="0">
            <a:spAutoFit/>
          </a:bodyPr>
          <a:lstStyle/>
          <a:p>
            <a:pPr algn="ctr"/>
            <a:r>
              <a:rPr lang="en-US" altLang="zh-TW" sz="2400" dirty="0" smtClean="0">
                <a:latin typeface="Cambria Math" pitchFamily="18" charset="0"/>
                <a:ea typeface="Cambria Math" pitchFamily="18" charset="0"/>
              </a:rPr>
              <a:t>Main idea: The outflow is not line-driven!</a:t>
            </a:r>
            <a:endParaRPr lang="zh-TW" altLang="en-US" sz="2400" dirty="0" smtClean="0">
              <a:latin typeface="Cambria Math" pitchFamily="18" charset="0"/>
              <a:ea typeface="Cambria Math" pitchFamily="18" charset="0"/>
            </a:endParaRPr>
          </a:p>
        </p:txBody>
      </p:sp>
    </p:spTree>
    <p:extLst>
      <p:ext uri="{BB962C8B-B14F-4D97-AF65-F5344CB8AC3E}">
        <p14:creationId xmlns:p14="http://schemas.microsoft.com/office/powerpoint/2010/main" val="2372549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280" y="2392127"/>
            <a:ext cx="8506437" cy="1200329"/>
          </a:xfrm>
          <a:prstGeom prst="rect">
            <a:avLst/>
          </a:prstGeom>
          <a:noFill/>
        </p:spPr>
        <p:txBody>
          <a:bodyPr wrap="square" rtlCol="0">
            <a:spAutoFit/>
          </a:bodyPr>
          <a:lstStyle/>
          <a:p>
            <a:pPr algn="ctr"/>
            <a:r>
              <a:rPr lang="en-US" altLang="zh-TW" sz="3600" dirty="0" smtClean="0">
                <a:latin typeface="Cambria Math" pitchFamily="18" charset="0"/>
                <a:ea typeface="Cambria Math" pitchFamily="18" charset="0"/>
              </a:rPr>
              <a:t>Continuum-Driven, Super-</a:t>
            </a:r>
            <a:r>
              <a:rPr lang="en-US" altLang="zh-TW" sz="3600" dirty="0" err="1" smtClean="0">
                <a:latin typeface="Cambria Math" pitchFamily="18" charset="0"/>
                <a:ea typeface="Cambria Math" pitchFamily="18" charset="0"/>
              </a:rPr>
              <a:t>Eddington</a:t>
            </a:r>
            <a:r>
              <a:rPr lang="en-US" altLang="zh-TW" sz="3600" dirty="0" smtClean="0">
                <a:latin typeface="Cambria Math" pitchFamily="18" charset="0"/>
                <a:ea typeface="Cambria Math" pitchFamily="18" charset="0"/>
              </a:rPr>
              <a:t> Winds (Ch13.1.2)</a:t>
            </a:r>
          </a:p>
        </p:txBody>
      </p:sp>
    </p:spTree>
    <p:extLst>
      <p:ext uri="{BB962C8B-B14F-4D97-AF65-F5344CB8AC3E}">
        <p14:creationId xmlns:p14="http://schemas.microsoft.com/office/powerpoint/2010/main" val="3820801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fontScale="90000"/>
          </a:bodyPr>
          <a:lstStyle/>
          <a:p>
            <a:r>
              <a:rPr lang="en-US" altLang="zh-TW" sz="3600" dirty="0">
                <a:ea typeface="Cambria Math" panose="02040503050406030204" pitchFamily="18" charset="0"/>
              </a:rPr>
              <a:t>Continuum-Driven, Super-</a:t>
            </a:r>
            <a:r>
              <a:rPr lang="en-US" altLang="zh-TW" sz="3600" dirty="0" err="1">
                <a:ea typeface="Cambria Math" panose="02040503050406030204" pitchFamily="18" charset="0"/>
              </a:rPr>
              <a:t>Eddington</a:t>
            </a:r>
            <a:r>
              <a:rPr lang="en-US" altLang="zh-TW" sz="3600" dirty="0">
                <a:ea typeface="Cambria Math" panose="02040503050406030204" pitchFamily="18" charset="0"/>
              </a:rPr>
              <a:t> </a:t>
            </a:r>
            <a:r>
              <a:rPr lang="en-US" altLang="zh-TW" sz="3600" dirty="0" smtClean="0">
                <a:ea typeface="Cambria Math" panose="02040503050406030204" pitchFamily="18" charset="0"/>
              </a:rPr>
              <a:t>Winds Introduction</a:t>
            </a:r>
            <a:endParaRPr lang="zh-TW" altLang="en-US" sz="3600" dirty="0"/>
          </a:p>
        </p:txBody>
      </p:sp>
      <mc:AlternateContent xmlns:mc="http://schemas.openxmlformats.org/markup-compatibility/2006" xmlns:a14="http://schemas.microsoft.com/office/drawing/2010/main">
        <mc:Choice Requires="a14">
          <p:sp>
            <p:nvSpPr>
              <p:cNvPr id="3" name="Rectangle 2"/>
              <p:cNvSpPr/>
              <p:nvPr/>
            </p:nvSpPr>
            <p:spPr>
              <a:xfrm>
                <a:off x="417585" y="1300539"/>
                <a:ext cx="8252281" cy="2031325"/>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When the disk accretion rate exceeds the </a:t>
                </a:r>
                <a:r>
                  <a:rPr lang="en-US" altLang="zh-TW" dirty="0" err="1">
                    <a:latin typeface="Cambria Math" panose="02040503050406030204" pitchFamily="18" charset="0"/>
                    <a:ea typeface="Cambria Math" panose="02040503050406030204" pitchFamily="18" charset="0"/>
                  </a:rPr>
                  <a:t>Eddington</a:t>
                </a:r>
                <a:r>
                  <a:rPr lang="en-US" altLang="zh-TW" dirty="0">
                    <a:latin typeface="Cambria Math" panose="02040503050406030204" pitchFamily="18" charset="0"/>
                    <a:ea typeface="Cambria Math" panose="02040503050406030204" pitchFamily="18" charset="0"/>
                  </a:rPr>
                  <a:t> limit (</a:t>
                </a:r>
                <a14:m>
                  <m:oMath xmlns:m="http://schemas.openxmlformats.org/officeDocument/2006/math">
                    <m:limUpp>
                      <m:limUppPr>
                        <m:ctrlPr>
                          <a:rPr lang="zh-TW" altLang="en-US" i="1">
                            <a:latin typeface="Cambria Math"/>
                          </a:rPr>
                        </m:ctrlPr>
                      </m:limUppPr>
                      <m:e>
                        <m:r>
                          <a:rPr lang="zh-TW" altLang="en-US" i="1">
                            <a:latin typeface="Cambria Math" panose="02040503050406030204" pitchFamily="18" charset="0"/>
                          </a:rPr>
                          <m:t>𝑚</m:t>
                        </m:r>
                      </m:e>
                      <m:lim>
                        <m:r>
                          <a:rPr lang="zh-TW" altLang="en-US">
                            <a:latin typeface="Cambria Math" panose="02040503050406030204" pitchFamily="18" charset="0"/>
                          </a:rPr>
                          <m:t>.</m:t>
                        </m:r>
                      </m:lim>
                    </m:limUpp>
                    <m:r>
                      <a:rPr lang="en-US" altLang="zh-TW" b="0" i="1" smtClean="0">
                        <a:latin typeface="Cambria Math" panose="02040503050406030204" pitchFamily="18" charset="0"/>
                        <a:ea typeface="Cambria Math" panose="02040503050406030204" pitchFamily="18" charset="0"/>
                      </a:rPr>
                      <m:t>&gt;1</m:t>
                    </m:r>
                  </m:oMath>
                </a14:m>
                <a:r>
                  <a:rPr lang="en-US" altLang="zh-TW" dirty="0">
                    <a:latin typeface="Cambria Math" panose="02040503050406030204" pitchFamily="18" charset="0"/>
                    <a:ea typeface="Cambria Math" panose="02040503050406030204" pitchFamily="18" charset="0"/>
                  </a:rPr>
                  <a:t>), then the </a:t>
                </a:r>
                <a:r>
                  <a:rPr lang="en-US" altLang="zh-TW" dirty="0" smtClean="0">
                    <a:latin typeface="Cambria Math" panose="02040503050406030204" pitchFamily="18" charset="0"/>
                    <a:ea typeface="Cambria Math" panose="02040503050406030204" pitchFamily="18" charset="0"/>
                  </a:rPr>
                  <a:t>wind takes </a:t>
                </a:r>
                <a:r>
                  <a:rPr lang="en-US" altLang="zh-TW" dirty="0">
                    <a:latin typeface="Cambria Math" panose="02040503050406030204" pitchFamily="18" charset="0"/>
                    <a:ea typeface="Cambria Math" panose="02040503050406030204" pitchFamily="18" charset="0"/>
                  </a:rPr>
                  <a:t>on quite a different character. </a:t>
                </a:r>
                <a:endParaRPr lang="en-US" altLang="zh-TW" dirty="0" smtClean="0">
                  <a:latin typeface="Cambria Math" panose="02040503050406030204" pitchFamily="18" charset="0"/>
                  <a:ea typeface="Cambria Math" panose="02040503050406030204" pitchFamily="18" charset="0"/>
                </a:endParaRPr>
              </a:p>
              <a:p>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Instead </a:t>
                </a:r>
                <a:r>
                  <a:rPr lang="en-US" altLang="zh-TW" dirty="0">
                    <a:latin typeface="Cambria Math" panose="02040503050406030204" pitchFamily="18" charset="0"/>
                    <a:ea typeface="Cambria Math" panose="02040503050406030204" pitchFamily="18" charset="0"/>
                  </a:rPr>
                  <a:t>of being driven from the surface of </a:t>
                </a:r>
                <a:r>
                  <a:rPr lang="en-US" altLang="zh-TW" dirty="0" smtClean="0">
                    <a:latin typeface="Cambria Math" panose="02040503050406030204" pitchFamily="18" charset="0"/>
                    <a:ea typeface="Cambria Math" panose="02040503050406030204" pitchFamily="18" charset="0"/>
                  </a:rPr>
                  <a:t>the disk </a:t>
                </a:r>
                <a:r>
                  <a:rPr lang="en-US" altLang="zh-TW" dirty="0">
                    <a:latin typeface="Cambria Math" panose="02040503050406030204" pitchFamily="18" charset="0"/>
                    <a:ea typeface="Cambria Math" panose="02040503050406030204" pitchFamily="18" charset="0"/>
                  </a:rPr>
                  <a:t>“middle” or “outer” region, the radiation force on the electrons in the “inner</a:t>
                </a:r>
                <a:r>
                  <a:rPr lang="en-US" altLang="zh-TW" dirty="0" smtClean="0">
                    <a:latin typeface="Cambria Math" panose="02040503050406030204" pitchFamily="18" charset="0"/>
                    <a:ea typeface="Cambria Math" panose="02040503050406030204" pitchFamily="18" charset="0"/>
                  </a:rPr>
                  <a:t>” disk </a:t>
                </a:r>
                <a:r>
                  <a:rPr lang="en-US" altLang="zh-TW" dirty="0">
                    <a:latin typeface="Cambria Math" panose="02040503050406030204" pitchFamily="18" charset="0"/>
                    <a:ea typeface="Cambria Math" panose="02040503050406030204" pitchFamily="18" charset="0"/>
                  </a:rPr>
                  <a:t>alone potentially can exceed gravity </a:t>
                </a:r>
                <a14:m>
                  <m:oMath xmlns:m="http://schemas.openxmlformats.org/officeDocument/2006/math">
                    <m:r>
                      <a:rPr lang="en-US" altLang="zh-TW" b="0" i="0" smtClean="0">
                        <a:latin typeface="Cambria Math" panose="02040503050406030204" pitchFamily="18" charset="0"/>
                        <a:ea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ℓ</m:t>
                        </m:r>
                      </m:e>
                      <m:sub>
                        <m:r>
                          <m:rPr>
                            <m:sty m:val="p"/>
                          </m:rPr>
                          <a:rPr lang="zh-TW" altLang="en-US">
                            <a:latin typeface="Cambria Math" panose="02040503050406030204" pitchFamily="18" charset="0"/>
                          </a:rPr>
                          <m:t>rad</m:t>
                        </m:r>
                      </m:sub>
                    </m:sSub>
                    <m:r>
                      <a:rPr lang="en-US" altLang="zh-TW" b="0" i="1" smtClean="0">
                        <a:latin typeface="Cambria Math" panose="02040503050406030204" pitchFamily="18" charset="0"/>
                        <a:ea typeface="Cambria Math" panose="02040503050406030204" pitchFamily="18" charset="0"/>
                      </a:rPr>
                      <m:t>&gt;1</m:t>
                    </m:r>
                    <m:r>
                      <a:rPr lang="en-US" altLang="zh-TW" b="0" i="0" smtClean="0">
                        <a:latin typeface="Cambria Math" panose="02040503050406030204" pitchFamily="18" charset="0"/>
                        <a:ea typeface="Cambria Math" panose="02040503050406030204" pitchFamily="18" charset="0"/>
                      </a:rPr>
                      <m:t>)</m:t>
                    </m:r>
                  </m:oMath>
                </a14:m>
                <a:r>
                  <a:rPr lang="en-US" altLang="zh-TW" dirty="0" smtClean="0">
                    <a:latin typeface="Cambria Math" panose="02040503050406030204" pitchFamily="18" charset="0"/>
                    <a:ea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The “inner” region of </a:t>
                </a:r>
                <a:r>
                  <a:rPr lang="en-US" altLang="zh-TW" dirty="0" smtClean="0">
                    <a:latin typeface="Cambria Math" panose="02040503050406030204" pitchFamily="18" charset="0"/>
                    <a:ea typeface="Cambria Math" panose="02040503050406030204" pitchFamily="18" charset="0"/>
                  </a:rPr>
                  <a:t>the disk </a:t>
                </a:r>
                <a:r>
                  <a:rPr lang="en-US" altLang="zh-TW" dirty="0">
                    <a:latin typeface="Cambria Math" panose="02040503050406030204" pitchFamily="18" charset="0"/>
                    <a:ea typeface="Cambria Math" panose="02040503050406030204" pitchFamily="18" charset="0"/>
                  </a:rPr>
                  <a:t>puffs up into a thick, radiation-pressure-supported, </a:t>
                </a:r>
                <a:r>
                  <a:rPr lang="en-US" altLang="zh-TW" dirty="0" err="1">
                    <a:latin typeface="Cambria Math" panose="02040503050406030204" pitchFamily="18" charset="0"/>
                    <a:ea typeface="Cambria Math" panose="02040503050406030204" pitchFamily="18" charset="0"/>
                  </a:rPr>
                  <a:t>toroidal</a:t>
                </a:r>
                <a:r>
                  <a:rPr lang="en-US" altLang="zh-TW" dirty="0">
                    <a:latin typeface="Cambria Math" panose="02040503050406030204" pitchFamily="18" charset="0"/>
                    <a:ea typeface="Cambria Math" panose="02040503050406030204" pitchFamily="18" charset="0"/>
                  </a:rPr>
                  <a:t> (almost spherical</a:t>
                </a:r>
                <a:r>
                  <a:rPr lang="en-US" altLang="zh-TW" dirty="0" smtClean="0">
                    <a:latin typeface="Cambria Math" panose="02040503050406030204" pitchFamily="18" charset="0"/>
                    <a:ea typeface="Cambria Math" panose="02040503050406030204" pitchFamily="18" charset="0"/>
                  </a:rPr>
                  <a:t>) structure</a:t>
                </a:r>
                <a:r>
                  <a:rPr lang="en-US" altLang="zh-TW" dirty="0">
                    <a:latin typeface="Cambria Math" panose="02040503050406030204" pitchFamily="18" charset="0"/>
                    <a:ea typeface="Cambria Math" panose="02040503050406030204" pitchFamily="18" charset="0"/>
                  </a:rPr>
                  <a:t>. </a:t>
                </a:r>
                <a:endParaRPr lang="zh-TW" altLang="en-US" dirty="0">
                  <a:latin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17585" y="1300539"/>
                <a:ext cx="8252281" cy="2031325"/>
              </a:xfrm>
              <a:prstGeom prst="rect">
                <a:avLst/>
              </a:prstGeom>
              <a:blipFill rotWithShape="1">
                <a:blip r:embed="rId2"/>
                <a:stretch>
                  <a:fillRect l="-665" t="-1796" b="-3293"/>
                </a:stretch>
              </a:blipFill>
            </p:spPr>
            <p:txBody>
              <a:bodyPr/>
              <a:lstStyle/>
              <a:p>
                <a:r>
                  <a:rPr lang="zh-TW" altLang="en-US">
                    <a:noFill/>
                  </a:rPr>
                  <a:t> </a:t>
                </a:r>
              </a:p>
            </p:txBody>
          </p:sp>
        </mc:Fallback>
      </mc:AlternateContent>
      <p:pic>
        <p:nvPicPr>
          <p:cNvPr id="12" name="Picture 3" descr="G:\Desktop\Black Hole Astrophysics\Textbook circle\14 Ch13.1~13.1.2.2\IMG_7550.JPG"/>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8800"/>
                    </a14:imgEffect>
                    <a14:imgEffect>
                      <a14:brightnessContrast bright="36000" contrast="-30000"/>
                    </a14:imgEffect>
                  </a14:imgLayer>
                </a14:imgProps>
              </a:ext>
              <a:ext uri="{28A0092B-C50C-407E-A947-70E740481C1C}">
                <a14:useLocalDpi xmlns:a14="http://schemas.microsoft.com/office/drawing/2010/main" val="0"/>
              </a:ext>
            </a:extLst>
          </a:blip>
          <a:srcRect b="66577"/>
          <a:stretch/>
        </p:blipFill>
        <p:spPr bwMode="auto">
          <a:xfrm>
            <a:off x="1167112" y="3644526"/>
            <a:ext cx="6753225" cy="295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650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fontScale="90000"/>
          </a:bodyPr>
          <a:lstStyle/>
          <a:p>
            <a:r>
              <a:rPr lang="en-US" altLang="zh-TW" sz="3600" dirty="0">
                <a:ea typeface="Cambria Math" panose="02040503050406030204" pitchFamily="18" charset="0"/>
              </a:rPr>
              <a:t>Continuum-Driven, Super-</a:t>
            </a:r>
            <a:r>
              <a:rPr lang="en-US" altLang="zh-TW" sz="3600" dirty="0" err="1">
                <a:ea typeface="Cambria Math" panose="02040503050406030204" pitchFamily="18" charset="0"/>
              </a:rPr>
              <a:t>Eddington</a:t>
            </a:r>
            <a:r>
              <a:rPr lang="en-US" altLang="zh-TW" sz="3600" dirty="0">
                <a:ea typeface="Cambria Math" panose="02040503050406030204" pitchFamily="18" charset="0"/>
              </a:rPr>
              <a:t> </a:t>
            </a:r>
            <a:r>
              <a:rPr lang="en-US" altLang="zh-TW" sz="3600" dirty="0" smtClean="0">
                <a:ea typeface="Cambria Math" panose="02040503050406030204" pitchFamily="18" charset="0"/>
              </a:rPr>
              <a:t>Winds Introduction</a:t>
            </a:r>
            <a:endParaRPr lang="zh-TW" altLang="en-US" sz="3600" dirty="0"/>
          </a:p>
        </p:txBody>
      </p:sp>
      <p:sp>
        <p:nvSpPr>
          <p:cNvPr id="2" name="TextBox 1"/>
          <p:cNvSpPr txBox="1"/>
          <p:nvPr/>
        </p:nvSpPr>
        <p:spPr>
          <a:xfrm>
            <a:off x="491067" y="6201988"/>
            <a:ext cx="8178800"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*Note that the following model mainly follows that developed in the paper by the same author in 1982.</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417585" y="1216130"/>
                <a:ext cx="8252281" cy="646331"/>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If the luminosity generated exceeds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Edd</m:t>
                        </m:r>
                      </m:sub>
                    </m:sSub>
                  </m:oMath>
                </a14:m>
                <a:r>
                  <a:rPr lang="en-US" altLang="zh-TW" dirty="0">
                    <a:latin typeface="Cambria Math" panose="02040503050406030204" pitchFamily="18" charset="0"/>
                    <a:ea typeface="Cambria Math" panose="02040503050406030204" pitchFamily="18" charset="0"/>
                  </a:rPr>
                  <a:t>, an optically thick, essentially spherical wind will be driven from the disk “inner” region.</a:t>
                </a:r>
                <a:endParaRPr lang="zh-TW" altLang="en-US" dirty="0">
                  <a:latin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17585" y="1216130"/>
                <a:ext cx="8252281" cy="646331"/>
              </a:xfrm>
              <a:prstGeom prst="rect">
                <a:avLst/>
              </a:prstGeom>
              <a:blipFill rotWithShape="1">
                <a:blip r:embed="rId2"/>
                <a:stretch>
                  <a:fillRect l="-665" t="-5607" b="-1215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33695" y="2082759"/>
                <a:ext cx="3785299" cy="3171317"/>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Generally </a:t>
                </a:r>
                <a:r>
                  <a:rPr lang="en-US" altLang="zh-TW" dirty="0">
                    <a:latin typeface="Cambria Math" panose="02040503050406030204" pitchFamily="18" charset="0"/>
                    <a:ea typeface="Cambria Math" panose="02040503050406030204" pitchFamily="18" charset="0"/>
                  </a:rPr>
                  <a:t>the wind will be so dense that, even for </a:t>
                </a:r>
                <a:r>
                  <a:rPr lang="en-US" altLang="zh-TW" dirty="0" smtClean="0">
                    <a:latin typeface="Cambria Math" panose="02040503050406030204" pitchFamily="18" charset="0"/>
                    <a:ea typeface="Cambria Math" panose="02040503050406030204" pitchFamily="18" charset="0"/>
                  </a:rPr>
                  <a:t>moderately high </a:t>
                </a:r>
                <a:r>
                  <a:rPr lang="en-US" altLang="zh-TW" dirty="0">
                    <a:latin typeface="Cambria Math" panose="02040503050406030204" pitchFamily="18" charset="0"/>
                    <a:ea typeface="Cambria Math" panose="02040503050406030204" pitchFamily="18" charset="0"/>
                  </a:rPr>
                  <a:t>super-</a:t>
                </a:r>
                <a:r>
                  <a:rPr lang="en-US" altLang="zh-TW" dirty="0" err="1">
                    <a:latin typeface="Cambria Math" panose="02040503050406030204" pitchFamily="18" charset="0"/>
                    <a:ea typeface="Cambria Math" panose="02040503050406030204" pitchFamily="18" charset="0"/>
                  </a:rPr>
                  <a:t>Eddington</a:t>
                </a:r>
                <a:r>
                  <a:rPr lang="en-US" altLang="zh-TW" dirty="0">
                    <a:latin typeface="Cambria Math" panose="02040503050406030204" pitchFamily="18" charset="0"/>
                    <a:ea typeface="Cambria Math" panose="02040503050406030204" pitchFamily="18" charset="0"/>
                  </a:rPr>
                  <a:t> accretion rates (</a:t>
                </a:r>
                <a14:m>
                  <m:oMath xmlns:m="http://schemas.openxmlformats.org/officeDocument/2006/math">
                    <m:limUpp>
                      <m:limUppPr>
                        <m:ctrlPr>
                          <a:rPr lang="zh-TW" altLang="en-US" i="1">
                            <a:latin typeface="Cambria Math"/>
                          </a:rPr>
                        </m:ctrlPr>
                      </m:limUppPr>
                      <m:e>
                        <m:r>
                          <a:rPr lang="zh-TW" altLang="en-US" i="1">
                            <a:latin typeface="Cambria Math" panose="02040503050406030204" pitchFamily="18" charset="0"/>
                          </a:rPr>
                          <m:t>𝑚</m:t>
                        </m:r>
                      </m:e>
                      <m:lim>
                        <m:r>
                          <a:rPr lang="zh-TW" altLang="en-US">
                            <a:latin typeface="Cambria Math" panose="02040503050406030204" pitchFamily="18" charset="0"/>
                          </a:rPr>
                          <m:t>.</m:t>
                        </m:r>
                      </m:lim>
                    </m:limUpp>
                    <m:r>
                      <a:rPr lang="en-US" altLang="zh-TW" b="0" i="1" smtClean="0">
                        <a:latin typeface="Cambria Math" panose="02040503050406030204" pitchFamily="18" charset="0"/>
                        <a:ea typeface="Cambria Math" panose="02040503050406030204" pitchFamily="18" charset="0"/>
                      </a:rPr>
                      <m:t>=10~100</m:t>
                    </m:r>
                  </m:oMath>
                </a14:m>
                <a:r>
                  <a:rPr lang="en-US" altLang="zh-TW" dirty="0">
                    <a:latin typeface="Cambria Math" panose="02040503050406030204" pitchFamily="18" charset="0"/>
                    <a:ea typeface="Cambria Math" panose="02040503050406030204" pitchFamily="18" charset="0"/>
                  </a:rPr>
                  <a:t>), the surface of last scattering </a:t>
                </a:r>
                <a:r>
                  <a:rPr lang="en-US" altLang="zh-TW" dirty="0" smtClean="0">
                    <a:latin typeface="Cambria Math" panose="02040503050406030204" pitchFamily="18" charset="0"/>
                    <a:ea typeface="Cambria Math" panose="02040503050406030204" pitchFamily="18" charset="0"/>
                  </a:rPr>
                  <a:t>or “</a:t>
                </a:r>
                <a:r>
                  <a:rPr lang="en-US" altLang="zh-TW" dirty="0" err="1">
                    <a:latin typeface="Cambria Math" panose="02040503050406030204" pitchFamily="18" charset="0"/>
                    <a:ea typeface="Cambria Math" panose="02040503050406030204" pitchFamily="18" charset="0"/>
                  </a:rPr>
                  <a:t>scattersphere</a:t>
                </a:r>
                <a:r>
                  <a:rPr lang="en-US" altLang="zh-TW" dirty="0">
                    <a:latin typeface="Cambria Math" panose="02040503050406030204" pitchFamily="18" charset="0"/>
                    <a:ea typeface="Cambria Math" panose="02040503050406030204" pitchFamily="18" charset="0"/>
                  </a:rPr>
                  <a:t>” will be at a radius of </a:t>
                </a:r>
                <a14:m>
                  <m:oMath xmlns:m="http://schemas.openxmlformats.org/officeDocument/2006/math">
                    <m:sSup>
                      <m:sSupPr>
                        <m:ctrlPr>
                          <a:rPr lang="zh-TW" altLang="en-US" i="1">
                            <a:latin typeface="Cambria Math"/>
                          </a:rPr>
                        </m:ctrlPr>
                      </m:sSupPr>
                      <m:e>
                        <m:r>
                          <a:rPr lang="zh-TW" altLang="en-US">
                            <a:latin typeface="Cambria Math" panose="02040503050406030204" pitchFamily="18" charset="0"/>
                          </a:rPr>
                          <m:t>10</m:t>
                        </m:r>
                      </m:e>
                      <m:sup>
                        <m:r>
                          <a:rPr lang="zh-TW" altLang="en-US">
                            <a:latin typeface="Cambria Math" panose="02040503050406030204" pitchFamily="18" charset="0"/>
                          </a:rPr>
                          <m:t>3−5</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𝑔</m:t>
                        </m:r>
                      </m:sub>
                    </m:sSub>
                  </m:oMath>
                </a14:m>
                <a:r>
                  <a:rPr lang="en-US" altLang="zh-TW" dirty="0">
                    <a:latin typeface="Cambria Math" panose="02040503050406030204" pitchFamily="18" charset="0"/>
                    <a:ea typeface="Cambria Math" panose="02040503050406030204" pitchFamily="18" charset="0"/>
                  </a:rPr>
                  <a:t>. This wind, therefore, could </a:t>
                </a:r>
                <a:r>
                  <a:rPr lang="en-US" altLang="zh-TW" dirty="0" smtClean="0">
                    <a:latin typeface="Cambria Math" panose="02040503050406030204" pitchFamily="18" charset="0"/>
                    <a:ea typeface="Cambria Math" panose="02040503050406030204" pitchFamily="18" charset="0"/>
                  </a:rPr>
                  <a:t>sometimes </a:t>
                </a:r>
                <a:r>
                  <a:rPr lang="en-US" altLang="zh-TW" dirty="0">
                    <a:latin typeface="Cambria Math" panose="02040503050406030204" pitchFamily="18" charset="0"/>
                    <a:ea typeface="Cambria Math" panose="02040503050406030204" pitchFamily="18" charset="0"/>
                  </a:rPr>
                  <a:t>engulf a large fraction of the entire accretion disk, making the accreting </a:t>
                </a:r>
                <a:r>
                  <a:rPr lang="en-US" altLang="zh-TW" dirty="0" smtClean="0">
                    <a:latin typeface="Cambria Math" panose="02040503050406030204" pitchFamily="18" charset="0"/>
                    <a:ea typeface="Cambria Math" panose="02040503050406030204" pitchFamily="18" charset="0"/>
                  </a:rPr>
                  <a:t>black hole </a:t>
                </a:r>
                <a:r>
                  <a:rPr lang="en-US" altLang="zh-TW" dirty="0">
                    <a:latin typeface="Cambria Math" panose="02040503050406030204" pitchFamily="18" charset="0"/>
                    <a:ea typeface="Cambria Math" panose="02040503050406030204" pitchFamily="18" charset="0"/>
                  </a:rPr>
                  <a:t>look more like a luminous nova than an X-ray source</a:t>
                </a:r>
                <a:r>
                  <a:rPr lang="en-US" altLang="zh-TW" dirty="0" smtClean="0">
                    <a:latin typeface="Cambria Math" panose="02040503050406030204" pitchFamily="18" charset="0"/>
                    <a:ea typeface="Cambria Math" panose="02040503050406030204" pitchFamily="18" charset="0"/>
                  </a:rPr>
                  <a:t>.</a:t>
                </a:r>
                <a:endParaRPr lang="zh-TW" altLang="en-US" dirty="0">
                  <a:latin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33695" y="2082759"/>
                <a:ext cx="3785299" cy="3171317"/>
              </a:xfrm>
              <a:prstGeom prst="rect">
                <a:avLst/>
              </a:prstGeom>
              <a:blipFill rotWithShape="1">
                <a:blip r:embed="rId3"/>
                <a:stretch>
                  <a:fillRect l="-1449" t="-1154" r="-2093" b="-2115"/>
                </a:stretch>
              </a:blipFill>
            </p:spPr>
            <p:txBody>
              <a:bodyPr/>
              <a:lstStyle/>
              <a:p>
                <a:r>
                  <a:rPr lang="zh-TW" altLang="en-US">
                    <a:noFill/>
                  </a:rPr>
                  <a:t> </a:t>
                </a:r>
              </a:p>
            </p:txBody>
          </p:sp>
        </mc:Fallback>
      </mc:AlternateContent>
      <p:pic>
        <p:nvPicPr>
          <p:cNvPr id="3076" name="Picture 4" descr="G:\Desktop\Black Hole Astrophysics\Textbook circle\14 Ch13.1~13.1.2.2\IMG_7550.JPG"/>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33384"/>
          <a:stretch/>
        </p:blipFill>
        <p:spPr bwMode="auto">
          <a:xfrm>
            <a:off x="4118994" y="1948741"/>
            <a:ext cx="4872698" cy="425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98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five exhaust systems</a:t>
            </a:r>
            <a:endParaRPr lang="zh-TW" altLang="en-US" dirty="0"/>
          </a:p>
        </p:txBody>
      </p:sp>
      <p:pic>
        <p:nvPicPr>
          <p:cNvPr id="10242" name="Picture 2" descr="G:\Desktop\Black Hole Astrophysics\Textbook circle\11 Ch\spinning-black-hole-01-670x440-1302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 y="2243602"/>
            <a:ext cx="6655330" cy="4370664"/>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4821412" y="2146799"/>
            <a:ext cx="2029106" cy="2373071"/>
            <a:chOff x="4802930" y="1457552"/>
            <a:chExt cx="2029106" cy="2373071"/>
          </a:xfrm>
        </p:grpSpPr>
        <p:grpSp>
          <p:nvGrpSpPr>
            <p:cNvPr id="41" name="Group 40"/>
            <p:cNvGrpSpPr/>
            <p:nvPr/>
          </p:nvGrpSpPr>
          <p:grpSpPr>
            <a:xfrm rot="466068">
              <a:off x="4802930" y="2601080"/>
              <a:ext cx="927598" cy="1229543"/>
              <a:chOff x="6987660" y="4247753"/>
              <a:chExt cx="927598" cy="1229543"/>
            </a:xfrm>
          </p:grpSpPr>
          <p:pic>
            <p:nvPicPr>
              <p:cNvPr id="42" name="Picture 3" descr="G:\Desktop\Black Hole Astrophysics\Textbook circle\11 Ch\eepp-1024x228.png"/>
              <p:cNvPicPr>
                <a:picLocks noChangeAspect="1" noChangeArrowheads="1"/>
              </p:cNvPicPr>
              <p:nvPr/>
            </p:nvPicPr>
            <p:blipFill rotWithShape="1">
              <a:blip r:embed="rId3">
                <a:extLst>
                  <a:ext uri="{28A0092B-C50C-407E-A947-70E740481C1C}">
                    <a14:useLocalDpi xmlns:a14="http://schemas.microsoft.com/office/drawing/2010/main" val="0"/>
                  </a:ext>
                </a:extLst>
              </a:blip>
              <a:srcRect l="22423" t="33261" r="67268" b="33369"/>
              <a:stretch/>
            </p:blipFill>
            <p:spPr bwMode="auto">
              <a:xfrm rot="18120451">
                <a:off x="6847291" y="4612233"/>
                <a:ext cx="1005432" cy="724694"/>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Arrow Connector 42"/>
              <p:cNvCxnSpPr/>
              <p:nvPr/>
            </p:nvCxnSpPr>
            <p:spPr>
              <a:xfrm flipV="1">
                <a:off x="7674341" y="4247753"/>
                <a:ext cx="240917" cy="35470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rot="973206">
              <a:off x="5904438" y="2411853"/>
              <a:ext cx="927598" cy="1229543"/>
              <a:chOff x="6987660" y="4247753"/>
              <a:chExt cx="927598" cy="1229543"/>
            </a:xfrm>
          </p:grpSpPr>
          <p:pic>
            <p:nvPicPr>
              <p:cNvPr id="45" name="Picture 3" descr="G:\Desktop\Black Hole Astrophysics\Textbook circle\11 Ch\eepp-1024x228.png"/>
              <p:cNvPicPr>
                <a:picLocks noChangeAspect="1" noChangeArrowheads="1"/>
              </p:cNvPicPr>
              <p:nvPr/>
            </p:nvPicPr>
            <p:blipFill rotWithShape="1">
              <a:blip r:embed="rId3">
                <a:extLst>
                  <a:ext uri="{28A0092B-C50C-407E-A947-70E740481C1C}">
                    <a14:useLocalDpi xmlns:a14="http://schemas.microsoft.com/office/drawing/2010/main" val="0"/>
                  </a:ext>
                </a:extLst>
              </a:blip>
              <a:srcRect l="22423" t="33261" r="67268" b="33369"/>
              <a:stretch/>
            </p:blipFill>
            <p:spPr bwMode="auto">
              <a:xfrm rot="18120451">
                <a:off x="6847291" y="4612233"/>
                <a:ext cx="1005432" cy="724694"/>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p:cNvCxnSpPr/>
              <p:nvPr/>
            </p:nvCxnSpPr>
            <p:spPr>
              <a:xfrm flipV="1">
                <a:off x="7674341" y="4247753"/>
                <a:ext cx="240917" cy="35470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rot="20820600">
              <a:off x="4907533" y="1457552"/>
              <a:ext cx="927598" cy="1229543"/>
              <a:chOff x="6987660" y="4247753"/>
              <a:chExt cx="927598" cy="1229543"/>
            </a:xfrm>
          </p:grpSpPr>
          <p:pic>
            <p:nvPicPr>
              <p:cNvPr id="48" name="Picture 3" descr="G:\Desktop\Black Hole Astrophysics\Textbook circle\11 Ch\eepp-1024x228.png"/>
              <p:cNvPicPr>
                <a:picLocks noChangeAspect="1" noChangeArrowheads="1"/>
              </p:cNvPicPr>
              <p:nvPr/>
            </p:nvPicPr>
            <p:blipFill rotWithShape="1">
              <a:blip r:embed="rId3">
                <a:extLst>
                  <a:ext uri="{28A0092B-C50C-407E-A947-70E740481C1C}">
                    <a14:useLocalDpi xmlns:a14="http://schemas.microsoft.com/office/drawing/2010/main" val="0"/>
                  </a:ext>
                </a:extLst>
              </a:blip>
              <a:srcRect l="22423" t="33261" r="67268" b="33369"/>
              <a:stretch/>
            </p:blipFill>
            <p:spPr bwMode="auto">
              <a:xfrm rot="18120451">
                <a:off x="6847291" y="4612233"/>
                <a:ext cx="1005432" cy="724694"/>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8"/>
              <p:cNvCxnSpPr/>
              <p:nvPr/>
            </p:nvCxnSpPr>
            <p:spPr>
              <a:xfrm flipV="1">
                <a:off x="7674341" y="4247753"/>
                <a:ext cx="240917" cy="35470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5666040" y="2047827"/>
              <a:ext cx="984280" cy="646331"/>
            </a:xfrm>
            <a:prstGeom prst="rect">
              <a:avLst/>
            </a:prstGeom>
            <a:noFill/>
          </p:spPr>
          <p:txBody>
            <a:bodyPr wrap="square" rtlCol="0">
              <a:spAutoFit/>
            </a:bodyPr>
            <a:lstStyle/>
            <a:p>
              <a:pPr algn="ctr"/>
              <a:r>
                <a:rPr lang="en-US" altLang="zh-TW" dirty="0" smtClean="0">
                  <a:solidFill>
                    <a:schemeClr val="bg1"/>
                  </a:solidFill>
                  <a:latin typeface="Cambria Math" pitchFamily="18" charset="0"/>
                  <a:ea typeface="Cambria Math" pitchFamily="18" charset="0"/>
                </a:rPr>
                <a:t>Emitted light</a:t>
              </a:r>
              <a:endParaRPr lang="zh-TW" altLang="en-US" dirty="0" smtClean="0">
                <a:solidFill>
                  <a:schemeClr val="bg1"/>
                </a:solidFill>
                <a:latin typeface="Cambria Math" pitchFamily="18" charset="0"/>
                <a:ea typeface="Cambria Math" pitchFamily="18" charset="0"/>
              </a:endParaRPr>
            </a:p>
          </p:txBody>
        </p:sp>
      </p:grpSp>
      <p:grpSp>
        <p:nvGrpSpPr>
          <p:cNvPr id="63" name="Group 62"/>
          <p:cNvGrpSpPr/>
          <p:nvPr/>
        </p:nvGrpSpPr>
        <p:grpSpPr>
          <a:xfrm>
            <a:off x="112236" y="4422651"/>
            <a:ext cx="8996025" cy="2481129"/>
            <a:chOff x="93754" y="3733404"/>
            <a:chExt cx="8996025" cy="2481129"/>
          </a:xfrm>
        </p:grpSpPr>
        <p:sp>
          <p:nvSpPr>
            <p:cNvPr id="3" name="TextBox 2"/>
            <p:cNvSpPr txBox="1"/>
            <p:nvPr/>
          </p:nvSpPr>
          <p:spPr>
            <a:xfrm>
              <a:off x="6820094" y="4971995"/>
              <a:ext cx="2269685"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Viscous Transport of angular momentum outward in disk</a:t>
              </a:r>
              <a:endParaRPr lang="zh-TW" altLang="en-US" dirty="0" smtClean="0">
                <a:latin typeface="Cambria Math" pitchFamily="18" charset="0"/>
                <a:ea typeface="Cambria Math" pitchFamily="18" charset="0"/>
              </a:endParaRPr>
            </a:p>
          </p:txBody>
        </p:sp>
        <p:cxnSp>
          <p:nvCxnSpPr>
            <p:cNvPr id="6" name="Straight Arrow Connector 5"/>
            <p:cNvCxnSpPr/>
            <p:nvPr/>
          </p:nvCxnSpPr>
          <p:spPr>
            <a:xfrm>
              <a:off x="4153112" y="5064167"/>
              <a:ext cx="741689" cy="102171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606079" y="4528069"/>
              <a:ext cx="1672964" cy="112986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429934" y="5657931"/>
              <a:ext cx="257702" cy="55660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93754" y="4987967"/>
              <a:ext cx="2350679" cy="109791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4606079" y="3733404"/>
              <a:ext cx="2505921" cy="51014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0244" name="Group 10243"/>
          <p:cNvGrpSpPr/>
          <p:nvPr/>
        </p:nvGrpSpPr>
        <p:grpSpPr>
          <a:xfrm>
            <a:off x="564369" y="1688945"/>
            <a:ext cx="5381978" cy="3544482"/>
            <a:chOff x="545887" y="999698"/>
            <a:chExt cx="5381978" cy="3544482"/>
          </a:xfrm>
        </p:grpSpPr>
        <p:grpSp>
          <p:nvGrpSpPr>
            <p:cNvPr id="10241" name="Group 10240"/>
            <p:cNvGrpSpPr/>
            <p:nvPr/>
          </p:nvGrpSpPr>
          <p:grpSpPr>
            <a:xfrm>
              <a:off x="545887" y="1350433"/>
              <a:ext cx="4095962" cy="3193747"/>
              <a:chOff x="545887" y="1350433"/>
              <a:chExt cx="4095962" cy="3193747"/>
            </a:xfrm>
          </p:grpSpPr>
          <p:cxnSp>
            <p:nvCxnSpPr>
              <p:cNvPr id="9" name="Straight Arrow Connector 8"/>
              <p:cNvCxnSpPr/>
              <p:nvPr/>
            </p:nvCxnSpPr>
            <p:spPr>
              <a:xfrm flipV="1">
                <a:off x="3886200" y="3250782"/>
                <a:ext cx="194733" cy="7708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080933" y="2252133"/>
                <a:ext cx="0"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248149" y="3147179"/>
                <a:ext cx="262467"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510616" y="2198913"/>
                <a:ext cx="131233"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983566" y="1350433"/>
                <a:ext cx="82764"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606079" y="1394579"/>
                <a:ext cx="35770" cy="7450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262929" y="3849847"/>
                <a:ext cx="719668" cy="4868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617133" y="3026624"/>
                <a:ext cx="569596" cy="706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1185333" y="2154767"/>
                <a:ext cx="370630" cy="7789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1707779" y="4205513"/>
                <a:ext cx="957899" cy="3386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986367" y="3483482"/>
                <a:ext cx="678497" cy="6097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45887" y="2601080"/>
                <a:ext cx="370630" cy="7789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240" name="TextBox 10239"/>
            <p:cNvSpPr txBox="1"/>
            <p:nvPr/>
          </p:nvSpPr>
          <p:spPr>
            <a:xfrm>
              <a:off x="3174034" y="999698"/>
              <a:ext cx="275383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Thermal wind up to ~0.1c</a:t>
              </a:r>
              <a:endParaRPr lang="zh-TW" altLang="en-US" dirty="0" smtClean="0">
                <a:latin typeface="Cambria Math" pitchFamily="18" charset="0"/>
                <a:ea typeface="Cambria Math" pitchFamily="18" charset="0"/>
              </a:endParaRPr>
            </a:p>
          </p:txBody>
        </p:sp>
      </p:grpSp>
      <p:sp>
        <p:nvSpPr>
          <p:cNvPr id="69" name="TextBox 68"/>
          <p:cNvSpPr txBox="1"/>
          <p:nvPr/>
        </p:nvSpPr>
        <p:spPr>
          <a:xfrm>
            <a:off x="348643" y="966289"/>
            <a:ext cx="2357475"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Winds and jets of </a:t>
            </a:r>
            <a:r>
              <a:rPr lang="en-US" altLang="zh-TW" dirty="0" err="1" smtClean="0">
                <a:latin typeface="Cambria Math" pitchFamily="18" charset="0"/>
                <a:ea typeface="Cambria Math" pitchFamily="18" charset="0"/>
              </a:rPr>
              <a:t>nonthermal</a:t>
            </a:r>
            <a:r>
              <a:rPr lang="en-US" altLang="zh-TW" dirty="0" smtClean="0">
                <a:latin typeface="Cambria Math" pitchFamily="18" charset="0"/>
                <a:ea typeface="Cambria Math" pitchFamily="18" charset="0"/>
              </a:rPr>
              <a:t> particles driven by a magnetic turbine up to ~0.99c</a:t>
            </a:r>
            <a:endParaRPr lang="zh-TW" altLang="en-US" dirty="0" smtClean="0">
              <a:latin typeface="Cambria Math" pitchFamily="18" charset="0"/>
              <a:ea typeface="Cambria Math" pitchFamily="18" charset="0"/>
            </a:endParaRPr>
          </a:p>
        </p:txBody>
      </p:sp>
      <p:grpSp>
        <p:nvGrpSpPr>
          <p:cNvPr id="10264" name="Group 10263"/>
          <p:cNvGrpSpPr/>
          <p:nvPr/>
        </p:nvGrpSpPr>
        <p:grpSpPr>
          <a:xfrm>
            <a:off x="2551102" y="4710914"/>
            <a:ext cx="2282412" cy="1280998"/>
            <a:chOff x="2551102" y="4710914"/>
            <a:chExt cx="2282412" cy="1280998"/>
          </a:xfrm>
        </p:grpSpPr>
        <p:cxnSp>
          <p:nvCxnSpPr>
            <p:cNvPr id="10251" name="Straight Arrow Connector 10250"/>
            <p:cNvCxnSpPr/>
            <p:nvPr/>
          </p:nvCxnSpPr>
          <p:spPr>
            <a:xfrm flipV="1">
              <a:off x="2632827" y="5451624"/>
              <a:ext cx="559689" cy="16383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3001079" y="5142452"/>
              <a:ext cx="343838" cy="7486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4164225" y="4782511"/>
              <a:ext cx="420746" cy="28066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3923649" y="4710914"/>
              <a:ext cx="119781" cy="27104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245" name="TextBox 10244"/>
            <p:cNvSpPr txBox="1"/>
            <p:nvPr/>
          </p:nvSpPr>
          <p:spPr>
            <a:xfrm rot="20168179">
              <a:off x="2551102" y="5345581"/>
              <a:ext cx="2282412"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Advection of plasma and heat into BH</a:t>
              </a:r>
              <a:endParaRPr lang="zh-TW" altLang="en-US" dirty="0" smtClean="0">
                <a:latin typeface="Cambria Math" pitchFamily="18" charset="0"/>
                <a:ea typeface="Cambria Math" pitchFamily="18" charset="0"/>
              </a:endParaRPr>
            </a:p>
          </p:txBody>
        </p:sp>
      </p:grpSp>
      <p:sp>
        <p:nvSpPr>
          <p:cNvPr id="4" name="TextBox 3"/>
          <p:cNvSpPr txBox="1"/>
          <p:nvPr/>
        </p:nvSpPr>
        <p:spPr>
          <a:xfrm>
            <a:off x="2715422" y="950281"/>
            <a:ext cx="6461850"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As was explained a few weeks ago, there are 5 exhaust systems that remove matter/energy from the BH combustion chamber.</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101912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4"/>
                                        </p:tgtEl>
                                        <p:attrNameLst>
                                          <p:attrName>style.visibility</p:attrName>
                                        </p:attrNameLst>
                                      </p:cBhvr>
                                      <p:to>
                                        <p:strVal val="visible"/>
                                      </p:to>
                                    </p:set>
                                    <p:animEffect transition="in" filter="fade">
                                      <p:cBhvr>
                                        <p:cTn id="17" dur="500"/>
                                        <p:tgtEl>
                                          <p:spTgt spid="102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fade">
                                      <p:cBhvr>
                                        <p:cTn id="22" dur="500"/>
                                        <p:tgtEl>
                                          <p:spTgt spid="102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altLang="zh-TW" sz="3600" dirty="0" smtClean="0">
                <a:ea typeface="Cambria Math" panose="02040503050406030204" pitchFamily="18" charset="0"/>
              </a:rPr>
              <a:t>Physical Structure – Intro </a:t>
            </a:r>
            <a:endParaRPr lang="zh-TW" altLang="en-US" sz="3600" dirty="0"/>
          </a:p>
        </p:txBody>
      </p:sp>
      <p:grpSp>
        <p:nvGrpSpPr>
          <p:cNvPr id="2" name="Group 1"/>
          <p:cNvGrpSpPr/>
          <p:nvPr/>
        </p:nvGrpSpPr>
        <p:grpSpPr>
          <a:xfrm>
            <a:off x="-429474" y="2001764"/>
            <a:ext cx="5034798" cy="4891405"/>
            <a:chOff x="-429474" y="1363133"/>
            <a:chExt cx="5034798" cy="4891405"/>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14" y="1363133"/>
              <a:ext cx="4274610" cy="4538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rc 5"/>
            <p:cNvSpPr/>
            <p:nvPr/>
          </p:nvSpPr>
          <p:spPr>
            <a:xfrm>
              <a:off x="-429474" y="4182532"/>
              <a:ext cx="2072006" cy="2072006"/>
            </a:xfrm>
            <a:prstGeom prst="arc">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Cambria Math" panose="02040503050406030204" pitchFamily="18" charset="0"/>
              </a:endParaRPr>
            </a:p>
          </p:txBody>
        </p:sp>
      </p:grpSp>
      <mc:AlternateContent xmlns:mc="http://schemas.openxmlformats.org/markup-compatibility/2006" xmlns:a14="http://schemas.microsoft.com/office/drawing/2010/main">
        <mc:Choice Requires="a14">
          <p:sp>
            <p:nvSpPr>
              <p:cNvPr id="7" name="TextBox 6"/>
              <p:cNvSpPr txBox="1"/>
              <p:nvPr/>
            </p:nvSpPr>
            <p:spPr>
              <a:xfrm>
                <a:off x="330714" y="1078432"/>
                <a:ext cx="8450429" cy="926407"/>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Injection Radius (</a:t>
                </a:r>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m:rPr>
                            <m:sty m:val="p"/>
                          </m:rPr>
                          <a:rPr lang="en-US" altLang="zh-TW" b="0" i="0" smtClean="0">
                            <a:latin typeface="Cambria Math" panose="02040503050406030204" pitchFamily="18" charset="0"/>
                            <a:ea typeface="Cambria Math" panose="02040503050406030204" pitchFamily="18" charset="0"/>
                          </a:rPr>
                          <m:t>i</m:t>
                        </m:r>
                      </m:sub>
                    </m:sSub>
                  </m:oMath>
                </a14:m>
                <a:r>
                  <a:rPr lang="en-US" altLang="zh-TW" dirty="0" smtClean="0">
                    <a:latin typeface="Cambria Math" pitchFamily="18" charset="0"/>
                    <a:ea typeface="Cambria Math" pitchFamily="18" charset="0"/>
                  </a:rPr>
                  <a:t>):</a:t>
                </a:r>
              </a:p>
              <a:p>
                <a:r>
                  <a:rPr lang="en-US" altLang="zh-TW" dirty="0">
                    <a:latin typeface="Cambria Math" pitchFamily="18" charset="0"/>
                    <a:ea typeface="Cambria Math" pitchFamily="18" charset="0"/>
                  </a:rPr>
                  <a:t>	</a:t>
                </a:r>
                <a:r>
                  <a:rPr lang="en-US" altLang="zh-TW" dirty="0" smtClean="0">
                    <a:latin typeface="Cambria Math" pitchFamily="18" charset="0"/>
                    <a:ea typeface="Cambria Math" pitchFamily="18" charset="0"/>
                  </a:rPr>
                  <a:t>Near this radius,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𝑖</m:t>
                        </m:r>
                      </m:sub>
                    </m:sSub>
                    <m:r>
                      <a:rPr lang="zh-TW" altLang="en-US">
                        <a:latin typeface="Cambria Math" panose="02040503050406030204" pitchFamily="18" charset="0"/>
                      </a:rPr>
                      <m:t>=8.2×</m:t>
                    </m:r>
                    <m:sSup>
                      <m:sSupPr>
                        <m:ctrlPr>
                          <a:rPr lang="zh-TW" altLang="en-US" i="1">
                            <a:latin typeface="Cambria Math"/>
                          </a:rPr>
                        </m:ctrlPr>
                      </m:sSupPr>
                      <m:e>
                        <m:r>
                          <a:rPr lang="zh-TW" altLang="en-US">
                            <a:latin typeface="Cambria Math" panose="02040503050406030204" pitchFamily="18" charset="0"/>
                          </a:rPr>
                          <m:t>10</m:t>
                        </m:r>
                      </m:e>
                      <m:sup>
                        <m:r>
                          <a:rPr lang="zh-TW" altLang="en-US">
                            <a:latin typeface="Cambria Math" panose="02040503050406030204" pitchFamily="18" charset="0"/>
                          </a:rPr>
                          <m:t>5</m:t>
                        </m:r>
                      </m:sup>
                    </m:sSup>
                    <m:r>
                      <a:rPr lang="zh-TW" altLang="en-US">
                        <a:latin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 </m:t>
                    </m:r>
                    <m:r>
                      <a:rPr lang="zh-TW" altLang="en-US" i="1">
                        <a:latin typeface="Cambria Math" panose="02040503050406030204" pitchFamily="18" charset="0"/>
                      </a:rPr>
                      <m:t>𝑚</m:t>
                    </m:r>
                    <m:r>
                      <a:rPr lang="zh-TW" altLang="en-US">
                        <a:latin typeface="Cambria Math" panose="02040503050406030204" pitchFamily="18" charset="0"/>
                      </a:rPr>
                      <m:t>·</m:t>
                    </m:r>
                    <m:limUpp>
                      <m:limUppPr>
                        <m:ctrlPr>
                          <a:rPr lang="zh-TW" altLang="en-US" i="1">
                            <a:latin typeface="Cambria Math"/>
                          </a:rPr>
                        </m:ctrlPr>
                      </m:limUppPr>
                      <m:e>
                        <m:r>
                          <a:rPr lang="zh-TW" altLang="en-US" i="1">
                            <a:latin typeface="Cambria Math" panose="02040503050406030204" pitchFamily="18" charset="0"/>
                          </a:rPr>
                          <m:t>𝑚</m:t>
                        </m:r>
                      </m:e>
                      <m:lim>
                        <m:r>
                          <a:rPr lang="zh-TW" altLang="en-US">
                            <a:latin typeface="Cambria Math" panose="02040503050406030204" pitchFamily="18" charset="0"/>
                          </a:rPr>
                          <m:t>.</m:t>
                        </m:r>
                      </m:lim>
                    </m:limUpp>
                    <m:r>
                      <a:rPr lang="zh-TW" altLang="en-US">
                        <a:latin typeface="Cambria Math" panose="02040503050406030204" pitchFamily="18" charset="0"/>
                      </a:rPr>
                      <m:t>⁢</m:t>
                    </m:r>
                    <m:r>
                      <a:rPr lang="en-US" altLang="zh-TW" b="0" i="0" smtClean="0">
                        <a:latin typeface="Cambria Math" panose="02040503050406030204" pitchFamily="18" charset="0"/>
                        <a:ea typeface="Cambria Math" panose="02040503050406030204" pitchFamily="18" charset="0"/>
                      </a:rPr>
                      <m:t> </m:t>
                    </m:r>
                    <m:r>
                      <m:rPr>
                        <m:sty m:val="p"/>
                      </m:rPr>
                      <a:rPr lang="zh-TW" altLang="en-US">
                        <a:latin typeface="Cambria Math" panose="02040503050406030204" pitchFamily="18" charset="0"/>
                      </a:rPr>
                      <m:t>cm</m:t>
                    </m:r>
                  </m:oMath>
                </a14:m>
                <a:r>
                  <a:rPr lang="en-US" altLang="zh-TW" dirty="0">
                    <a:latin typeface="Cambria Math" pitchFamily="18" charset="0"/>
                    <a:ea typeface="Cambria Math" pitchFamily="18" charset="0"/>
                  </a:rPr>
                  <a:t> the disk is bloated by radiation pressure.</a:t>
                </a:r>
                <a:endParaRPr lang="zh-TW" altLang="en-US" dirty="0" smtClean="0">
                  <a:latin typeface="Cambria Math" pitchFamily="18" charset="0"/>
                  <a:ea typeface="Cambria Math"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30714" y="1078432"/>
                <a:ext cx="8450429" cy="926407"/>
              </a:xfrm>
              <a:prstGeom prst="rect">
                <a:avLst/>
              </a:prstGeom>
              <a:blipFill rotWithShape="1">
                <a:blip r:embed="rId3"/>
                <a:stretch>
                  <a:fillRect l="-577" t="-3947" b="-92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855029" y="1843619"/>
                <a:ext cx="3926114" cy="1754326"/>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In our model we will assume that all the material </a:t>
                </a:r>
                <a:r>
                  <a:rPr lang="en-US" altLang="zh-TW" dirty="0">
                    <a:latin typeface="Cambria Math" panose="02040503050406030204" pitchFamily="18" charset="0"/>
                    <a:ea typeface="Cambria Math" panose="02040503050406030204" pitchFamily="18" charset="0"/>
                  </a:rPr>
                  <a:t>exiting the system in the wind is injected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m:rPr>
                            <m:sty m:val="p"/>
                          </m:rPr>
                          <a:rPr lang="en-US" altLang="zh-TW">
                            <a:latin typeface="Cambria Math" panose="02040503050406030204" pitchFamily="18" charset="0"/>
                            <a:ea typeface="Cambria Math" panose="02040503050406030204" pitchFamily="18" charset="0"/>
                          </a:rPr>
                          <m:t>i</m:t>
                        </m:r>
                      </m:sub>
                    </m:sSub>
                  </m:oMath>
                </a14:m>
                <a:r>
                  <a:rPr lang="en-US" altLang="zh-TW" dirty="0">
                    <a:latin typeface="Cambria Math" panose="02040503050406030204" pitchFamily="18" charset="0"/>
                    <a:ea typeface="Cambria Math" panose="02040503050406030204" pitchFamily="18" charset="0"/>
                  </a:rPr>
                  <a:t> , although in reality some </a:t>
                </a:r>
                <a:r>
                  <a:rPr lang="en-US" altLang="zh-TW" dirty="0" smtClean="0">
                    <a:latin typeface="Cambria Math" panose="02040503050406030204" pitchFamily="18" charset="0"/>
                    <a:ea typeface="Cambria Math" panose="02040503050406030204" pitchFamily="18" charset="0"/>
                  </a:rPr>
                  <a:t>of it </a:t>
                </a:r>
                <a:r>
                  <a:rPr lang="en-US" altLang="zh-TW" dirty="0">
                    <a:latin typeface="Cambria Math" panose="02040503050406030204" pitchFamily="18" charset="0"/>
                    <a:ea typeface="Cambria Math" panose="02040503050406030204" pitchFamily="18" charset="0"/>
                  </a:rPr>
                  <a:t>comes from the region </a:t>
                </a:r>
                <a14:m>
                  <m:oMath xmlns:m="http://schemas.openxmlformats.org/officeDocument/2006/math">
                    <m:r>
                      <m:rPr>
                        <m:sty m:val="p"/>
                      </m:rPr>
                      <a:rPr lang="en-US" altLang="zh-TW" b="0" i="0" smtClean="0">
                        <a:latin typeface="Cambria Math" panose="02040503050406030204" pitchFamily="18" charset="0"/>
                        <a:ea typeface="Cambria Math" panose="02040503050406030204" pitchFamily="18" charset="0"/>
                      </a:rPr>
                      <m:t>r</m:t>
                    </m:r>
                    <m:r>
                      <a:rPr lang="en-US" altLang="zh-TW" b="0" i="0" smtClean="0">
                        <a:latin typeface="Cambria Math" panose="02040503050406030204" pitchFamily="18" charset="0"/>
                        <a:ea typeface="Cambria Math" panose="02040503050406030204" pitchFamily="18" charset="0"/>
                      </a:rPr>
                      <m:t>&lt;</m:t>
                    </m:r>
                    <m:sSub>
                      <m:sSubPr>
                        <m:ctrlPr>
                          <a:rPr lang="zh-TW" altLang="en-US" i="1">
                            <a:latin typeface="Cambria Math"/>
                          </a:rPr>
                        </m:ctrlPr>
                      </m:sSubPr>
                      <m:e>
                        <m:r>
                          <a:rPr lang="zh-TW" altLang="en-US" i="1">
                            <a:latin typeface="Cambria Math" panose="02040503050406030204" pitchFamily="18" charset="0"/>
                          </a:rPr>
                          <m:t>𝑟</m:t>
                        </m:r>
                      </m:e>
                      <m:sub>
                        <m:r>
                          <m:rPr>
                            <m:sty m:val="p"/>
                          </m:rPr>
                          <a:rPr lang="en-US" altLang="zh-TW">
                            <a:latin typeface="Cambria Math" panose="02040503050406030204" pitchFamily="18" charset="0"/>
                            <a:ea typeface="Cambria Math" panose="02040503050406030204" pitchFamily="18" charset="0"/>
                          </a:rPr>
                          <m:t>i</m:t>
                        </m:r>
                      </m:sub>
                    </m:sSub>
                  </m:oMath>
                </a14:m>
                <a:r>
                  <a:rPr lang="en-US" altLang="zh-TW" dirty="0" smtClean="0">
                    <a:latin typeface="Cambria Math" panose="02040503050406030204" pitchFamily="18" charset="0"/>
                    <a:ea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and perhaps a little beyond as well.</a:t>
                </a:r>
                <a:endParaRPr lang="zh-TW" altLang="en-US" dirty="0">
                  <a:latin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855029" y="1843619"/>
                <a:ext cx="3926114" cy="1754326"/>
              </a:xfrm>
              <a:prstGeom prst="rect">
                <a:avLst/>
              </a:prstGeom>
              <a:blipFill rotWithShape="1">
                <a:blip r:embed="rId4"/>
                <a:stretch>
                  <a:fillRect l="-1242" t="-2083" b="-41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855030" y="3670957"/>
                <a:ext cx="3984744"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Parameters:</a:t>
                </a:r>
              </a:p>
              <a:p>
                <a:r>
                  <a:rPr lang="en-US" altLang="zh-TW" dirty="0" smtClean="0">
                    <a:latin typeface="Cambria Math" pitchFamily="18" charset="0"/>
                    <a:ea typeface="Cambria Math" pitchFamily="18" charset="0"/>
                  </a:rPr>
                  <a:t>m: black hole mass</a:t>
                </a:r>
              </a:p>
              <a:p>
                <a14:m>
                  <m:oMath xmlns:m="http://schemas.openxmlformats.org/officeDocument/2006/math">
                    <m:limUpp>
                      <m:limUppPr>
                        <m:ctrlPr>
                          <a:rPr lang="zh-TW" altLang="en-US" i="1">
                            <a:latin typeface="Cambria Math"/>
                          </a:rPr>
                        </m:ctrlPr>
                      </m:limUppPr>
                      <m:e>
                        <m:r>
                          <a:rPr lang="zh-TW" altLang="en-US" i="1">
                            <a:latin typeface="Cambria Math" panose="02040503050406030204" pitchFamily="18" charset="0"/>
                          </a:rPr>
                          <m:t>𝑚</m:t>
                        </m:r>
                      </m:e>
                      <m:lim>
                        <m:r>
                          <a:rPr lang="zh-TW" altLang="en-US">
                            <a:latin typeface="Cambria Math" panose="02040503050406030204" pitchFamily="18" charset="0"/>
                          </a:rPr>
                          <m:t>.</m:t>
                        </m:r>
                      </m:lim>
                    </m:limUpp>
                  </m:oMath>
                </a14:m>
                <a:r>
                  <a:rPr lang="en-US" altLang="zh-TW" dirty="0" smtClean="0">
                    <a:latin typeface="Cambria Math" pitchFamily="18" charset="0"/>
                    <a:ea typeface="Cambria Math" pitchFamily="18" charset="0"/>
                  </a:rPr>
                  <a:t>: normalized accretion rate</a:t>
                </a:r>
              </a:p>
              <a:p>
                <a14:m>
                  <m:oMath xmlns:m="http://schemas.openxmlformats.org/officeDocument/2006/math">
                    <m:r>
                      <a:rPr lang="zh-TW" altLang="en-US" i="1">
                        <a:latin typeface="Cambria Math" panose="02040503050406030204" pitchFamily="18" charset="0"/>
                      </a:rPr>
                      <m:t>𝛼</m:t>
                    </m:r>
                  </m:oMath>
                </a14:m>
                <a:r>
                  <a:rPr lang="en-US" altLang="zh-TW" dirty="0" smtClean="0">
                    <a:latin typeface="Cambria Math" panose="02040503050406030204" pitchFamily="18" charset="0"/>
                    <a:ea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viscosity </a:t>
                </a:r>
                <a:r>
                  <a:rPr lang="en-US" altLang="zh-TW" dirty="0" smtClean="0">
                    <a:latin typeface="Cambria Math" panose="02040503050406030204" pitchFamily="18" charset="0"/>
                    <a:ea typeface="Cambria Math" panose="02040503050406030204" pitchFamily="18" charset="0"/>
                  </a:rPr>
                  <a:t>parameter</a:t>
                </a:r>
                <a:endParaRPr lang="zh-TW" altLang="en-US" dirty="0">
                  <a:latin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855030" y="3670957"/>
                <a:ext cx="3984744" cy="1200329"/>
              </a:xfrm>
              <a:prstGeom prst="rect">
                <a:avLst/>
              </a:prstGeom>
              <a:blipFill rotWithShape="1">
                <a:blip r:embed="rId5"/>
                <a:stretch>
                  <a:fillRect l="-1223" t="-3046" b="-659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855030" y="4980003"/>
                <a:ext cx="4288970" cy="1754326"/>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α </a:t>
                </a:r>
                <a:r>
                  <a:rPr lang="en-US" altLang="zh-TW" dirty="0">
                    <a:latin typeface="Cambria Math" panose="02040503050406030204" pitchFamily="18" charset="0"/>
                    <a:ea typeface="Cambria Math" panose="02040503050406030204" pitchFamily="18" charset="0"/>
                  </a:rPr>
                  <a:t>mainly tells how rapidly the gravitational energy released in the accretion flow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m:rPr>
                            <m:sty m:val="p"/>
                          </m:rPr>
                          <a:rPr lang="en-US" altLang="zh-TW">
                            <a:latin typeface="Cambria Math" panose="02040503050406030204" pitchFamily="18" charset="0"/>
                            <a:ea typeface="Cambria Math" panose="02040503050406030204" pitchFamily="18" charset="0"/>
                          </a:rPr>
                          <m:t>i</m:t>
                        </m:r>
                      </m:sub>
                    </m:sSub>
                    <m:r>
                      <a:rPr lang="en-US" altLang="zh-TW" i="1">
                        <a:latin typeface="Cambria Math" panose="02040503050406030204" pitchFamily="18" charset="0"/>
                        <a:ea typeface="Cambria Math" panose="02040503050406030204" pitchFamily="18" charset="0"/>
                      </a:rPr>
                      <m:t> </m:t>
                    </m:r>
                  </m:oMath>
                </a14:m>
                <a:r>
                  <a:rPr lang="en-US" altLang="zh-TW" dirty="0">
                    <a:latin typeface="Cambria Math" panose="02040503050406030204" pitchFamily="18" charset="0"/>
                    <a:ea typeface="Cambria Math" panose="02040503050406030204" pitchFamily="18" charset="0"/>
                  </a:rPr>
                  <a:t>is turned </a:t>
                </a:r>
                <a:r>
                  <a:rPr lang="en-US" altLang="zh-TW" dirty="0" smtClean="0">
                    <a:latin typeface="Cambria Math" panose="02040503050406030204" pitchFamily="18" charset="0"/>
                    <a:ea typeface="Cambria Math" panose="02040503050406030204" pitchFamily="18" charset="0"/>
                  </a:rPr>
                  <a:t>into heat</a:t>
                </a:r>
                <a:r>
                  <a:rPr lang="en-US" altLang="zh-TW" dirty="0">
                    <a:latin typeface="Cambria Math" panose="02040503050406030204" pitchFamily="18" charset="0"/>
                    <a:ea typeface="Cambria Math" panose="02040503050406030204" pitchFamily="18" charset="0"/>
                  </a:rPr>
                  <a:t>. This ultimately determines the density and wind lift-off velocity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m:rPr>
                            <m:sty m:val="p"/>
                          </m:rPr>
                          <a:rPr lang="en-US" altLang="zh-TW">
                            <a:latin typeface="Cambria Math" panose="02040503050406030204" pitchFamily="18" charset="0"/>
                            <a:ea typeface="Cambria Math" panose="02040503050406030204" pitchFamily="18" charset="0"/>
                          </a:rPr>
                          <m:t>i</m:t>
                        </m:r>
                      </m:sub>
                    </m:sSub>
                  </m:oMath>
                </a14:m>
                <a:r>
                  <a:rPr lang="en-US" altLang="zh-TW" dirty="0">
                    <a:latin typeface="Cambria Math" panose="02040503050406030204" pitchFamily="18" charset="0"/>
                    <a:ea typeface="Cambria Math" panose="02040503050406030204" pitchFamily="18" charset="0"/>
                  </a:rPr>
                  <a:t>, and it sets the stage for the ensuing wind structure.</a:t>
                </a:r>
                <a:endParaRPr lang="zh-TW" altLang="en-US" dirty="0">
                  <a:latin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855030" y="4980003"/>
                <a:ext cx="4288970" cy="1754326"/>
              </a:xfrm>
              <a:prstGeom prst="rect">
                <a:avLst/>
              </a:prstGeom>
              <a:blipFill rotWithShape="1">
                <a:blip r:embed="rId6"/>
                <a:stretch>
                  <a:fillRect l="-1136" t="-2083" b="-41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6281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altLang="zh-TW" sz="3600" dirty="0" smtClean="0"/>
              <a:t>Physical Structure – Intro </a:t>
            </a:r>
            <a:endParaRPr lang="zh-TW" altLang="en-US" sz="3600" dirty="0"/>
          </a:p>
        </p:txBody>
      </p:sp>
      <p:grpSp>
        <p:nvGrpSpPr>
          <p:cNvPr id="2" name="Group 1"/>
          <p:cNvGrpSpPr/>
          <p:nvPr/>
        </p:nvGrpSpPr>
        <p:grpSpPr>
          <a:xfrm>
            <a:off x="-1274250" y="2001762"/>
            <a:ext cx="5879574" cy="5719838"/>
            <a:chOff x="-1274250" y="1363133"/>
            <a:chExt cx="5879574" cy="5719838"/>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14" y="1363133"/>
              <a:ext cx="4274610" cy="4538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rc 5"/>
            <p:cNvSpPr/>
            <p:nvPr/>
          </p:nvSpPr>
          <p:spPr>
            <a:xfrm>
              <a:off x="-1274250" y="3326188"/>
              <a:ext cx="3756783" cy="3756783"/>
            </a:xfrm>
            <a:prstGeom prst="arc">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7" name="TextBox 6"/>
              <p:cNvSpPr txBox="1"/>
              <p:nvPr/>
            </p:nvSpPr>
            <p:spPr>
              <a:xfrm>
                <a:off x="330714" y="1078432"/>
                <a:ext cx="8450429"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Singular/Critical Radius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m:rPr>
                            <m:sty m:val="p"/>
                          </m:rPr>
                          <a:rPr lang="zh-TW" altLang="en-US">
                            <a:latin typeface="Cambria Math" panose="02040503050406030204" pitchFamily="18" charset="0"/>
                          </a:rPr>
                          <m:t>c</m:t>
                        </m:r>
                      </m:sub>
                    </m:sSub>
                  </m:oMath>
                </a14:m>
                <a:r>
                  <a:rPr lang="en-US" altLang="zh-TW" dirty="0" smtClean="0">
                    <a:latin typeface="Cambria Math" pitchFamily="18" charset="0"/>
                    <a:ea typeface="Cambria Math" pitchFamily="18" charset="0"/>
                  </a:rPr>
                  <a:t>):</a:t>
                </a:r>
              </a:p>
              <a:p>
                <a:r>
                  <a:rPr lang="en-US" altLang="zh-TW" dirty="0">
                    <a:latin typeface="Cambria Math" pitchFamily="18" charset="0"/>
                    <a:ea typeface="Cambria Math" pitchFamily="18" charset="0"/>
                  </a:rPr>
                  <a:t>	</a:t>
                </a:r>
                <a:r>
                  <a:rPr lang="en-US" altLang="zh-TW" dirty="0" smtClean="0">
                    <a:latin typeface="Cambria Math" pitchFamily="18" charset="0"/>
                    <a:ea typeface="Cambria Math" pitchFamily="18" charset="0"/>
                  </a:rPr>
                  <a:t>Similar to what we described earlier, when the wind passes this point, it becomes supersonic and thus kinetically dominated.</a:t>
                </a:r>
                <a:endParaRPr lang="zh-TW" altLang="en-US" dirty="0" smtClean="0">
                  <a:latin typeface="Cambria Math" pitchFamily="18" charset="0"/>
                  <a:ea typeface="Cambria Math"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30714" y="1078432"/>
                <a:ext cx="8450429" cy="923330"/>
              </a:xfrm>
              <a:prstGeom prst="rect">
                <a:avLst/>
              </a:prstGeom>
              <a:blipFill rotWithShape="1">
                <a:blip r:embed="rId3"/>
                <a:stretch>
                  <a:fillRect l="-577" t="-3974" b="-927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833256" y="2182505"/>
                <a:ext cx="3947887" cy="2585323"/>
              </a:xfrm>
              <a:prstGeom prst="rect">
                <a:avLst/>
              </a:prstGeom>
              <a:noFill/>
            </p:spPr>
            <p:txBody>
              <a:bodyPr wrap="square" rtlCol="0">
                <a:spAutoFit/>
              </a:bodyPr>
              <a:lstStyle/>
              <a:p>
                <a:r>
                  <a:rPr lang="en-US" altLang="zh-TW" u="sng" dirty="0" smtClean="0">
                    <a:solidFill>
                      <a:srgbClr val="0000FF"/>
                    </a:solidFill>
                    <a:latin typeface="Cambria Math" pitchFamily="18" charset="0"/>
                    <a:ea typeface="Cambria Math" pitchFamily="18" charset="0"/>
                  </a:rPr>
                  <a:t>Beyond </a:t>
                </a:r>
                <a14:m>
                  <m:oMath xmlns:m="http://schemas.openxmlformats.org/officeDocument/2006/math">
                    <m:sSub>
                      <m:sSubPr>
                        <m:ctrlPr>
                          <a:rPr lang="zh-TW" altLang="en-US" i="1" u="sng">
                            <a:solidFill>
                              <a:srgbClr val="0000FF"/>
                            </a:solidFill>
                            <a:latin typeface="Cambria Math"/>
                          </a:rPr>
                        </m:ctrlPr>
                      </m:sSubPr>
                      <m:e>
                        <m:r>
                          <a:rPr lang="zh-TW" altLang="en-US" i="1" u="sng">
                            <a:solidFill>
                              <a:srgbClr val="0000FF"/>
                            </a:solidFill>
                            <a:latin typeface="Cambria Math" panose="02040503050406030204" pitchFamily="18" charset="0"/>
                          </a:rPr>
                          <m:t>𝑟</m:t>
                        </m:r>
                      </m:e>
                      <m:sub>
                        <m:r>
                          <m:rPr>
                            <m:sty m:val="p"/>
                          </m:rPr>
                          <a:rPr lang="zh-TW" altLang="en-US" u="sng">
                            <a:solidFill>
                              <a:srgbClr val="0000FF"/>
                            </a:solidFill>
                            <a:latin typeface="Cambria Math" panose="02040503050406030204" pitchFamily="18" charset="0"/>
                          </a:rPr>
                          <m:t>c</m:t>
                        </m:r>
                      </m:sub>
                    </m:sSub>
                  </m:oMath>
                </a14:m>
                <a:r>
                  <a:rPr lang="en-US" altLang="zh-TW" u="sng" dirty="0">
                    <a:solidFill>
                      <a:srgbClr val="0000FF"/>
                    </a:solidFill>
                    <a:latin typeface="Cambria Math" pitchFamily="18" charset="0"/>
                    <a:ea typeface="Cambria Math" pitchFamily="18" charset="0"/>
                  </a:rPr>
                  <a:t> </a:t>
                </a:r>
                <a:r>
                  <a:rPr lang="en-US" altLang="zh-TW" dirty="0">
                    <a:latin typeface="Cambria Math" pitchFamily="18" charset="0"/>
                    <a:ea typeface="Cambria Math" pitchFamily="18" charset="0"/>
                  </a:rPr>
                  <a:t>the flow becomes increasingly difficult to accelerate, because its speed </a:t>
                </a:r>
                <a:r>
                  <a:rPr lang="en-US" altLang="zh-TW" dirty="0" smtClean="0">
                    <a:latin typeface="Cambria Math" pitchFamily="18" charset="0"/>
                    <a:ea typeface="Cambria Math" pitchFamily="18" charset="0"/>
                  </a:rPr>
                  <a:t>is so </a:t>
                </a:r>
                <a:r>
                  <a:rPr lang="en-US" altLang="zh-TW" dirty="0">
                    <a:latin typeface="Cambria Math" pitchFamily="18" charset="0"/>
                    <a:ea typeface="Cambria Math" pitchFamily="18" charset="0"/>
                  </a:rPr>
                  <a:t>fast that it leaves the system before dynamical forces have much time to act </a:t>
                </a:r>
                <a:r>
                  <a:rPr lang="en-US" altLang="zh-TW" dirty="0" smtClean="0">
                    <a:latin typeface="Cambria Math" pitchFamily="18" charset="0"/>
                    <a:ea typeface="Cambria Math" pitchFamily="18" charset="0"/>
                  </a:rPr>
                  <a:t>upon it.</a:t>
                </a: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 </a:t>
                </a:r>
                <a:r>
                  <a:rPr lang="en-US" altLang="zh-TW" u="sng" dirty="0" smtClean="0">
                    <a:solidFill>
                      <a:srgbClr val="0000FF"/>
                    </a:solidFill>
                    <a:latin typeface="Cambria Math" pitchFamily="18" charset="0"/>
                    <a:ea typeface="Cambria Math" pitchFamily="18" charset="0"/>
                  </a:rPr>
                  <a:t>The wind achieves a terminal velocity not much greater than the critical velocity, so </a:t>
                </a:r>
                <a14:m>
                  <m:oMath xmlns:m="http://schemas.openxmlformats.org/officeDocument/2006/math">
                    <m:sSub>
                      <m:sSubPr>
                        <m:ctrlPr>
                          <a:rPr lang="zh-TW" altLang="en-US" i="1" u="sng">
                            <a:solidFill>
                              <a:srgbClr val="0000FF"/>
                            </a:solidFill>
                            <a:latin typeface="Cambria Math"/>
                          </a:rPr>
                        </m:ctrlPr>
                      </m:sSubPr>
                      <m:e>
                        <m:r>
                          <a:rPr lang="zh-TW" altLang="en-US" i="1" u="sng">
                            <a:solidFill>
                              <a:srgbClr val="0000FF"/>
                            </a:solidFill>
                            <a:latin typeface="Cambria Math"/>
                          </a:rPr>
                          <m:t>𝑣</m:t>
                        </m:r>
                      </m:e>
                      <m:sub>
                        <m:r>
                          <m:rPr>
                            <m:sty m:val="p"/>
                          </m:rPr>
                          <a:rPr lang="zh-TW" altLang="en-US" u="sng">
                            <a:solidFill>
                              <a:srgbClr val="0000FF"/>
                            </a:solidFill>
                            <a:latin typeface="Cambria Math"/>
                          </a:rPr>
                          <m:t>ter</m:t>
                        </m:r>
                      </m:sub>
                    </m:sSub>
                    <m:r>
                      <a:rPr lang="zh-TW" altLang="en-US" u="sng">
                        <a:solidFill>
                          <a:srgbClr val="0000FF"/>
                        </a:solidFill>
                        <a:latin typeface="Cambria Math"/>
                      </a:rPr>
                      <m:t>~</m:t>
                    </m:r>
                    <m:sSub>
                      <m:sSubPr>
                        <m:ctrlPr>
                          <a:rPr lang="zh-TW" altLang="en-US" i="1" u="sng">
                            <a:solidFill>
                              <a:srgbClr val="0000FF"/>
                            </a:solidFill>
                            <a:latin typeface="Cambria Math"/>
                          </a:rPr>
                        </m:ctrlPr>
                      </m:sSubPr>
                      <m:e>
                        <m:r>
                          <a:rPr lang="zh-TW" altLang="en-US" i="1" u="sng">
                            <a:solidFill>
                              <a:srgbClr val="0000FF"/>
                            </a:solidFill>
                            <a:latin typeface="Cambria Math"/>
                          </a:rPr>
                          <m:t>𝑣</m:t>
                        </m:r>
                      </m:e>
                      <m:sub>
                        <m:r>
                          <a:rPr lang="zh-TW" altLang="en-US" i="1" u="sng">
                            <a:solidFill>
                              <a:srgbClr val="0000FF"/>
                            </a:solidFill>
                            <a:latin typeface="Cambria Math"/>
                          </a:rPr>
                          <m:t>𝑐</m:t>
                        </m:r>
                      </m:sub>
                    </m:sSub>
                  </m:oMath>
                </a14:m>
                <a:r>
                  <a:rPr lang="en-US" altLang="zh-TW" dirty="0" smtClean="0"/>
                  <a:t>.</a:t>
                </a:r>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833256" y="2182505"/>
                <a:ext cx="3947887" cy="2585323"/>
              </a:xfrm>
              <a:prstGeom prst="rect">
                <a:avLst/>
              </a:prstGeom>
              <a:blipFill rotWithShape="1">
                <a:blip r:embed="rId4"/>
                <a:stretch>
                  <a:fillRect l="-1391" t="-1415" r="-1236" b="-283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69767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altLang="zh-TW" sz="3600" dirty="0" smtClean="0">
                <a:ea typeface="Cambria Math" panose="02040503050406030204" pitchFamily="18" charset="0"/>
              </a:rPr>
              <a:t>Physical Structure – Intro </a:t>
            </a:r>
            <a:endParaRPr lang="zh-TW" altLang="en-US" sz="3600" dirty="0"/>
          </a:p>
        </p:txBody>
      </p:sp>
      <p:grpSp>
        <p:nvGrpSpPr>
          <p:cNvPr id="2" name="Group 1"/>
          <p:cNvGrpSpPr/>
          <p:nvPr/>
        </p:nvGrpSpPr>
        <p:grpSpPr>
          <a:xfrm>
            <a:off x="-2507964" y="2001761"/>
            <a:ext cx="7113288" cy="6964429"/>
            <a:chOff x="-2507964" y="1363133"/>
            <a:chExt cx="7113288" cy="696442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14" y="1363133"/>
              <a:ext cx="4274610" cy="4538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rc 5"/>
            <p:cNvSpPr/>
            <p:nvPr/>
          </p:nvSpPr>
          <p:spPr>
            <a:xfrm>
              <a:off x="-2507964" y="2118455"/>
              <a:ext cx="6209107" cy="6209107"/>
            </a:xfrm>
            <a:prstGeom prst="arc">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Cambria Math" panose="02040503050406030204" pitchFamily="18" charset="0"/>
              </a:endParaRPr>
            </a:p>
          </p:txBody>
        </p:sp>
      </p:grpSp>
      <mc:AlternateContent xmlns:mc="http://schemas.openxmlformats.org/markup-compatibility/2006" xmlns:a14="http://schemas.microsoft.com/office/drawing/2010/main">
        <mc:Choice Requires="a14">
          <p:sp>
            <p:nvSpPr>
              <p:cNvPr id="3" name="TextBox 2"/>
              <p:cNvSpPr txBox="1"/>
              <p:nvPr/>
            </p:nvSpPr>
            <p:spPr>
              <a:xfrm>
                <a:off x="330714" y="1078079"/>
                <a:ext cx="7776424" cy="646331"/>
              </a:xfrm>
              <a:prstGeom prst="rect">
                <a:avLst/>
              </a:prstGeom>
              <a:noFill/>
            </p:spPr>
            <p:txBody>
              <a:bodyPr wrap="none" rtlCol="0">
                <a:spAutoFit/>
              </a:bodyPr>
              <a:lstStyle/>
              <a:p>
                <a:r>
                  <a:rPr lang="en-US" altLang="zh-TW" dirty="0" smtClean="0">
                    <a:latin typeface="Cambria Math" pitchFamily="18" charset="0"/>
                    <a:ea typeface="Cambria Math" pitchFamily="18" charset="0"/>
                  </a:rPr>
                  <a:t>The </a:t>
                </a:r>
                <a:r>
                  <a:rPr lang="en-US" altLang="zh-TW" dirty="0" err="1" smtClean="0">
                    <a:latin typeface="Cambria Math" pitchFamily="18" charset="0"/>
                    <a:ea typeface="Cambria Math" pitchFamily="18" charset="0"/>
                  </a:rPr>
                  <a:t>Scattersphere</a:t>
                </a:r>
                <a:r>
                  <a:rPr lang="en-US" altLang="zh-TW" dirty="0" smtClean="0">
                    <a:latin typeface="Cambria Math" pitchFamily="18" charset="0"/>
                    <a:ea typeface="Cambria Math" pitchFamily="18" charset="0"/>
                  </a:rPr>
                  <a:t> Radius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m:rPr>
                            <m:sty m:val="p"/>
                          </m:rPr>
                          <a:rPr lang="zh-TW" altLang="en-US">
                            <a:latin typeface="Cambria Math" panose="02040503050406030204" pitchFamily="18" charset="0"/>
                          </a:rPr>
                          <m:t>sc</m:t>
                        </m:r>
                      </m:sub>
                    </m:sSub>
                  </m:oMath>
                </a14:m>
                <a:r>
                  <a:rPr lang="en-US" altLang="zh-TW" dirty="0" smtClean="0">
                    <a:latin typeface="Cambria Math" pitchFamily="18" charset="0"/>
                    <a:ea typeface="Cambria Math" pitchFamily="18" charset="0"/>
                  </a:rPr>
                  <a:t>):</a:t>
                </a:r>
              </a:p>
              <a:p>
                <a:r>
                  <a:rPr lang="en-US" altLang="zh-TW" dirty="0">
                    <a:latin typeface="Cambria Math" pitchFamily="18" charset="0"/>
                    <a:ea typeface="Cambria Math" pitchFamily="18" charset="0"/>
                  </a:rPr>
                  <a:t>	</a:t>
                </a:r>
                <a:r>
                  <a:rPr lang="en-US" altLang="zh-TW" dirty="0" smtClean="0">
                    <a:latin typeface="Cambria Math" pitchFamily="18" charset="0"/>
                    <a:ea typeface="Cambria Math" pitchFamily="18" charset="0"/>
                  </a:rPr>
                  <a:t>The wind becomes </a:t>
                </a:r>
                <a:r>
                  <a:rPr lang="en-US" altLang="zh-TW" u="sng" dirty="0" smtClean="0">
                    <a:solidFill>
                      <a:srgbClr val="0000FF"/>
                    </a:solidFill>
                    <a:latin typeface="Cambria Math" pitchFamily="18" charset="0"/>
                    <a:ea typeface="Cambria Math" pitchFamily="18" charset="0"/>
                  </a:rPr>
                  <a:t>optically thin to electron scattering</a:t>
                </a:r>
                <a:r>
                  <a:rPr lang="en-US" altLang="zh-TW" dirty="0" smtClean="0">
                    <a:latin typeface="Cambria Math" pitchFamily="18" charset="0"/>
                    <a:ea typeface="Cambria Math" pitchFamily="18" charset="0"/>
                  </a:rPr>
                  <a:t> at this radius.</a:t>
                </a:r>
                <a:endParaRPr lang="zh-TW" altLang="en-US" dirty="0" smtClean="0">
                  <a:latin typeface="Cambria Math" pitchFamily="18" charset="0"/>
                  <a:ea typeface="Cambria Math"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30714" y="1078079"/>
                <a:ext cx="7776424" cy="646331"/>
              </a:xfrm>
              <a:prstGeom prst="rect">
                <a:avLst/>
              </a:prstGeom>
              <a:blipFill rotWithShape="1">
                <a:blip r:embed="rId3"/>
                <a:stretch>
                  <a:fillRect l="-627" t="-5660" r="-470" b="-132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884058" y="2001761"/>
                <a:ext cx="3969656" cy="923330"/>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 Most models that we will describe</a:t>
                </a:r>
              </a:p>
              <a:p>
                <a:r>
                  <a:rPr lang="en-US" altLang="zh-TW" dirty="0">
                    <a:latin typeface="Cambria Math" panose="02040503050406030204" pitchFamily="18" charset="0"/>
                    <a:ea typeface="Cambria Math" panose="02040503050406030204" pitchFamily="18" charset="0"/>
                  </a:rPr>
                  <a:t>here will do so in the supersonic portion of the flow; that is</a:t>
                </a:r>
                <a:r>
                  <a:rPr lang="en-US" altLang="zh-TW"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m:rPr>
                            <m:sty m:val="p"/>
                          </m:rPr>
                          <a:rPr lang="zh-TW" altLang="en-US">
                            <a:latin typeface="Cambria Math" panose="02040503050406030204" pitchFamily="18" charset="0"/>
                          </a:rPr>
                          <m:t>sc</m:t>
                        </m:r>
                      </m:sub>
                    </m:sSub>
                    <m:r>
                      <a:rPr lang="en-US" altLang="zh-TW" b="0" i="1" smtClean="0">
                        <a:latin typeface="Cambria Math" panose="02040503050406030204" pitchFamily="18" charset="0"/>
                        <a:ea typeface="Cambria Math" panose="02040503050406030204" pitchFamily="18" charset="0"/>
                      </a:rPr>
                      <m:t>&gt;</m:t>
                    </m:r>
                    <m:sSub>
                      <m:sSubPr>
                        <m:ctrlPr>
                          <a:rPr lang="zh-TW" altLang="en-US" i="1">
                            <a:latin typeface="Cambria Math"/>
                          </a:rPr>
                        </m:ctrlPr>
                      </m:sSubPr>
                      <m:e>
                        <m:r>
                          <a:rPr lang="zh-TW" altLang="en-US" i="1">
                            <a:latin typeface="Cambria Math" panose="02040503050406030204" pitchFamily="18" charset="0"/>
                          </a:rPr>
                          <m:t>𝑟</m:t>
                        </m:r>
                      </m:e>
                      <m:sub>
                        <m:r>
                          <m:rPr>
                            <m:sty m:val="p"/>
                          </m:rPr>
                          <a:rPr lang="zh-TW" altLang="en-US">
                            <a:latin typeface="Cambria Math" panose="02040503050406030204" pitchFamily="18" charset="0"/>
                          </a:rPr>
                          <m:t>c</m:t>
                        </m:r>
                      </m:sub>
                    </m:sSub>
                  </m:oMath>
                </a14:m>
                <a:r>
                  <a:rPr lang="en-US" altLang="zh-TW" dirty="0">
                    <a:latin typeface="Cambria Math" panose="02040503050406030204" pitchFamily="18" charset="0"/>
                    <a:ea typeface="Cambria Math" panose="02040503050406030204" pitchFamily="18" charset="0"/>
                  </a:rPr>
                  <a:t>.</a:t>
                </a:r>
                <a:endParaRPr lang="zh-TW" altLang="en-US" dirty="0">
                  <a:latin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884058" y="2001761"/>
                <a:ext cx="3969656" cy="923330"/>
              </a:xfrm>
              <a:prstGeom prst="rect">
                <a:avLst/>
              </a:prstGeom>
              <a:blipFill rotWithShape="1">
                <a:blip r:embed="rId4"/>
                <a:stretch>
                  <a:fillRect l="-1229" t="-3947" b="-8553"/>
                </a:stretch>
              </a:blipFill>
            </p:spPr>
            <p:txBody>
              <a:bodyPr/>
              <a:lstStyle/>
              <a:p>
                <a:r>
                  <a:rPr lang="zh-TW" altLang="en-US">
                    <a:noFill/>
                  </a:rPr>
                  <a:t> </a:t>
                </a:r>
              </a:p>
            </p:txBody>
          </p:sp>
        </mc:Fallback>
      </mc:AlternateContent>
      <p:sp>
        <p:nvSpPr>
          <p:cNvPr id="9" name="Arc 8"/>
          <p:cNvSpPr/>
          <p:nvPr/>
        </p:nvSpPr>
        <p:spPr>
          <a:xfrm>
            <a:off x="-937464" y="4314661"/>
            <a:ext cx="3085588" cy="3085588"/>
          </a:xfrm>
          <a:prstGeom prst="arc">
            <a:avLst/>
          </a:prstGeom>
          <a:ln w="25400">
            <a:solidFill>
              <a:srgbClr val="0000FF"/>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4884058" y="3244334"/>
                <a:ext cx="3969656" cy="2862322"/>
              </a:xfrm>
              <a:prstGeom prst="rect">
                <a:avLst/>
              </a:prstGeom>
            </p:spPr>
            <p:txBody>
              <a:bodyPr wrap="squar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0" smtClean="0">
                            <a:latin typeface="Cambria Math" panose="02040503050406030204" pitchFamily="18" charset="0"/>
                            <a:ea typeface="Cambria Math" panose="02040503050406030204" pitchFamily="18" charset="0"/>
                          </a:rPr>
                          <m:t>∗</m:t>
                        </m:r>
                      </m:sub>
                    </m:sSub>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is the photosphere radius defined to be the surface of last absorption. (The word </a:t>
                </a:r>
                <a:r>
                  <a:rPr lang="en-US" altLang="zh-TW" u="sng" dirty="0" smtClean="0">
                    <a:latin typeface="Cambria Math" panose="02040503050406030204" pitchFamily="18" charset="0"/>
                    <a:ea typeface="Cambria Math" panose="02040503050406030204" pitchFamily="18" charset="0"/>
                  </a:rPr>
                  <a:t>photosphere </a:t>
                </a:r>
                <a:r>
                  <a:rPr lang="en-US" altLang="zh-TW" dirty="0" smtClean="0">
                    <a:latin typeface="Cambria Math" panose="02040503050406030204" pitchFamily="18" charset="0"/>
                    <a:ea typeface="Cambria Math" panose="02040503050406030204" pitchFamily="18" charset="0"/>
                  </a:rPr>
                  <a:t>to my knowledge is usually used for surface of last scattering or absorption?)</a:t>
                </a:r>
              </a:p>
              <a:p>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However, as we discussed in previous weeks, electron scattering dominates in accretion disks and therefore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a:rPr lang="en-US" altLang="zh-TW">
                            <a:latin typeface="Cambria Math" panose="02040503050406030204" pitchFamily="18" charset="0"/>
                            <a:ea typeface="Cambria Math" panose="02040503050406030204" pitchFamily="18" charset="0"/>
                          </a:rPr>
                          <m:t>∗</m:t>
                        </m:r>
                      </m:sub>
                    </m:sSub>
                    <m:r>
                      <a:rPr lang="en-US" altLang="zh-TW" b="0" i="1" smtClean="0">
                        <a:latin typeface="Cambria Math" panose="02040503050406030204" pitchFamily="18" charset="0"/>
                        <a:ea typeface="Cambria Math" panose="02040503050406030204" pitchFamily="18" charset="0"/>
                      </a:rPr>
                      <m:t>&lt;</m:t>
                    </m:r>
                    <m:sSub>
                      <m:sSubPr>
                        <m:ctrlPr>
                          <a:rPr lang="zh-TW" altLang="en-US" i="1">
                            <a:latin typeface="Cambria Math"/>
                          </a:rPr>
                        </m:ctrlPr>
                      </m:sSubPr>
                      <m:e>
                        <m:r>
                          <a:rPr lang="zh-TW" altLang="en-US" i="1">
                            <a:latin typeface="Cambria Math" panose="02040503050406030204" pitchFamily="18" charset="0"/>
                          </a:rPr>
                          <m:t>𝑟</m:t>
                        </m:r>
                      </m:e>
                      <m:sub>
                        <m:r>
                          <a:rPr lang="en-US" altLang="zh-TW" b="0" i="1" smtClean="0">
                            <a:latin typeface="Cambria Math" panose="02040503050406030204" pitchFamily="18" charset="0"/>
                            <a:ea typeface="Cambria Math" panose="02040503050406030204" pitchFamily="18" charset="0"/>
                          </a:rPr>
                          <m:t>𝑠𝑐</m:t>
                        </m:r>
                      </m:sub>
                    </m:sSub>
                  </m:oMath>
                </a14:m>
                <a:r>
                  <a:rPr lang="en-US" altLang="zh-TW" dirty="0" smtClean="0">
                    <a:latin typeface="Cambria Math" panose="02040503050406030204" pitchFamily="18" charset="0"/>
                    <a:ea typeface="Cambria Math" panose="02040503050406030204" pitchFamily="18" charset="0"/>
                  </a:rPr>
                  <a:t>.</a:t>
                </a:r>
                <a:endParaRPr lang="zh-TW" altLang="en-US" dirty="0">
                  <a:latin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84058" y="3244334"/>
                <a:ext cx="3969656" cy="2862322"/>
              </a:xfrm>
              <a:prstGeom prst="rect">
                <a:avLst/>
              </a:prstGeom>
              <a:blipFill rotWithShape="1">
                <a:blip r:embed="rId5"/>
                <a:stretch>
                  <a:fillRect l="-1229" t="-1277" r="-1229" b="-212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69767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altLang="zh-TW" sz="3600" dirty="0" smtClean="0">
                <a:ea typeface="Cambria Math" panose="02040503050406030204" pitchFamily="18" charset="0"/>
              </a:rPr>
              <a:t>Basic Equations</a:t>
            </a:r>
            <a:endParaRPr lang="zh-TW" altLang="en-US" sz="3600" dirty="0"/>
          </a:p>
        </p:txBody>
      </p:sp>
      <mc:AlternateContent xmlns:mc="http://schemas.openxmlformats.org/markup-compatibility/2006" xmlns:a14="http://schemas.microsoft.com/office/drawing/2010/main">
        <mc:Choice Requires="a14">
          <p:sp>
            <p:nvSpPr>
              <p:cNvPr id="3" name="TextBox 2"/>
              <p:cNvSpPr txBox="1"/>
              <p:nvPr/>
            </p:nvSpPr>
            <p:spPr>
              <a:xfrm>
                <a:off x="545285" y="2256955"/>
                <a:ext cx="8070209" cy="535724"/>
              </a:xfrm>
              <a:prstGeom prst="rect">
                <a:avLst/>
              </a:prstGeom>
              <a:noFill/>
            </p:spPr>
            <p:txBody>
              <a:bodyPr wrap="square" rtlCol="0">
                <a:spAutoFit/>
              </a:bodyPr>
              <a:lstStyle/>
              <a:p>
                <a:pPr algn="ctr"/>
                <a14:m>
                  <m:oMath xmlns:m="http://schemas.openxmlformats.org/officeDocument/2006/math">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r>
                              <a:rPr lang="zh-TW" altLang="en-US" i="1">
                                <a:latin typeface="Cambria Math" panose="02040503050406030204" pitchFamily="18" charset="0"/>
                              </a:rPr>
                              <m:t>𝜌</m:t>
                            </m:r>
                            <m:r>
                              <a:rPr lang="zh-TW" altLang="en-US">
                                <a:latin typeface="Cambria Math" panose="02040503050406030204" pitchFamily="18" charset="0"/>
                              </a:rPr>
                              <m:t>⁢</m:t>
                            </m:r>
                            <m:r>
                              <a:rPr lang="zh-TW" altLang="en-US" i="1">
                                <a:latin typeface="Cambria Math" panose="02040503050406030204" pitchFamily="18" charset="0"/>
                              </a:rPr>
                              <m:t>𝑣</m:t>
                            </m:r>
                          </m:e>
                        </m:d>
                      </m:num>
                      <m:den>
                        <m:r>
                          <m:rPr>
                            <m:sty m:val="p"/>
                          </m:rPr>
                          <a:rPr lang="zh-TW" altLang="en-US">
                            <a:latin typeface="Cambria Math" panose="02040503050406030204" pitchFamily="18" charset="0"/>
                          </a:rPr>
                          <m:t>dr</m:t>
                        </m:r>
                      </m:den>
                    </m:f>
                    <m:r>
                      <a:rPr lang="zh-TW" altLang="en-US">
                        <a:latin typeface="Cambria Math" panose="02040503050406030204" pitchFamily="18" charset="0"/>
                      </a:rPr>
                      <m:t>=0</m:t>
                    </m:r>
                  </m:oMath>
                </a14:m>
                <a:r>
                  <a:rPr lang="en-US" altLang="zh-TW" dirty="0" smtClean="0">
                    <a:latin typeface="Cambria Math" panose="02040503050406030204" pitchFamily="18" charset="0"/>
                    <a:ea typeface="Cambria Math" panose="02040503050406030204" pitchFamily="18" charset="0"/>
                  </a:rPr>
                  <a:t>	Mass continuity</a:t>
                </a:r>
                <a:endParaRPr lang="zh-TW" altLang="en-US" dirty="0">
                  <a:latin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45285" y="2256955"/>
                <a:ext cx="8070209" cy="535724"/>
              </a:xfrm>
              <a:prstGeom prst="rect">
                <a:avLst/>
              </a:prstGeom>
              <a:blipFill rotWithShape="1">
                <a:blip r:embed="rId2"/>
                <a:stretch>
                  <a:fillRect b="-454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45284" y="2939656"/>
                <a:ext cx="8070209" cy="549702"/>
              </a:xfrm>
              <a:prstGeom prst="rect">
                <a:avLst/>
              </a:prstGeom>
              <a:noFill/>
            </p:spPr>
            <p:txBody>
              <a:bodyPr wrap="square" rtlCol="0">
                <a:spAutoFit/>
              </a:bodyPr>
              <a:lstStyle/>
              <a:p>
                <a:pPr algn="ctr"/>
                <a14:m>
                  <m:oMath xmlns:m="http://schemas.openxmlformats.org/officeDocument/2006/math">
                    <m:r>
                      <a:rPr lang="zh-TW" altLang="en-US" i="1">
                        <a:latin typeface="Cambria Math" panose="02040503050406030204" pitchFamily="18" charset="0"/>
                      </a:rPr>
                      <m:t>𝑣</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dv</m:t>
                        </m:r>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𝐺</m:t>
                        </m:r>
                        <m:r>
                          <a:rPr lang="zh-TW" altLang="en-US">
                            <a:latin typeface="Cambria Math" panose="02040503050406030204" pitchFamily="18" charset="0"/>
                          </a:rPr>
                          <m:t>⁢</m:t>
                        </m:r>
                        <m:r>
                          <a:rPr lang="zh-TW" altLang="en-US" i="1">
                            <a:latin typeface="Cambria Math" panose="02040503050406030204" pitchFamily="18" charset="0"/>
                          </a:rPr>
                          <m:t>𝑀</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r>
                          <a:rPr lang="zh-TW" altLang="en-US" i="1">
                            <a:latin typeface="Cambria Math" panose="02040503050406030204" pitchFamily="18" charset="0"/>
                          </a:rPr>
                          <m:t>𝜌</m:t>
                        </m:r>
                      </m:den>
                    </m:f>
                    <m:r>
                      <a:rPr lang="zh-TW" altLang="en-US">
                        <a:latin typeface="Cambria Math" panose="02040503050406030204" pitchFamily="18" charset="0"/>
                      </a:rPr>
                      <m:t>⁢</m:t>
                    </m:r>
                    <m:f>
                      <m:fPr>
                        <m:ctrlPr>
                          <a:rPr lang="zh-TW" altLang="en-US" i="1">
                            <a:latin typeface="Cambria Math"/>
                          </a:rPr>
                        </m:ctrlPr>
                      </m:fPr>
                      <m:num>
                        <m:sSub>
                          <m:sSubPr>
                            <m:ctrlPr>
                              <a:rPr lang="zh-TW" altLang="en-US" i="1">
                                <a:latin typeface="Cambria Math"/>
                              </a:rPr>
                            </m:ctrlPr>
                          </m:sSubPr>
                          <m:e>
                            <m:r>
                              <m:rPr>
                                <m:sty m:val="p"/>
                              </m:rPr>
                              <a:rPr lang="zh-TW" altLang="en-US">
                                <a:latin typeface="Cambria Math" panose="02040503050406030204" pitchFamily="18" charset="0"/>
                              </a:rPr>
                              <m:t>dp</m:t>
                            </m:r>
                          </m:e>
                          <m:sub>
                            <m:r>
                              <a:rPr lang="zh-TW" altLang="en-US" i="1">
                                <a:latin typeface="Cambria Math" panose="02040503050406030204" pitchFamily="18" charset="0"/>
                              </a:rPr>
                              <m:t>𝑔</m:t>
                            </m:r>
                          </m:sub>
                        </m:sSub>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sSub>
                          <m:sSubPr>
                            <m:ctrlPr>
                              <a:rPr lang="zh-TW" altLang="en-US" i="1" smtClean="0">
                                <a:solidFill>
                                  <a:srgbClr val="FF0000"/>
                                </a:solidFill>
                                <a:latin typeface="Cambria Math"/>
                              </a:rPr>
                            </m:ctrlPr>
                          </m:sSubPr>
                          <m:e>
                            <m:r>
                              <a:rPr lang="zh-TW" altLang="en-US" i="1">
                                <a:solidFill>
                                  <a:srgbClr val="FF0000"/>
                                </a:solidFill>
                                <a:latin typeface="Cambria Math" panose="02040503050406030204" pitchFamily="18" charset="0"/>
                              </a:rPr>
                              <m:t>𝜅</m:t>
                            </m:r>
                          </m:e>
                          <m:sub>
                            <m:r>
                              <m:rPr>
                                <m:sty m:val="p"/>
                              </m:rPr>
                              <a:rPr lang="zh-TW" altLang="en-US">
                                <a:solidFill>
                                  <a:srgbClr val="FF0000"/>
                                </a:solidFill>
                                <a:latin typeface="Cambria Math" panose="02040503050406030204" pitchFamily="18" charset="0"/>
                              </a:rPr>
                              <m:t>es</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𝐻</m:t>
                            </m:r>
                          </m:e>
                          <m:sub>
                            <m:r>
                              <a:rPr lang="zh-TW" altLang="en-US" i="1">
                                <a:latin typeface="Cambria Math" panose="02040503050406030204" pitchFamily="18" charset="0"/>
                              </a:rPr>
                              <m:t>𝑟</m:t>
                            </m:r>
                          </m:sub>
                        </m:sSub>
                      </m:num>
                      <m:den>
                        <m:r>
                          <a:rPr lang="zh-TW" altLang="en-US" i="1">
                            <a:latin typeface="Cambria Math" panose="02040503050406030204" pitchFamily="18" charset="0"/>
                          </a:rPr>
                          <m:t>𝑐</m:t>
                        </m:r>
                      </m:den>
                    </m:f>
                  </m:oMath>
                </a14:m>
                <a:r>
                  <a:rPr lang="en-US" altLang="zh-TW" dirty="0" smtClean="0">
                    <a:latin typeface="Cambria Math" panose="02040503050406030204" pitchFamily="18" charset="0"/>
                    <a:ea typeface="Cambria Math" panose="02040503050406030204" pitchFamily="18" charset="0"/>
                  </a:rPr>
                  <a:t>		Momentum equation</a:t>
                </a:r>
                <a:endParaRPr lang="zh-TW" altLang="en-US" dirty="0">
                  <a:latin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45284" y="2939656"/>
                <a:ext cx="8070209" cy="549702"/>
              </a:xfrm>
              <a:prstGeom prst="rect">
                <a:avLst/>
              </a:prstGeom>
              <a:blipFill rotWithShape="1">
                <a:blip r:embed="rId3"/>
                <a:stretch>
                  <a:fillRect b="-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45285" y="4168743"/>
                <a:ext cx="8070209" cy="535724"/>
              </a:xfrm>
              <a:prstGeom prst="rect">
                <a:avLst/>
              </a:prstGeom>
              <a:noFill/>
            </p:spPr>
            <p:txBody>
              <a:bodyPr wrap="square" rtlCol="0">
                <a:spAutoFit/>
              </a:bodyPr>
              <a:lstStyle/>
              <a:p>
                <a:pPr algn="ctr"/>
                <a14:m>
                  <m:oMath xmlns:m="http://schemas.openxmlformats.org/officeDocument/2006/math">
                    <m:r>
                      <a:rPr lang="zh-TW" altLang="en-US" i="1">
                        <a:latin typeface="Cambria Math" panose="02040503050406030204" pitchFamily="18" charset="0"/>
                      </a:rPr>
                      <m:t>𝑣</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dε</m:t>
                        </m:r>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d>
                          <m:dPr>
                            <m:ctrlPr>
                              <a:rPr lang="zh-TW" altLang="en-US" i="1">
                                <a:latin typeface="Cambria Math"/>
                              </a:rPr>
                            </m:ctrlPr>
                          </m:dPr>
                          <m:e>
                            <m:r>
                              <a:rPr lang="zh-TW" altLang="en-US" i="1">
                                <a:latin typeface="Cambria Math" panose="02040503050406030204" pitchFamily="18" charset="0"/>
                              </a:rPr>
                              <m:t>𝑝</m:t>
                            </m:r>
                            <m:r>
                              <a:rPr lang="zh-TW" altLang="en-US">
                                <a:latin typeface="Cambria Math" panose="02040503050406030204" pitchFamily="18" charset="0"/>
                              </a:rPr>
                              <m:t>+</m:t>
                            </m:r>
                            <m:r>
                              <a:rPr lang="zh-TW" altLang="en-US" i="1">
                                <a:latin typeface="Cambria Math" panose="02040503050406030204" pitchFamily="18" charset="0"/>
                              </a:rPr>
                              <m:t>𝜀</m:t>
                            </m:r>
                          </m:e>
                        </m:d>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r>
                              <a:rPr lang="zh-TW" altLang="en-US" i="1">
                                <a:latin typeface="Cambria Math" panose="02040503050406030204" pitchFamily="18" charset="0"/>
                              </a:rPr>
                              <m:t>𝑣</m:t>
                            </m:r>
                          </m:e>
                        </m:d>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𝐻</m:t>
                                </m:r>
                              </m:e>
                              <m:sub>
                                <m:r>
                                  <a:rPr lang="zh-TW" altLang="en-US" i="1">
                                    <a:latin typeface="Cambria Math" panose="02040503050406030204" pitchFamily="18" charset="0"/>
                                  </a:rPr>
                                  <m:t>𝑟</m:t>
                                </m:r>
                              </m:sub>
                            </m:sSub>
                          </m:e>
                        </m:d>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r>
                      <a:rPr lang="zh-TW" altLang="en-US" i="1">
                        <a:latin typeface="Cambria Math" panose="02040503050406030204" pitchFamily="18" charset="0"/>
                      </a:rPr>
                      <m:t>𝜌</m:t>
                    </m:r>
                    <m:r>
                      <a:rPr lang="zh-TW" altLang="en-US">
                        <a:latin typeface="Cambria Math" panose="02040503050406030204" pitchFamily="18" charset="0"/>
                      </a:rPr>
                      <m:t>⁢</m:t>
                    </m:r>
                    <m:limUpp>
                      <m:limUppPr>
                        <m:ctrlPr>
                          <a:rPr lang="zh-TW" altLang="en-US" i="1">
                            <a:latin typeface="Cambria Math"/>
                          </a:rPr>
                        </m:ctrlPr>
                      </m:limUppPr>
                      <m:e>
                        <m:r>
                          <a:rPr lang="zh-TW" altLang="en-US" i="1">
                            <a:latin typeface="Cambria Math" panose="02040503050406030204" pitchFamily="18" charset="0"/>
                          </a:rPr>
                          <m:t>𝑞</m:t>
                        </m:r>
                      </m:e>
                      <m:lim>
                        <m:r>
                          <a:rPr lang="zh-TW" altLang="en-US">
                            <a:latin typeface="Cambria Math" panose="02040503050406030204" pitchFamily="18" charset="0"/>
                          </a:rPr>
                          <m:t>.</m:t>
                        </m:r>
                      </m:lim>
                    </m:limUpp>
                  </m:oMath>
                </a14:m>
                <a:r>
                  <a:rPr lang="en-US" altLang="zh-TW" dirty="0" smtClean="0">
                    <a:latin typeface="Cambria Math" panose="02040503050406030204" pitchFamily="18" charset="0"/>
                    <a:ea typeface="Cambria Math" panose="02040503050406030204" pitchFamily="18" charset="0"/>
                  </a:rPr>
                  <a:t>		Energy equation</a:t>
                </a:r>
                <a:endParaRPr lang="zh-TW" altLang="en-US" dirty="0">
                  <a:latin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45285" y="4168743"/>
                <a:ext cx="8070209" cy="535724"/>
              </a:xfrm>
              <a:prstGeom prst="rect">
                <a:avLst/>
              </a:prstGeom>
              <a:blipFill rotWithShape="1">
                <a:blip r:embed="rId4"/>
                <a:stretch>
                  <a:fillRect b="-4545"/>
                </a:stretch>
              </a:blipFill>
            </p:spPr>
            <p:txBody>
              <a:bodyPr/>
              <a:lstStyle/>
              <a:p>
                <a:r>
                  <a:rPr lang="zh-TW" altLang="en-US">
                    <a:noFill/>
                  </a:rPr>
                  <a:t> </a:t>
                </a:r>
              </a:p>
            </p:txBody>
          </p:sp>
        </mc:Fallback>
      </mc:AlternateContent>
      <p:sp>
        <p:nvSpPr>
          <p:cNvPr id="10" name="Rectangle 9"/>
          <p:cNvSpPr/>
          <p:nvPr/>
        </p:nvSpPr>
        <p:spPr>
          <a:xfrm>
            <a:off x="545284" y="1104817"/>
            <a:ext cx="8070209" cy="1200329"/>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Even though there may be some initial departure from spherical symmetry near </a:t>
            </a:r>
            <a:r>
              <a:rPr lang="en-US" altLang="zh-TW" dirty="0" smtClean="0">
                <a:latin typeface="Cambria Math" panose="02040503050406030204" pitchFamily="18" charset="0"/>
                <a:ea typeface="Cambria Math" panose="02040503050406030204" pitchFamily="18" charset="0"/>
              </a:rPr>
              <a:t>the injection </a:t>
            </a:r>
            <a:r>
              <a:rPr lang="en-US" altLang="zh-TW" dirty="0">
                <a:latin typeface="Cambria Math" panose="02040503050406030204" pitchFamily="18" charset="0"/>
                <a:ea typeface="Cambria Math" panose="02040503050406030204" pitchFamily="18" charset="0"/>
              </a:rPr>
              <a:t>region, generally the wind will be spherically symmetric throughout </a:t>
            </a:r>
            <a:r>
              <a:rPr lang="en-US" altLang="zh-TW" dirty="0" smtClean="0">
                <a:latin typeface="Cambria Math" panose="02040503050406030204" pitchFamily="18" charset="0"/>
                <a:ea typeface="Cambria Math" panose="02040503050406030204" pitchFamily="18" charset="0"/>
              </a:rPr>
              <a:t>most of </a:t>
            </a:r>
            <a:r>
              <a:rPr lang="en-US" altLang="zh-TW" dirty="0">
                <a:latin typeface="Cambria Math" panose="02040503050406030204" pitchFamily="18" charset="0"/>
                <a:ea typeface="Cambria Math" panose="02040503050406030204" pitchFamily="18" charset="0"/>
              </a:rPr>
              <a:t>its structure</a:t>
            </a:r>
            <a:r>
              <a:rPr lang="en-US" altLang="zh-TW" dirty="0" smtClean="0">
                <a:latin typeface="Cambria Math" panose="02040503050406030204" pitchFamily="18" charset="0"/>
                <a:ea typeface="Cambria Math" panose="02040503050406030204" pitchFamily="18" charset="0"/>
              </a:rPr>
              <a:t>. Considering non-relativistic winds, we have the following equations:</a:t>
            </a:r>
            <a:endParaRPr lang="zh-TW"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675953" y="5053807"/>
                <a:ext cx="7355668" cy="1522468"/>
              </a:xfrm>
              <a:prstGeom prst="rect">
                <a:avLst/>
              </a:prstGeom>
            </p:spPr>
            <p:txBody>
              <a:bodyPr wrap="none">
                <a:spAutoFit/>
              </a:bodyPr>
              <a:lstStyle/>
              <a:p>
                <a:r>
                  <a:rPr lang="en-US" altLang="zh-TW" i="1" dirty="0" smtClean="0">
                    <a:latin typeface="Cambria Math" panose="02040503050406030204" pitchFamily="18" charset="0"/>
                    <a:ea typeface="Cambria Math" panose="02040503050406030204" pitchFamily="18" charset="0"/>
                  </a:rPr>
                  <a:t>v: </a:t>
                </a:r>
                <a:r>
                  <a:rPr lang="en-US" altLang="zh-TW" dirty="0" smtClean="0">
                    <a:latin typeface="Cambria Math" panose="02040503050406030204" pitchFamily="18" charset="0"/>
                    <a:ea typeface="Cambria Math" panose="02040503050406030204" pitchFamily="18" charset="0"/>
                  </a:rPr>
                  <a:t>The outward wind velocity</a:t>
                </a:r>
              </a:p>
              <a:p>
                <a14:m>
                  <m:oMath xmlns:m="http://schemas.openxmlformats.org/officeDocument/2006/math">
                    <m:r>
                      <a:rPr lang="zh-TW" altLang="en-US" i="1">
                        <a:latin typeface="Cambria Math" panose="02040503050406030204" pitchFamily="18" charset="0"/>
                      </a:rPr>
                      <m:t>𝜀</m:t>
                    </m:r>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𝜀</m:t>
                        </m:r>
                      </m:e>
                      <m:sub>
                        <m:r>
                          <a:rPr lang="zh-TW" altLang="en-US" i="1">
                            <a:latin typeface="Cambria Math" panose="02040503050406030204" pitchFamily="18" charset="0"/>
                          </a:rPr>
                          <m:t>𝑟</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𝜀</m:t>
                        </m:r>
                      </m:e>
                      <m:sub>
                        <m:r>
                          <a:rPr lang="zh-TW" altLang="en-US" i="1">
                            <a:latin typeface="Cambria Math" panose="02040503050406030204" pitchFamily="18" charset="0"/>
                          </a:rPr>
                          <m:t>𝑔</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𝜀</m:t>
                        </m:r>
                      </m:e>
                      <m:sub>
                        <m:r>
                          <a:rPr lang="zh-TW" altLang="en-US" i="1">
                            <a:latin typeface="Cambria Math" panose="02040503050406030204" pitchFamily="18" charset="0"/>
                          </a:rPr>
                          <m:t>𝑟</m:t>
                        </m:r>
                      </m:sub>
                    </m:sSub>
                  </m:oMath>
                </a14:m>
                <a:r>
                  <a:rPr lang="en-US" altLang="zh-TW" dirty="0" smtClean="0">
                    <a:latin typeface="Cambria Math" panose="02040503050406030204" pitchFamily="18" charset="0"/>
                    <a:ea typeface="Cambria Math" panose="02040503050406030204" pitchFamily="18" charset="0"/>
                  </a:rPr>
                  <a:t>: the energy density of the wind (dominated by photons)</a:t>
                </a:r>
              </a:p>
              <a:p>
                <a14:m>
                  <m:oMath xmlns:m="http://schemas.openxmlformats.org/officeDocument/2006/math">
                    <m:r>
                      <a:rPr lang="zh-TW" altLang="en-US" i="1">
                        <a:latin typeface="Cambria Math" panose="02040503050406030204" pitchFamily="18" charset="0"/>
                      </a:rPr>
                      <m:t>𝑝</m:t>
                    </m:r>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𝑟</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𝑔</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𝑟</m:t>
                        </m:r>
                      </m:sub>
                    </m:sSub>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 pressure of the wind (also dominated by photons)</a:t>
                </a:r>
              </a:p>
              <a:p>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𝐻</m:t>
                        </m:r>
                      </m:e>
                      <m:sub>
                        <m:r>
                          <a:rPr lang="zh-TW" altLang="en-US" i="1">
                            <a:latin typeface="Cambria Math" panose="02040503050406030204" pitchFamily="18" charset="0"/>
                          </a:rPr>
                          <m:t>𝑟</m:t>
                        </m:r>
                      </m:sub>
                    </m:sSub>
                    <m:r>
                      <a:rPr lang="en-US" altLang="zh-TW" b="0" i="1" smtClean="0">
                        <a:latin typeface="Cambria Math" panose="02040503050406030204" pitchFamily="18" charset="0"/>
                        <a:ea typeface="Cambria Math" panose="02040503050406030204" pitchFamily="18" charset="0"/>
                      </a:rPr>
                      <m:t>=</m:t>
                    </m:r>
                    <m:f>
                      <m:fPr>
                        <m:type m:val="lin"/>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rad</m:t>
                            </m:r>
                          </m:sub>
                        </m:sSub>
                      </m:num>
                      <m:den>
                        <m:r>
                          <a:rPr lang="zh-TW" altLang="en-US">
                            <a:latin typeface="Cambria Math" panose="02040503050406030204" pitchFamily="18" charset="0"/>
                          </a:rPr>
                          <m:t>4</m:t>
                        </m:r>
                      </m:den>
                    </m:f>
                    <m:r>
                      <a:rPr lang="zh-TW" altLang="en-US">
                        <a:latin typeface="Cambria Math" panose="02040503050406030204" pitchFamily="18" charset="0"/>
                      </a:rPr>
                      <m:t>⁢</m:t>
                    </m:r>
                    <m:sSup>
                      <m:sSupPr>
                        <m:ctrlPr>
                          <a:rPr lang="zh-TW" altLang="en-US" i="1">
                            <a:latin typeface="Cambria Math"/>
                          </a:rPr>
                        </m:ctrlPr>
                      </m:sSupPr>
                      <m:e>
                        <m:r>
                          <m:rPr>
                            <m:sty m:val="p"/>
                          </m:rPr>
                          <a:rPr lang="zh-TW" altLang="en-US">
                            <a:latin typeface="Cambria Math" panose="02040503050406030204" pitchFamily="18" charset="0"/>
                          </a:rPr>
                          <m:t>πr</m:t>
                        </m:r>
                      </m:e>
                      <m:sup>
                        <m:r>
                          <a:rPr lang="zh-TW" altLang="en-US">
                            <a:latin typeface="Cambria Math" panose="02040503050406030204" pitchFamily="18" charset="0"/>
                          </a:rPr>
                          <m:t>2</m:t>
                        </m:r>
                      </m:sup>
                    </m:sSup>
                  </m:oMath>
                </a14:m>
                <a:r>
                  <a:rPr lang="en-US" altLang="zh-TW" dirty="0" smtClean="0">
                    <a:latin typeface="Cambria Math" panose="02040503050406030204" pitchFamily="18" charset="0"/>
                    <a:ea typeface="Cambria Math" panose="02040503050406030204" pitchFamily="18" charset="0"/>
                  </a:rPr>
                  <a:t>: outward flux of radiation</a:t>
                </a:r>
                <a:endParaRPr lang="zh-TW" altLang="en-US" dirty="0">
                  <a:latin typeface="Cambria Math" panose="02040503050406030204" pitchFamily="18" charset="0"/>
                </a:endParaRPr>
              </a:p>
              <a:p>
                <a14:m>
                  <m:oMath xmlns:m="http://schemas.openxmlformats.org/officeDocument/2006/math">
                    <m:r>
                      <a:rPr lang="zh-TW" altLang="en-US" i="1">
                        <a:latin typeface="Cambria Math" panose="02040503050406030204" pitchFamily="18" charset="0"/>
                      </a:rPr>
                      <m:t>𝜀</m:t>
                    </m:r>
                    <m:r>
                      <a:rPr lang="zh-TW" altLang="en-US">
                        <a:latin typeface="Cambria Math" panose="02040503050406030204" pitchFamily="18" charset="0"/>
                      </a:rPr>
                      <m:t>≈3⁢</m:t>
                    </m:r>
                    <m:r>
                      <a:rPr lang="zh-TW" altLang="en-US" i="1">
                        <a:latin typeface="Cambria Math" panose="02040503050406030204" pitchFamily="18" charset="0"/>
                      </a:rPr>
                      <m:t>𝑝</m:t>
                    </m:r>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R</a:t>
                </a:r>
                <a:r>
                  <a:rPr lang="en-US" altLang="zh-TW" dirty="0" smtClean="0">
                    <a:latin typeface="Cambria Math" panose="02040503050406030204" pitchFamily="18" charset="0"/>
                    <a:ea typeface="Cambria Math" panose="02040503050406030204" pitchFamily="18" charset="0"/>
                  </a:rPr>
                  <a:t>elation for photons</a:t>
                </a:r>
                <a:endParaRPr lang="zh-TW" altLang="en-US" dirty="0">
                  <a:latin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75953" y="5053807"/>
                <a:ext cx="7355668" cy="1522468"/>
              </a:xfrm>
              <a:prstGeom prst="rect">
                <a:avLst/>
              </a:prstGeom>
              <a:blipFill rotWithShape="1">
                <a:blip r:embed="rId5"/>
                <a:stretch>
                  <a:fillRect l="-746" t="-2400" b="-248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569627" y="3531945"/>
                <a:ext cx="2516395" cy="485646"/>
              </a:xfrm>
              <a:prstGeom prst="rect">
                <a:avLst/>
              </a:prstGeom>
            </p:spPr>
            <p:txBody>
              <a:bodyPr wrap="none">
                <a:spAutoFit/>
              </a:bodyPr>
              <a:lstStyle/>
              <a:p>
                <a:r>
                  <a:rPr lang="en-US" altLang="zh-TW" dirty="0" smtClean="0">
                    <a:latin typeface="Cambria Math" panose="02040503050406030204" pitchFamily="18" charset="0"/>
                    <a:ea typeface="Cambria Math" panose="02040503050406030204" pitchFamily="18" charset="0"/>
                  </a:rPr>
                  <a:t>Recall </a:t>
                </a:r>
                <a14:m>
                  <m:oMath xmlns:m="http://schemas.openxmlformats.org/officeDocument/2006/math">
                    <m:sSubSup>
                      <m:sSubSupPr>
                        <m:ctrlPr>
                          <a:rPr lang="zh-TW" altLang="en-US" i="1">
                            <a:latin typeface="Cambria Math"/>
                          </a:rPr>
                        </m:ctrlPr>
                      </m:sSubSupPr>
                      <m:e>
                        <m:r>
                          <a:rPr lang="zh-TW" altLang="en-US" i="1">
                            <a:latin typeface="Cambria Math" panose="02040503050406030204" pitchFamily="18" charset="0"/>
                          </a:rPr>
                          <m:t>𝑎</m:t>
                        </m:r>
                      </m:e>
                      <m:sub>
                        <m:r>
                          <a:rPr lang="zh-TW" altLang="en-US" i="1">
                            <a:latin typeface="Cambria Math" panose="02040503050406030204" pitchFamily="18" charset="0"/>
                          </a:rPr>
                          <m:t>𝑟</m:t>
                        </m:r>
                      </m:sub>
                      <m:sup>
                        <m:r>
                          <m:rPr>
                            <m:sty m:val="p"/>
                          </m:rPr>
                          <a:rPr lang="zh-TW" altLang="en-US">
                            <a:latin typeface="Cambria Math" panose="02040503050406030204" pitchFamily="18" charset="0"/>
                          </a:rPr>
                          <m:t>lines</m:t>
                        </m:r>
                      </m:sup>
                    </m:sSubSup>
                    <m:r>
                      <a:rPr lang="zh-TW" altLang="en-US">
                        <a:latin typeface="Cambria Math" panose="02040503050406030204" pitchFamily="18" charset="0"/>
                      </a:rPr>
                      <m:t>=</m:t>
                    </m:r>
                    <m:f>
                      <m:fPr>
                        <m:ctrlPr>
                          <a:rPr lang="zh-TW" altLang="en-US" i="1">
                            <a:latin typeface="Cambria Math"/>
                          </a:rPr>
                        </m:ctrlPr>
                      </m:fPr>
                      <m:num>
                        <m:sSub>
                          <m:sSubPr>
                            <m:ctrlPr>
                              <a:rPr lang="zh-TW" altLang="en-US" i="1">
                                <a:solidFill>
                                  <a:srgbClr val="FF0000"/>
                                </a:solidFill>
                                <a:latin typeface="Cambria Math"/>
                              </a:rPr>
                            </m:ctrlPr>
                          </m:sSubPr>
                          <m:e>
                            <m:r>
                              <a:rPr lang="zh-TW" altLang="en-US" i="1">
                                <a:solidFill>
                                  <a:srgbClr val="FF0000"/>
                                </a:solidFill>
                                <a:latin typeface="Cambria Math" panose="02040503050406030204" pitchFamily="18" charset="0"/>
                              </a:rPr>
                              <m:t>𝜅</m:t>
                            </m:r>
                          </m:e>
                          <m:sub>
                            <m:r>
                              <m:rPr>
                                <m:sty m:val="p"/>
                              </m:rPr>
                              <a:rPr lang="zh-TW" altLang="en-US">
                                <a:solidFill>
                                  <a:srgbClr val="FF0000"/>
                                </a:solidFill>
                                <a:latin typeface="Cambria Math" panose="02040503050406030204" pitchFamily="18" charset="0"/>
                              </a:rPr>
                              <m:t>lines</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rad</m:t>
                            </m:r>
                          </m:sub>
                        </m:sSub>
                      </m:num>
                      <m:den>
                        <m:r>
                          <a:rPr lang="zh-TW" altLang="en-US">
                            <a:latin typeface="Cambria Math" panose="02040503050406030204" pitchFamily="18" charset="0"/>
                          </a:rPr>
                          <m:t>4⁢</m:t>
                        </m:r>
                        <m:r>
                          <a:rPr lang="zh-TW" altLang="en-US" i="1">
                            <a:latin typeface="Cambria Math" panose="02040503050406030204" pitchFamily="18" charset="0"/>
                          </a:rPr>
                          <m:t>𝜋</m:t>
                        </m:r>
                        <m:r>
                          <a:rPr lang="zh-TW" altLang="en-US">
                            <a:latin typeface="Cambria Math" panose="02040503050406030204" pitchFamily="18" charset="0"/>
                          </a:rPr>
                          <m:t>⁢</m:t>
                        </m:r>
                        <m:r>
                          <a:rPr lang="zh-TW" altLang="en-US" i="1">
                            <a:latin typeface="Cambria Math" panose="02040503050406030204" pitchFamily="18" charset="0"/>
                          </a:rPr>
                          <m:t>𝑐</m:t>
                        </m:r>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569627" y="3531945"/>
                <a:ext cx="2516395" cy="485646"/>
              </a:xfrm>
              <a:prstGeom prst="rect">
                <a:avLst/>
              </a:prstGeom>
              <a:blipFill rotWithShape="1">
                <a:blip r:embed="rId6"/>
                <a:stretch>
                  <a:fillRect l="-2184" b="-5000"/>
                </a:stretch>
              </a:blipFill>
            </p:spPr>
            <p:txBody>
              <a:bodyPr/>
              <a:lstStyle/>
              <a:p>
                <a:r>
                  <a:rPr lang="zh-TW" altLang="en-US">
                    <a:noFill/>
                  </a:rPr>
                  <a:t> </a:t>
                </a:r>
              </a:p>
            </p:txBody>
          </p:sp>
        </mc:Fallback>
      </mc:AlternateContent>
      <p:cxnSp>
        <p:nvCxnSpPr>
          <p:cNvPr id="16" name="Straight Connector 15"/>
          <p:cNvCxnSpPr/>
          <p:nvPr/>
        </p:nvCxnSpPr>
        <p:spPr>
          <a:xfrm>
            <a:off x="3886744" y="3455491"/>
            <a:ext cx="601133" cy="0"/>
          </a:xfrm>
          <a:prstGeom prst="line">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6506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altLang="zh-TW" sz="3600" dirty="0" smtClean="0">
                <a:ea typeface="Cambria Math" panose="02040503050406030204" pitchFamily="18" charset="0"/>
              </a:rPr>
              <a:t>The injection region</a:t>
            </a:r>
            <a:endParaRPr lang="zh-TW" altLang="en-US" sz="36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45" y="1052740"/>
            <a:ext cx="2773213" cy="2944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rc 6"/>
          <p:cNvSpPr/>
          <p:nvPr/>
        </p:nvSpPr>
        <p:spPr>
          <a:xfrm>
            <a:off x="-357772" y="2895597"/>
            <a:ext cx="1303870" cy="1303870"/>
          </a:xfrm>
          <a:prstGeom prst="arc">
            <a:avLst/>
          </a:prstGeom>
          <a:ln w="1016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Cambria Math" panose="020405030504060302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3708539" y="2257155"/>
                <a:ext cx="4353887" cy="535724"/>
              </a:xfrm>
              <a:prstGeom prst="rect">
                <a:avLst/>
              </a:prstGeom>
              <a:noFill/>
            </p:spPr>
            <p:txBody>
              <a:bodyPr wrap="square" rtlCol="0">
                <a:spAutoFit/>
              </a:bodyPr>
              <a:lstStyle/>
              <a:p>
                <a:pPr algn="ctr"/>
                <a14:m>
                  <m:oMath xmlns:m="http://schemas.openxmlformats.org/officeDocument/2006/math">
                    <m:f>
                      <m:fPr>
                        <m:ctrlPr>
                          <a:rPr lang="zh-TW" altLang="en-US" i="1" smtClean="0">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r>
                              <a:rPr lang="zh-TW" altLang="en-US" i="1">
                                <a:latin typeface="Cambria Math" panose="02040503050406030204" pitchFamily="18" charset="0"/>
                              </a:rPr>
                              <m:t>𝜌</m:t>
                            </m:r>
                            <m:r>
                              <a:rPr lang="zh-TW" altLang="en-US">
                                <a:latin typeface="Cambria Math" panose="02040503050406030204" pitchFamily="18" charset="0"/>
                              </a:rPr>
                              <m:t>⁢</m:t>
                            </m:r>
                            <m:r>
                              <a:rPr lang="zh-TW" altLang="en-US" i="1">
                                <a:latin typeface="Cambria Math" panose="02040503050406030204" pitchFamily="18" charset="0"/>
                              </a:rPr>
                              <m:t>𝑣</m:t>
                            </m:r>
                          </m:e>
                        </m:d>
                      </m:num>
                      <m:den>
                        <m:r>
                          <m:rPr>
                            <m:sty m:val="p"/>
                          </m:rPr>
                          <a:rPr lang="zh-TW" altLang="en-US">
                            <a:latin typeface="Cambria Math" panose="02040503050406030204" pitchFamily="18" charset="0"/>
                          </a:rPr>
                          <m:t>dr</m:t>
                        </m:r>
                      </m:den>
                    </m:f>
                    <m:r>
                      <a:rPr lang="zh-TW" altLang="en-US">
                        <a:latin typeface="Cambria Math" panose="02040503050406030204" pitchFamily="18" charset="0"/>
                      </a:rPr>
                      <m:t>=0</m:t>
                    </m:r>
                    <m:r>
                      <a:rPr lang="en-US" altLang="zh-TW" b="0" i="0" smtClean="0">
                        <a:latin typeface="Cambria Math" panose="02040503050406030204" pitchFamily="18" charset="0"/>
                        <a:ea typeface="Cambria Math" panose="02040503050406030204" pitchFamily="18" charset="0"/>
                      </a:rPr>
                      <m:t>→</m:t>
                    </m:r>
                    <m:r>
                      <a:rPr lang="zh-TW" altLang="en-US" i="1">
                        <a:latin typeface="Cambria Math" panose="02040503050406030204" pitchFamily="18" charset="0"/>
                      </a:rPr>
                      <m:t>𝛥</m:t>
                    </m:r>
                    <m:r>
                      <a:rPr lang="zh-TW" altLang="en-US">
                        <a:latin typeface="Cambria Math" panose="02040503050406030204" pitchFamily="18" charset="0"/>
                      </a:rPr>
                      <m:t>⁢</m:t>
                    </m:r>
                    <m:limUpp>
                      <m:limUppPr>
                        <m:ctrlPr>
                          <a:rPr lang="zh-TW" altLang="en-US" i="1">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r>
                      <a:rPr lang="zh-TW" altLang="en-US">
                        <a:latin typeface="Cambria Math" panose="02040503050406030204" pitchFamily="18" charset="0"/>
                      </a:rPr>
                      <m:t>≡4⁢</m:t>
                    </m:r>
                    <m:sSup>
                      <m:sSupPr>
                        <m:ctrlPr>
                          <a:rPr lang="zh-TW" altLang="en-US" i="1">
                            <a:latin typeface="Cambria Math"/>
                          </a:rPr>
                        </m:ctrlPr>
                      </m:sSupPr>
                      <m:e>
                        <m:sSub>
                          <m:sSubPr>
                            <m:ctrlPr>
                              <a:rPr lang="zh-TW" altLang="en-US" i="1">
                                <a:latin typeface="Cambria Math"/>
                              </a:rPr>
                            </m:ctrlPr>
                          </m:sSubPr>
                          <m:e>
                            <m:r>
                              <m:rPr>
                                <m:sty m:val="p"/>
                              </m:rPr>
                              <a:rPr lang="zh-TW" altLang="en-US">
                                <a:latin typeface="Cambria Math" panose="02040503050406030204" pitchFamily="18" charset="0"/>
                              </a:rPr>
                              <m:t>πr</m:t>
                            </m:r>
                          </m:e>
                          <m:sub>
                            <m:r>
                              <a:rPr lang="zh-TW" altLang="en-US" i="1">
                                <a:latin typeface="Cambria Math" panose="02040503050406030204" pitchFamily="18" charset="0"/>
                              </a:rPr>
                              <m:t>𝑖</m:t>
                            </m:r>
                          </m:sub>
                        </m:sSub>
                      </m:e>
                      <m:sup>
                        <m:r>
                          <a:rPr lang="zh-TW" altLang="en-US">
                            <a:latin typeface="Cambria Math" panose="02040503050406030204" pitchFamily="18" charset="0"/>
                          </a:rPr>
                          <m:t>2</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𝜌</m:t>
                        </m:r>
                      </m:e>
                      <m:sub>
                        <m:r>
                          <a:rPr lang="zh-TW" altLang="en-US" i="1">
                            <a:latin typeface="Cambria Math" panose="02040503050406030204" pitchFamily="18" charset="0"/>
                          </a:rPr>
                          <m:t>𝑖</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𝑣</m:t>
                        </m:r>
                      </m:e>
                      <m:sub>
                        <m:r>
                          <a:rPr lang="zh-TW" altLang="en-US" i="1">
                            <a:latin typeface="Cambria Math" panose="02040503050406030204" pitchFamily="18" charset="0"/>
                          </a:rPr>
                          <m:t>𝑖</m:t>
                        </m:r>
                      </m:sub>
                    </m:sSub>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708539" y="2257155"/>
                <a:ext cx="4353887" cy="535724"/>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206538" y="3142053"/>
                <a:ext cx="5587067" cy="549702"/>
              </a:xfrm>
              <a:prstGeom prst="rect">
                <a:avLst/>
              </a:prstGeom>
              <a:noFill/>
            </p:spPr>
            <p:txBody>
              <a:bodyPr wrap="square" rtlCol="0">
                <a:spAutoFit/>
              </a:bodyPr>
              <a:lstStyle/>
              <a:p>
                <a:pPr algn="ctr"/>
                <a14:m>
                  <m:oMath xmlns:m="http://schemas.openxmlformats.org/officeDocument/2006/math">
                    <m:r>
                      <a:rPr lang="zh-TW" altLang="en-US" i="1" smtClean="0">
                        <a:latin typeface="Cambria Math" panose="02040503050406030204" pitchFamily="18" charset="0"/>
                      </a:rPr>
                      <m:t>𝑣</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dv</m:t>
                        </m:r>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𝐺</m:t>
                        </m:r>
                        <m:r>
                          <a:rPr lang="zh-TW" altLang="en-US">
                            <a:latin typeface="Cambria Math" panose="02040503050406030204" pitchFamily="18" charset="0"/>
                          </a:rPr>
                          <m:t>⁢</m:t>
                        </m:r>
                        <m:r>
                          <a:rPr lang="zh-TW" altLang="en-US" i="1">
                            <a:latin typeface="Cambria Math" panose="02040503050406030204" pitchFamily="18" charset="0"/>
                          </a:rPr>
                          <m:t>𝑀</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r>
                          <a:rPr lang="zh-TW" altLang="en-US" i="1">
                            <a:latin typeface="Cambria Math" panose="02040503050406030204" pitchFamily="18" charset="0"/>
                          </a:rPr>
                          <m:t>𝜌</m:t>
                        </m:r>
                      </m:den>
                    </m:f>
                    <m:r>
                      <a:rPr lang="zh-TW" altLang="en-US">
                        <a:latin typeface="Cambria Math" panose="02040503050406030204" pitchFamily="18" charset="0"/>
                      </a:rPr>
                      <m:t>⁢</m:t>
                    </m:r>
                    <m:f>
                      <m:fPr>
                        <m:ctrlPr>
                          <a:rPr lang="zh-TW" altLang="en-US" i="1">
                            <a:latin typeface="Cambria Math"/>
                          </a:rPr>
                        </m:ctrlPr>
                      </m:fPr>
                      <m:num>
                        <m:sSub>
                          <m:sSubPr>
                            <m:ctrlPr>
                              <a:rPr lang="zh-TW" altLang="en-US" i="1">
                                <a:latin typeface="Cambria Math"/>
                              </a:rPr>
                            </m:ctrlPr>
                          </m:sSubPr>
                          <m:e>
                            <m:r>
                              <m:rPr>
                                <m:sty m:val="p"/>
                              </m:rPr>
                              <a:rPr lang="zh-TW" altLang="en-US">
                                <a:latin typeface="Cambria Math" panose="02040503050406030204" pitchFamily="18" charset="0"/>
                              </a:rPr>
                              <m:t>dp</m:t>
                            </m:r>
                          </m:e>
                          <m:sub>
                            <m:r>
                              <a:rPr lang="zh-TW" altLang="en-US" i="1">
                                <a:latin typeface="Cambria Math" panose="02040503050406030204" pitchFamily="18" charset="0"/>
                              </a:rPr>
                              <m:t>𝑔</m:t>
                            </m:r>
                          </m:sub>
                        </m:sSub>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𝜅</m:t>
                            </m:r>
                          </m:e>
                          <m:sub>
                            <m:r>
                              <m:rPr>
                                <m:sty m:val="p"/>
                              </m:rPr>
                              <a:rPr lang="zh-TW" altLang="en-US">
                                <a:latin typeface="Cambria Math" panose="02040503050406030204" pitchFamily="18" charset="0"/>
                              </a:rPr>
                              <m:t>es</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𝐻</m:t>
                            </m:r>
                          </m:e>
                          <m:sub>
                            <m:r>
                              <a:rPr lang="zh-TW" altLang="en-US" i="1">
                                <a:latin typeface="Cambria Math" panose="02040503050406030204" pitchFamily="18" charset="0"/>
                              </a:rPr>
                              <m:t>𝑟</m:t>
                            </m:r>
                          </m:sub>
                        </m:sSub>
                      </m:num>
                      <m:den>
                        <m:r>
                          <a:rPr lang="zh-TW" altLang="en-US" i="1">
                            <a:latin typeface="Cambria Math" panose="02040503050406030204" pitchFamily="18" charset="0"/>
                          </a:rPr>
                          <m:t>𝑐</m:t>
                        </m:r>
                      </m:den>
                    </m:f>
                    <m:r>
                      <a:rPr lang="en-US" altLang="zh-TW" b="0" i="1" smtClean="0">
                        <a:latin typeface="Cambria Math" panose="02040503050406030204" pitchFamily="18" charset="0"/>
                        <a:ea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rad</m:t>
                        </m:r>
                      </m:sub>
                    </m:sSub>
                    <m:r>
                      <a:rPr lang="zh-TW" altLang="en-US">
                        <a:latin typeface="Cambria Math" panose="02040503050406030204" pitchFamily="18" charset="0"/>
                      </a:rPr>
                      <m:t>=</m:t>
                    </m:r>
                    <m:d>
                      <m:dPr>
                        <m:ctrlPr>
                          <a:rPr lang="zh-TW" altLang="en-US" i="1">
                            <a:latin typeface="Cambria Math"/>
                          </a:rPr>
                        </m:ctrlPr>
                      </m:dPr>
                      <m:e>
                        <m:r>
                          <a:rPr lang="zh-TW" altLang="en-US">
                            <a:latin typeface="Cambria Math" panose="02040503050406030204" pitchFamily="18" charset="0"/>
                          </a:rPr>
                          <m:t>1−</m:t>
                        </m:r>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𝑔</m:t>
                                </m:r>
                              </m:sub>
                            </m:sSub>
                          </m:num>
                          <m:den>
                            <m:r>
                              <a:rPr lang="zh-TW" altLang="en-US" i="1">
                                <a:latin typeface="Cambria Math" panose="02040503050406030204" pitchFamily="18" charset="0"/>
                              </a:rPr>
                              <m:t>𝑝</m:t>
                            </m:r>
                          </m:den>
                        </m:f>
                      </m:e>
                    </m:d>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Edd</m:t>
                        </m:r>
                      </m:sub>
                    </m:sSub>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206538" y="3142053"/>
                <a:ext cx="5587067" cy="549702"/>
              </a:xfrm>
              <a:prstGeom prst="rect">
                <a:avLst/>
              </a:prstGeom>
              <a:blipFill rotWithShape="1">
                <a:blip r:embed="rId4"/>
                <a:stretch>
                  <a:fillRect b="-219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745515" y="4331303"/>
                <a:ext cx="6316911" cy="569451"/>
              </a:xfrm>
              <a:prstGeom prst="rect">
                <a:avLst/>
              </a:prstGeom>
              <a:noFill/>
            </p:spPr>
            <p:txBody>
              <a:bodyPr wrap="square" rtlCol="0">
                <a:spAutoFit/>
              </a:bodyPr>
              <a:lstStyle/>
              <a:p>
                <a:pPr algn="ctr"/>
                <a14:m>
                  <m:oMath xmlns:m="http://schemas.openxmlformats.org/officeDocument/2006/math">
                    <m:r>
                      <a:rPr lang="zh-TW" altLang="en-US" i="1" smtClean="0">
                        <a:latin typeface="Cambria Math" panose="02040503050406030204" pitchFamily="18" charset="0"/>
                      </a:rPr>
                      <m:t>𝑣</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dε</m:t>
                        </m:r>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d>
                          <m:dPr>
                            <m:ctrlPr>
                              <a:rPr lang="zh-TW" altLang="en-US" i="1">
                                <a:latin typeface="Cambria Math"/>
                              </a:rPr>
                            </m:ctrlPr>
                          </m:dPr>
                          <m:e>
                            <m:r>
                              <a:rPr lang="zh-TW" altLang="en-US" i="1">
                                <a:latin typeface="Cambria Math" panose="02040503050406030204" pitchFamily="18" charset="0"/>
                              </a:rPr>
                              <m:t>𝑝</m:t>
                            </m:r>
                            <m:r>
                              <a:rPr lang="zh-TW" altLang="en-US">
                                <a:latin typeface="Cambria Math" panose="02040503050406030204" pitchFamily="18" charset="0"/>
                              </a:rPr>
                              <m:t>+</m:t>
                            </m:r>
                            <m:r>
                              <a:rPr lang="zh-TW" altLang="en-US" i="1">
                                <a:latin typeface="Cambria Math" panose="02040503050406030204" pitchFamily="18" charset="0"/>
                              </a:rPr>
                              <m:t>𝜀</m:t>
                            </m:r>
                          </m:e>
                        </m:d>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r>
                              <a:rPr lang="zh-TW" altLang="en-US" i="1">
                                <a:latin typeface="Cambria Math" panose="02040503050406030204" pitchFamily="18" charset="0"/>
                              </a:rPr>
                              <m:t>𝑣</m:t>
                            </m:r>
                          </m:e>
                        </m:d>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𝐻</m:t>
                                </m:r>
                              </m:e>
                              <m:sub>
                                <m:r>
                                  <a:rPr lang="zh-TW" altLang="en-US" i="1">
                                    <a:latin typeface="Cambria Math" panose="02040503050406030204" pitchFamily="18" charset="0"/>
                                  </a:rPr>
                                  <m:t>𝑟</m:t>
                                </m:r>
                              </m:sub>
                            </m:sSub>
                          </m:e>
                        </m:d>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r>
                      <a:rPr lang="zh-TW" altLang="en-US" i="1">
                        <a:latin typeface="Cambria Math" panose="02040503050406030204" pitchFamily="18" charset="0"/>
                      </a:rPr>
                      <m:t>𝜌</m:t>
                    </m:r>
                    <m:r>
                      <a:rPr lang="zh-TW" altLang="en-US">
                        <a:latin typeface="Cambria Math" panose="02040503050406030204" pitchFamily="18" charset="0"/>
                      </a:rPr>
                      <m:t>⁢</m:t>
                    </m:r>
                    <m:limUpp>
                      <m:limUppPr>
                        <m:ctrlPr>
                          <a:rPr lang="zh-TW" altLang="en-US" i="1">
                            <a:latin typeface="Cambria Math"/>
                          </a:rPr>
                        </m:ctrlPr>
                      </m:limUppPr>
                      <m:e>
                        <m:r>
                          <a:rPr lang="zh-TW" altLang="en-US" i="1">
                            <a:latin typeface="Cambria Math" panose="02040503050406030204" pitchFamily="18" charset="0"/>
                          </a:rPr>
                          <m:t>𝑞</m:t>
                        </m:r>
                      </m:e>
                      <m:lim>
                        <m:r>
                          <a:rPr lang="zh-TW" altLang="en-US">
                            <a:latin typeface="Cambria Math" panose="02040503050406030204" pitchFamily="18" charset="0"/>
                          </a:rPr>
                          <m:t>.</m:t>
                        </m:r>
                      </m:lim>
                    </m:limUpp>
                    <m:r>
                      <a:rPr lang="en-US" altLang="zh-TW" b="0" i="1" smtClean="0">
                        <a:latin typeface="Cambria Math" panose="02040503050406030204" pitchFamily="18" charset="0"/>
                        <a:ea typeface="Cambria Math" panose="02040503050406030204" pitchFamily="18" charset="0"/>
                      </a:rPr>
                      <m:t>→</m:t>
                    </m:r>
                    <m:r>
                      <a:rPr lang="zh-TW" altLang="en-US" i="1">
                        <a:latin typeface="Cambria Math" panose="02040503050406030204" pitchFamily="18" charset="0"/>
                      </a:rPr>
                      <m:t>𝛥</m:t>
                    </m:r>
                    <m:r>
                      <a:rPr lang="zh-TW" altLang="en-US">
                        <a:latin typeface="Cambria Math" panose="02040503050406030204" pitchFamily="18" charset="0"/>
                      </a:rPr>
                      <m:t>⁢</m:t>
                    </m:r>
                    <m:limUpp>
                      <m:limUppPr>
                        <m:ctrlPr>
                          <a:rPr lang="zh-TW" altLang="en-US" i="1">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r>
                      <a:rPr lang="zh-TW" altLang="en-US">
                        <a:latin typeface="Cambria Math" panose="02040503050406030204" pitchFamily="18" charset="0"/>
                      </a:rPr>
                      <m:t>⁢</m:t>
                    </m:r>
                    <m:d>
                      <m:dPr>
                        <m:ctrlPr>
                          <a:rPr lang="zh-TW" altLang="en-US" i="1">
                            <a:latin typeface="Cambria Math"/>
                          </a:rPr>
                        </m:ctrlPr>
                      </m:dPr>
                      <m:e>
                        <m:f>
                          <m:fPr>
                            <m:ctrlPr>
                              <a:rPr lang="zh-TW" altLang="en-US" i="1">
                                <a:latin typeface="Cambria Math"/>
                              </a:rPr>
                            </m:ctrlPr>
                          </m:fPr>
                          <m:num>
                            <m:r>
                              <a:rPr lang="zh-TW" altLang="en-US" i="1">
                                <a:latin typeface="Cambria Math" panose="02040503050406030204" pitchFamily="18" charset="0"/>
                              </a:rPr>
                              <m:t>𝑝</m:t>
                            </m:r>
                            <m:r>
                              <a:rPr lang="zh-TW" altLang="en-US">
                                <a:latin typeface="Cambria Math" panose="02040503050406030204" pitchFamily="18" charset="0"/>
                              </a:rPr>
                              <m:t>+</m:t>
                            </m:r>
                            <m:r>
                              <a:rPr lang="zh-TW" altLang="en-US" i="1">
                                <a:latin typeface="Cambria Math" panose="02040503050406030204" pitchFamily="18" charset="0"/>
                              </a:rPr>
                              <m:t>𝜀</m:t>
                            </m:r>
                          </m:num>
                          <m:den>
                            <m:r>
                              <a:rPr lang="zh-TW" altLang="en-US" i="1">
                                <a:latin typeface="Cambria Math" panose="02040503050406030204" pitchFamily="18" charset="0"/>
                              </a:rPr>
                              <m:t>𝜌</m:t>
                            </m:r>
                          </m:den>
                        </m:f>
                      </m:e>
                    </m:d>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𝐿</m:t>
                        </m:r>
                      </m:e>
                      <m:sub>
                        <m:r>
                          <a:rPr lang="zh-TW" altLang="en-US" i="1">
                            <a:latin typeface="Cambria Math" panose="02040503050406030204" pitchFamily="18" charset="0"/>
                          </a:rPr>
                          <m:t>𝑇</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rad</m:t>
                        </m:r>
                      </m:sub>
                    </m:sSub>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745515" y="4331303"/>
                <a:ext cx="6316911" cy="569451"/>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97544" y="1052740"/>
                <a:ext cx="2342821" cy="848309"/>
              </a:xfrm>
              <a:prstGeom prst="rect">
                <a:avLst/>
              </a:prstGeom>
              <a:noFill/>
            </p:spPr>
            <p:txBody>
              <a:bodyPr wrap="none" rtlCol="0">
                <a:spAutoFit/>
              </a:bodyPr>
              <a:lstStyle/>
              <a:p>
                <a14:m>
                  <m:oMath xmlns:m="http://schemas.openxmlformats.org/officeDocument/2006/math">
                    <m:r>
                      <a:rPr lang="zh-TW" altLang="en-US" i="1">
                        <a:latin typeface="Cambria Math" panose="02040503050406030204" pitchFamily="18" charset="0"/>
                      </a:rPr>
                      <m:t>𝜌</m:t>
                    </m:r>
                    <m:r>
                      <a:rPr lang="zh-TW" altLang="en-US">
                        <a:latin typeface="Cambria Math" panose="02040503050406030204" pitchFamily="18" charset="0"/>
                      </a:rPr>
                      <m:t>⁢</m:t>
                    </m:r>
                    <m:limUpp>
                      <m:limUppPr>
                        <m:ctrlPr>
                          <a:rPr lang="zh-TW" altLang="en-US" i="1">
                            <a:latin typeface="Cambria Math"/>
                          </a:rPr>
                        </m:ctrlPr>
                      </m:limUppPr>
                      <m:e>
                        <m:r>
                          <a:rPr lang="zh-TW" altLang="en-US" i="1">
                            <a:latin typeface="Cambria Math" panose="02040503050406030204" pitchFamily="18" charset="0"/>
                          </a:rPr>
                          <m:t>𝑞</m:t>
                        </m:r>
                      </m:e>
                      <m:lim>
                        <m:r>
                          <a:rPr lang="zh-TW" altLang="en-US">
                            <a:latin typeface="Cambria Math" panose="02040503050406030204" pitchFamily="18" charset="0"/>
                          </a:rPr>
                          <m:t>.</m:t>
                        </m:r>
                      </m:lim>
                    </m:limUpp>
                    <m:r>
                      <a:rPr lang="zh-TW" altLang="en-US">
                        <a:latin typeface="Cambria Math" panose="02040503050406030204" pitchFamily="18" charset="0"/>
                      </a:rPr>
                      <m:t>=</m:t>
                    </m:r>
                    <m:d>
                      <m:dPr>
                        <m:begChr m:val="{"/>
                        <m:endChr m:val=""/>
                        <m:ctrlPr>
                          <a:rPr lang="zh-TW" altLang="en-US" i="1">
                            <a:latin typeface="Cambria Math"/>
                          </a:rPr>
                        </m:ctrlPr>
                      </m:dPr>
                      <m:e>
                        <m:m>
                          <m:mPr>
                            <m:mcs>
                              <m:mc>
                                <m:mcPr>
                                  <m:count m:val="2"/>
                                  <m:mcJc m:val="center"/>
                                </m:mcPr>
                              </m:mc>
                            </m:mcs>
                            <m:ctrlPr>
                              <a:rPr lang="zh-TW" altLang="en-US" i="1">
                                <a:latin typeface="Cambria Math"/>
                              </a:rPr>
                            </m:ctrlPr>
                          </m:mPr>
                          <m:mr>
                            <m:e>
                              <m:r>
                                <a:rPr lang="zh-TW" altLang="en-US" i="1">
                                  <a:latin typeface="Cambria Math" panose="02040503050406030204" pitchFamily="18" charset="0"/>
                                </a:rPr>
                                <m:t>𝛼</m:t>
                              </m:r>
                              <m:r>
                                <a:rPr lang="zh-TW" altLang="en-US">
                                  <a:latin typeface="Cambria Math" panose="02040503050406030204" pitchFamily="18" charset="0"/>
                                </a:rPr>
                                <m:t>⁢</m:t>
                              </m:r>
                              <m:f>
                                <m:fPr>
                                  <m:ctrlPr>
                                    <a:rPr lang="zh-TW" altLang="en-US" i="1">
                                      <a:latin typeface="Cambria Math"/>
                                    </a:rPr>
                                  </m:ctrlPr>
                                </m:fPr>
                                <m:num>
                                  <m:d>
                                    <m:dPr>
                                      <m:ctrlPr>
                                        <a:rPr lang="zh-TW" altLang="en-US" i="1">
                                          <a:latin typeface="Cambria Math"/>
                                        </a:rPr>
                                      </m:ctrlPr>
                                    </m:dPr>
                                    <m:e>
                                      <m:r>
                                        <a:rPr lang="zh-TW" altLang="en-US" i="1">
                                          <a:latin typeface="Cambria Math" panose="02040503050406030204" pitchFamily="18" charset="0"/>
                                        </a:rPr>
                                        <m:t>𝑝</m:t>
                                      </m:r>
                                      <m:r>
                                        <a:rPr lang="zh-TW" altLang="en-US">
                                          <a:latin typeface="Cambria Math" panose="02040503050406030204" pitchFamily="18" charset="0"/>
                                        </a:rPr>
                                        <m:t>+</m:t>
                                      </m:r>
                                      <m:r>
                                        <a:rPr lang="zh-TW" altLang="en-US" i="1">
                                          <a:latin typeface="Cambria Math" panose="02040503050406030204" pitchFamily="18" charset="0"/>
                                        </a:rPr>
                                        <m:t>𝜀</m:t>
                                      </m:r>
                                    </m:e>
                                  </m:d>
                                </m:num>
                                <m:den>
                                  <m:sSub>
                                    <m:sSubPr>
                                      <m:ctrlPr>
                                        <a:rPr lang="zh-TW" altLang="en-US" i="1">
                                          <a:latin typeface="Cambria Math"/>
                                        </a:rPr>
                                      </m:ctrlPr>
                                    </m:sSubPr>
                                    <m:e>
                                      <m:r>
                                        <a:rPr lang="zh-TW" altLang="en-US" i="1">
                                          <a:latin typeface="Cambria Math" panose="02040503050406030204" pitchFamily="18" charset="0"/>
                                        </a:rPr>
                                        <m:t>𝜏</m:t>
                                      </m:r>
                                    </m:e>
                                    <m:sub>
                                      <m:r>
                                        <m:rPr>
                                          <m:sty m:val="p"/>
                                        </m:rPr>
                                        <a:rPr lang="zh-TW" altLang="en-US">
                                          <a:latin typeface="Cambria Math" panose="02040503050406030204" pitchFamily="18" charset="0"/>
                                        </a:rPr>
                                        <m:t>dyn</m:t>
                                      </m:r>
                                    </m:sub>
                                  </m:sSub>
                                </m:den>
                              </m:f>
                            </m:e>
                            <m:e>
                              <m:r>
                                <a:rPr lang="zh-TW" altLang="en-US" i="1">
                                  <a:latin typeface="Cambria Math" panose="02040503050406030204" pitchFamily="18" charset="0"/>
                                </a:rPr>
                                <m:t>𝑟</m:t>
                              </m:r>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𝑖</m:t>
                                  </m:r>
                                </m:sub>
                              </m:sSub>
                            </m:e>
                          </m:mr>
                          <m:mr>
                            <m:e>
                              <m:r>
                                <a:rPr lang="zh-TW" altLang="en-US">
                                  <a:latin typeface="Cambria Math" panose="02040503050406030204" pitchFamily="18" charset="0"/>
                                </a:rPr>
                                <m:t>0</m:t>
                              </m:r>
                            </m:e>
                            <m:e>
                              <m:r>
                                <a:rPr lang="zh-TW" altLang="en-US" i="1">
                                  <a:latin typeface="Cambria Math" panose="02040503050406030204" pitchFamily="18" charset="0"/>
                                </a:rPr>
                                <m:t>𝑟</m:t>
                              </m:r>
                              <m:r>
                                <a:rPr lang="zh-TW" altLang="en-US">
                                  <a:latin typeface="Cambria Math" panose="02040503050406030204" pitchFamily="18" charset="0"/>
                                </a:rPr>
                                <m:t>&gt;</m:t>
                              </m:r>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𝑖</m:t>
                                  </m:r>
                                </m:sub>
                              </m:sSub>
                            </m:e>
                          </m:mr>
                        </m:m>
                      </m:e>
                    </m:d>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197544" y="1052740"/>
                <a:ext cx="2342821" cy="848309"/>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724218" y="1255833"/>
                <a:ext cx="3419782" cy="570349"/>
              </a:xfrm>
              <a:prstGeom prst="rect">
                <a:avLst/>
              </a:prstGeom>
              <a:noFill/>
            </p:spPr>
            <p:txBody>
              <a:bodyPr wrap="none" rtlCol="0">
                <a:spAutoFit/>
              </a:bodyPr>
              <a:lstStyle/>
              <a:p>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𝐿</m:t>
                        </m:r>
                      </m:e>
                      <m:sub>
                        <m:r>
                          <a:rPr lang="zh-TW" altLang="en-US" i="1">
                            <a:latin typeface="Cambria Math" panose="02040503050406030204" pitchFamily="18" charset="0"/>
                          </a:rPr>
                          <m:t>𝑇</m:t>
                        </m:r>
                      </m:sub>
                    </m:sSub>
                    <m:r>
                      <a:rPr lang="zh-TW" altLang="en-US">
                        <a:latin typeface="Cambria Math" panose="02040503050406030204" pitchFamily="18" charset="0"/>
                      </a:rPr>
                      <m:t>≡</m:t>
                    </m:r>
                    <m:nary>
                      <m:naryPr>
                        <m:grow m:val="on"/>
                        <m:subHide m:val="on"/>
                        <m:supHide m:val="on"/>
                        <m:ctrlPr>
                          <a:rPr lang="zh-TW" altLang="en-US" i="1">
                            <a:latin typeface="Cambria Math"/>
                          </a:rPr>
                        </m:ctrlPr>
                      </m:naryPr>
                      <m:sub/>
                      <m:sup/>
                      <m:e>
                        <m:r>
                          <a:rPr lang="zh-TW" altLang="en-US">
                            <a:latin typeface="Cambria Math" panose="02040503050406030204" pitchFamily="18" charset="0"/>
                          </a:rPr>
                          <m:t>4⁢</m:t>
                        </m:r>
                        <m:sSup>
                          <m:sSupPr>
                            <m:ctrlPr>
                              <a:rPr lang="zh-TW" altLang="en-US" i="1">
                                <a:latin typeface="Cambria Math"/>
                              </a:rPr>
                            </m:ctrlPr>
                          </m:sSupPr>
                          <m:e>
                            <m:r>
                              <m:rPr>
                                <m:sty m:val="p"/>
                              </m:rPr>
                              <a:rPr lang="zh-TW" altLang="en-US">
                                <a:latin typeface="Cambria Math" panose="02040503050406030204" pitchFamily="18" charset="0"/>
                              </a:rPr>
                              <m:t>πr</m:t>
                            </m:r>
                          </m:e>
                          <m:sup>
                            <m:r>
                              <a:rPr lang="zh-TW" altLang="en-US">
                                <a:latin typeface="Cambria Math" panose="02040503050406030204" pitchFamily="18" charset="0"/>
                              </a:rPr>
                              <m:t>2</m:t>
                            </m:r>
                          </m:sup>
                        </m:sSup>
                        <m:r>
                          <a:rPr lang="zh-TW" altLang="en-US">
                            <a:latin typeface="Cambria Math" panose="02040503050406030204" pitchFamily="18" charset="0"/>
                          </a:rPr>
                          <m:t>⁢</m:t>
                        </m:r>
                        <m:r>
                          <a:rPr lang="zh-TW" altLang="en-US" i="1">
                            <a:latin typeface="Cambria Math" panose="02040503050406030204" pitchFamily="18" charset="0"/>
                          </a:rPr>
                          <m:t>𝜌</m:t>
                        </m:r>
                        <m:r>
                          <a:rPr lang="zh-TW" altLang="en-US">
                            <a:latin typeface="Cambria Math" panose="02040503050406030204" pitchFamily="18" charset="0"/>
                          </a:rPr>
                          <m:t>⁢</m:t>
                        </m:r>
                        <m:limUpp>
                          <m:limUppPr>
                            <m:ctrlPr>
                              <a:rPr lang="zh-TW" altLang="en-US" i="1">
                                <a:latin typeface="Cambria Math"/>
                              </a:rPr>
                            </m:ctrlPr>
                          </m:limUppPr>
                          <m:e>
                            <m:r>
                              <a:rPr lang="zh-TW" altLang="en-US" i="1">
                                <a:latin typeface="Cambria Math" panose="02040503050406030204" pitchFamily="18" charset="0"/>
                              </a:rPr>
                              <m:t>𝑞</m:t>
                            </m:r>
                          </m:e>
                          <m:lim>
                            <m:r>
                              <a:rPr lang="zh-TW" altLang="en-US">
                                <a:latin typeface="Cambria Math" panose="02040503050406030204" pitchFamily="18" charset="0"/>
                              </a:rPr>
                              <m:t>.</m:t>
                            </m:r>
                          </m:lim>
                        </m:limUpp>
                        <m:r>
                          <a:rPr lang="zh-TW" altLang="en-US">
                            <a:latin typeface="Cambria Math" panose="02040503050406030204" pitchFamily="18" charset="0"/>
                          </a:rPr>
                          <m:t>⁢</m:t>
                        </m:r>
                        <m:r>
                          <m:rPr>
                            <m:sty m:val="p"/>
                          </m:rPr>
                          <a:rPr lang="zh-TW" altLang="en-US">
                            <a:latin typeface="Cambria Math" panose="02040503050406030204" pitchFamily="18" charset="0"/>
                          </a:rPr>
                          <m:t>dr</m:t>
                        </m:r>
                      </m:e>
                    </m:nary>
                    <m:r>
                      <a:rPr lang="zh-TW" altLang="en-US">
                        <a:latin typeface="Cambria Math" panose="02040503050406030204" pitchFamily="18" charset="0"/>
                      </a:rPr>
                      <m:t>≈4⁢</m:t>
                    </m:r>
                    <m:sSup>
                      <m:sSupPr>
                        <m:ctrlPr>
                          <a:rPr lang="zh-TW" altLang="en-US" i="1">
                            <a:latin typeface="Cambria Math"/>
                          </a:rPr>
                        </m:ctrlPr>
                      </m:sSupPr>
                      <m:e>
                        <m:sSub>
                          <m:sSubPr>
                            <m:ctrlPr>
                              <a:rPr lang="zh-TW" altLang="en-US" i="1">
                                <a:latin typeface="Cambria Math"/>
                              </a:rPr>
                            </m:ctrlPr>
                          </m:sSubPr>
                          <m:e>
                            <m:r>
                              <m:rPr>
                                <m:sty m:val="p"/>
                              </m:rPr>
                              <a:rPr lang="zh-TW" altLang="en-US">
                                <a:latin typeface="Cambria Math" panose="02040503050406030204" pitchFamily="18" charset="0"/>
                              </a:rPr>
                              <m:t>πr</m:t>
                            </m:r>
                          </m:e>
                          <m:sub>
                            <m:r>
                              <a:rPr lang="zh-TW" altLang="en-US" i="1">
                                <a:latin typeface="Cambria Math" panose="02040503050406030204" pitchFamily="18" charset="0"/>
                              </a:rPr>
                              <m:t>𝑖</m:t>
                            </m:r>
                          </m:sub>
                        </m:sSub>
                      </m:e>
                      <m:sup>
                        <m:r>
                          <a:rPr lang="zh-TW" altLang="en-US">
                            <a:latin typeface="Cambria Math" panose="02040503050406030204" pitchFamily="18" charset="0"/>
                          </a:rPr>
                          <m:t>3</m:t>
                        </m:r>
                      </m:sup>
                    </m:sSup>
                    <m:r>
                      <a:rPr lang="zh-TW" altLang="en-US">
                        <a:latin typeface="Cambria Math" panose="02040503050406030204" pitchFamily="18" charset="0"/>
                      </a:rPr>
                      <m:t>⁢</m:t>
                    </m:r>
                    <m:r>
                      <a:rPr lang="zh-TW" altLang="en-US" i="1">
                        <a:latin typeface="Cambria Math" panose="02040503050406030204" pitchFamily="18" charset="0"/>
                      </a:rPr>
                      <m:t>𝛼</m:t>
                    </m:r>
                    <m:r>
                      <a:rPr lang="zh-TW" altLang="en-US">
                        <a:latin typeface="Cambria Math" panose="02040503050406030204" pitchFamily="18" charset="0"/>
                      </a:rPr>
                      <m:t>⁢</m:t>
                    </m:r>
                    <m:f>
                      <m:fPr>
                        <m:ctrlPr>
                          <a:rPr lang="zh-TW" altLang="en-US" i="1">
                            <a:latin typeface="Cambria Math"/>
                          </a:rPr>
                        </m:ctrlPr>
                      </m:fPr>
                      <m:num>
                        <m:d>
                          <m:dPr>
                            <m:ctrlPr>
                              <a:rPr lang="zh-TW" altLang="en-US" i="1">
                                <a:latin typeface="Cambria Math"/>
                              </a:rPr>
                            </m:ctrlPr>
                          </m:dPr>
                          <m:e>
                            <m:r>
                              <a:rPr lang="zh-TW" altLang="en-US" i="1">
                                <a:latin typeface="Cambria Math" panose="02040503050406030204" pitchFamily="18" charset="0"/>
                              </a:rPr>
                              <m:t>𝑝</m:t>
                            </m:r>
                            <m:r>
                              <a:rPr lang="zh-TW" altLang="en-US">
                                <a:latin typeface="Cambria Math" panose="02040503050406030204" pitchFamily="18" charset="0"/>
                              </a:rPr>
                              <m:t>+</m:t>
                            </m:r>
                            <m:r>
                              <a:rPr lang="zh-TW" altLang="en-US" i="1">
                                <a:latin typeface="Cambria Math" panose="02040503050406030204" pitchFamily="18" charset="0"/>
                              </a:rPr>
                              <m:t>𝜀</m:t>
                            </m:r>
                          </m:e>
                        </m:d>
                      </m:num>
                      <m:den>
                        <m:sSub>
                          <m:sSubPr>
                            <m:ctrlPr>
                              <a:rPr lang="zh-TW" altLang="en-US" i="1">
                                <a:latin typeface="Cambria Math"/>
                              </a:rPr>
                            </m:ctrlPr>
                          </m:sSubPr>
                          <m:e>
                            <m:r>
                              <a:rPr lang="zh-TW" altLang="en-US" i="1">
                                <a:latin typeface="Cambria Math" panose="02040503050406030204" pitchFamily="18" charset="0"/>
                              </a:rPr>
                              <m:t>𝜏</m:t>
                            </m:r>
                          </m:e>
                          <m:sub>
                            <m:r>
                              <m:rPr>
                                <m:sty m:val="p"/>
                              </m:rPr>
                              <a:rPr lang="zh-TW" altLang="en-US">
                                <a:latin typeface="Cambria Math" panose="02040503050406030204" pitchFamily="18" charset="0"/>
                              </a:rPr>
                              <m:t>dyn</m:t>
                            </m:r>
                          </m:sub>
                        </m:sSub>
                      </m:den>
                    </m:f>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724218" y="1255833"/>
                <a:ext cx="3419782" cy="570349"/>
              </a:xfrm>
              <a:prstGeom prst="rect">
                <a:avLst/>
              </a:prstGeom>
              <a:blipFill rotWithShape="1">
                <a:blip r:embed="rId7"/>
                <a:stretch>
                  <a:fillRect t="-82979" b="-123404"/>
                </a:stretch>
              </a:blipFill>
            </p:spPr>
            <p:txBody>
              <a:bodyPr/>
              <a:lstStyle/>
              <a:p>
                <a:r>
                  <a:rPr lang="zh-TW" altLang="en-US">
                    <a:noFill/>
                  </a:rPr>
                  <a:t> </a:t>
                </a:r>
              </a:p>
            </p:txBody>
          </p:sp>
        </mc:Fallback>
      </mc:AlternateContent>
      <p:cxnSp>
        <p:nvCxnSpPr>
          <p:cNvPr id="19" name="Straight Arrow Connector 18"/>
          <p:cNvCxnSpPr/>
          <p:nvPr/>
        </p:nvCxnSpPr>
        <p:spPr>
          <a:xfrm flipH="1">
            <a:off x="3398146" y="3142053"/>
            <a:ext cx="620786" cy="549702"/>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745127" y="4383131"/>
            <a:ext cx="620786" cy="549702"/>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491672" y="5228366"/>
                <a:ext cx="4823052" cy="530466"/>
              </a:xfrm>
              <a:prstGeom prst="rect">
                <a:avLst/>
              </a:prstGeom>
              <a:noFill/>
            </p:spPr>
            <p:txBody>
              <a:bodyPr wrap="none" rtlCol="0">
                <a:spAutoFit/>
              </a:bodyPr>
              <a:lstStyle/>
              <a:p>
                <a:r>
                  <a:rPr lang="en-US" altLang="zh-TW" dirty="0" smtClean="0">
                    <a:latin typeface="Cambria Math" panose="02040503050406030204" pitchFamily="18" charset="0"/>
                    <a:ea typeface="Cambria Math" panose="02040503050406030204" pitchFamily="18" charset="0"/>
                  </a:rPr>
                  <a:t>If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rad</m:t>
                        </m:r>
                      </m:sub>
                    </m:sSub>
                  </m:oMath>
                </a14:m>
                <a:r>
                  <a:rPr lang="en-US" altLang="zh-TW" dirty="0" smtClean="0">
                    <a:latin typeface="Cambria Math" panose="02040503050406030204" pitchFamily="18" charset="0"/>
                    <a:ea typeface="Cambria Math" panose="02040503050406030204" pitchFamily="18" charset="0"/>
                  </a:rPr>
                  <a:t> is close to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Edd</m:t>
                        </m:r>
                      </m:sub>
                    </m:sSub>
                  </m:oMath>
                </a14:m>
                <a:r>
                  <a:rPr lang="en-US" altLang="zh-TW" dirty="0" smtClean="0">
                    <a:latin typeface="Cambria Math" panose="02040503050406030204" pitchFamily="18" charset="0"/>
                    <a:ea typeface="Cambria Math" panose="02040503050406030204" pitchFamily="18" charset="0"/>
                  </a:rPr>
                  <a:t>, </a:t>
                </a:r>
                <a14:m>
                  <m:oMath xmlns:m="http://schemas.openxmlformats.org/officeDocument/2006/math">
                    <m:r>
                      <a:rPr lang="en-US" altLang="zh-TW" b="0" i="0" smtClean="0">
                        <a:latin typeface="Cambria Math" panose="02040503050406030204" pitchFamily="18" charset="0"/>
                        <a:ea typeface="Cambria Math" panose="02040503050406030204" pitchFamily="18" charset="0"/>
                      </a:rPr>
                      <m:t> </m:t>
                    </m:r>
                    <m:r>
                      <a:rPr lang="zh-TW" altLang="en-US" i="1">
                        <a:latin typeface="Cambria Math" panose="02040503050406030204" pitchFamily="18" charset="0"/>
                      </a:rPr>
                      <m:t>𝛥</m:t>
                    </m:r>
                    <m:r>
                      <a:rPr lang="zh-TW" altLang="en-US">
                        <a:latin typeface="Cambria Math" panose="02040503050406030204" pitchFamily="18" charset="0"/>
                      </a:rPr>
                      <m:t>⁢</m:t>
                    </m:r>
                    <m:limUpp>
                      <m:limUppPr>
                        <m:ctrlPr>
                          <a:rPr lang="zh-TW" altLang="en-US" i="1">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r>
                      <a:rPr lang="zh-TW" altLang="en-US">
                        <a:latin typeface="Cambria Math" panose="02040503050406030204" pitchFamily="18" charset="0"/>
                      </a:rPr>
                      <m:t>=</m:t>
                    </m:r>
                    <m:r>
                      <a:rPr lang="en-US" altLang="zh-TW" b="0" i="0" smtClean="0">
                        <a:latin typeface="Cambria Math"/>
                      </a:rPr>
                      <m:t>(</m:t>
                    </m:r>
                    <m:sSub>
                      <m:sSubPr>
                        <m:ctrlPr>
                          <a:rPr lang="zh-TW" altLang="en-US" i="1">
                            <a:latin typeface="Cambria Math"/>
                          </a:rPr>
                        </m:ctrlPr>
                      </m:sSubPr>
                      <m:e>
                        <m:r>
                          <a:rPr lang="zh-TW" altLang="en-US" i="1">
                            <a:latin typeface="Cambria Math" panose="02040503050406030204" pitchFamily="18" charset="0"/>
                          </a:rPr>
                          <m:t>𝐿</m:t>
                        </m:r>
                      </m:e>
                      <m:sub>
                        <m:r>
                          <a:rPr lang="zh-TW" altLang="en-US" i="1">
                            <a:latin typeface="Cambria Math" panose="02040503050406030204" pitchFamily="18" charset="0"/>
                          </a:rPr>
                          <m:t>𝑇</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rad</m:t>
                        </m:r>
                      </m:sub>
                    </m:sSub>
                    <m:r>
                      <a:rPr lang="en-US" altLang="zh-TW" b="0" i="1" smtClean="0">
                        <a:latin typeface="Cambria Math"/>
                      </a:rPr>
                      <m:t>)</m:t>
                    </m:r>
                    <m:r>
                      <a:rPr lang="zh-TW" altLang="en-US">
                        <a:latin typeface="Cambria Math" panose="02040503050406030204" pitchFamily="18" charset="0"/>
                      </a:rPr>
                      <m:t>⁢</m:t>
                    </m:r>
                    <m:d>
                      <m:dPr>
                        <m:ctrlPr>
                          <a:rPr lang="zh-TW" altLang="en-US" i="1">
                            <a:latin typeface="Cambria Math"/>
                          </a:rPr>
                        </m:ctrlPr>
                      </m:dPr>
                      <m:e>
                        <m:f>
                          <m:fPr>
                            <m:ctrlPr>
                              <a:rPr lang="zh-TW" altLang="en-US" i="1">
                                <a:latin typeface="Cambria Math"/>
                              </a:rPr>
                            </m:ctrlPr>
                          </m:fPr>
                          <m:num>
                            <m:r>
                              <a:rPr lang="zh-TW" altLang="en-US" i="1">
                                <a:latin typeface="Cambria Math" panose="02040503050406030204" pitchFamily="18" charset="0"/>
                              </a:rPr>
                              <m:t>𝜌</m:t>
                            </m:r>
                          </m:num>
                          <m:den>
                            <m:r>
                              <a:rPr lang="zh-TW" altLang="en-US" i="1">
                                <a:latin typeface="Cambria Math" panose="02040503050406030204" pitchFamily="18" charset="0"/>
                              </a:rPr>
                              <m:t>𝑝</m:t>
                            </m:r>
                            <m:r>
                              <a:rPr lang="zh-TW" altLang="en-US">
                                <a:latin typeface="Cambria Math" panose="02040503050406030204" pitchFamily="18" charset="0"/>
                              </a:rPr>
                              <m:t>+</m:t>
                            </m:r>
                            <m:r>
                              <a:rPr lang="zh-TW" altLang="en-US" i="1">
                                <a:latin typeface="Cambria Math" panose="02040503050406030204" pitchFamily="18" charset="0"/>
                              </a:rPr>
                              <m:t>𝜀</m:t>
                            </m:r>
                          </m:den>
                        </m:f>
                      </m:e>
                    </m:d>
                  </m:oMath>
                </a14:m>
                <a:endParaRPr lang="zh-TW" altLang="en-US" dirty="0">
                  <a:latin typeface="Cambria Math" panose="020405030504060302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91672" y="5228366"/>
                <a:ext cx="4823052" cy="530466"/>
              </a:xfrm>
              <a:prstGeom prst="rect">
                <a:avLst/>
              </a:prstGeom>
              <a:blipFill rotWithShape="1">
                <a:blip r:embed="rId8"/>
                <a:stretch>
                  <a:fillRect l="-1138" b="-1149"/>
                </a:stretch>
              </a:blipFill>
            </p:spPr>
            <p:txBody>
              <a:bodyPr/>
              <a:lstStyle/>
              <a:p>
                <a:r>
                  <a:rPr lang="zh-TW" altLang="en-US">
                    <a:noFill/>
                  </a:rPr>
                  <a:t> </a:t>
                </a:r>
              </a:p>
            </p:txBody>
          </p:sp>
        </mc:Fallback>
      </mc:AlternateContent>
      <p:sp>
        <p:nvSpPr>
          <p:cNvPr id="24" name="Rectangle 23"/>
          <p:cNvSpPr/>
          <p:nvPr/>
        </p:nvSpPr>
        <p:spPr>
          <a:xfrm>
            <a:off x="1829264" y="5892841"/>
            <a:ext cx="6505663" cy="646331"/>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the wind mass-loss rate is just enough to carry </a:t>
            </a:r>
            <a:r>
              <a:rPr lang="en-US" altLang="zh-TW" dirty="0" smtClean="0">
                <a:latin typeface="Cambria Math" panose="02040503050406030204" pitchFamily="18" charset="0"/>
                <a:ea typeface="Cambria Math" panose="02040503050406030204" pitchFamily="18" charset="0"/>
              </a:rPr>
              <a:t>off the </a:t>
            </a:r>
            <a:r>
              <a:rPr lang="en-US" altLang="zh-TW" dirty="0">
                <a:latin typeface="Cambria Math" panose="02040503050406030204" pitchFamily="18" charset="0"/>
                <a:ea typeface="Cambria Math" panose="02040503050406030204" pitchFamily="18" charset="0"/>
              </a:rPr>
              <a:t>remaining enthalpy generated above the </a:t>
            </a:r>
            <a:r>
              <a:rPr lang="en-US" altLang="zh-TW" dirty="0" err="1">
                <a:latin typeface="Cambria Math" panose="02040503050406030204" pitchFamily="18" charset="0"/>
                <a:ea typeface="Cambria Math" panose="02040503050406030204" pitchFamily="18" charset="0"/>
              </a:rPr>
              <a:t>Eddington</a:t>
            </a:r>
            <a:r>
              <a:rPr lang="en-US" altLang="zh-TW" dirty="0">
                <a:latin typeface="Cambria Math" panose="02040503050406030204" pitchFamily="18" charset="0"/>
                <a:ea typeface="Cambria Math" panose="02040503050406030204" pitchFamily="18" charset="0"/>
              </a:rPr>
              <a:t> luminosity</a:t>
            </a:r>
            <a:endParaRPr lang="zh-TW" altLang="en-US" dirty="0">
              <a:latin typeface="Cambria Math" panose="02040503050406030204" pitchFamily="18" charset="0"/>
            </a:endParaRPr>
          </a:p>
        </p:txBody>
      </p:sp>
      <p:cxnSp>
        <p:nvCxnSpPr>
          <p:cNvPr id="26" name="Straight Connector 25"/>
          <p:cNvCxnSpPr/>
          <p:nvPr/>
        </p:nvCxnSpPr>
        <p:spPr>
          <a:xfrm>
            <a:off x="2759976" y="5738626"/>
            <a:ext cx="2240481" cy="0"/>
          </a:xfrm>
          <a:prstGeom prst="line">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65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p:cNvSpPr>
                <a:spLocks noGrp="1"/>
              </p:cNvSpPr>
              <p:nvPr>
                <p:ph type="title"/>
              </p:nvPr>
            </p:nvSpPr>
            <p:spPr>
              <a:xfrm>
                <a:off x="457200" y="0"/>
                <a:ext cx="8229600" cy="1143000"/>
              </a:xfrm>
            </p:spPr>
            <p:txBody>
              <a:bodyPr>
                <a:normAutofit/>
              </a:bodyPr>
              <a:lstStyle/>
              <a:p>
                <a:r>
                  <a:rPr lang="en-US" altLang="zh-TW" sz="3600" dirty="0" smtClean="0">
                    <a:ea typeface="Cambria Math" panose="02040503050406030204" pitchFamily="18" charset="0"/>
                  </a:rPr>
                  <a:t>Diffusion approximation</a:t>
                </a:r>
                <a:r>
                  <a:rPr lang="zh-TW" altLang="en-US" sz="3600" dirty="0" smtClean="0"/>
                  <a:t> </a:t>
                </a:r>
                <a14:m>
                  <m:oMath xmlns:m="http://schemas.openxmlformats.org/officeDocument/2006/math">
                    <m:sSub>
                      <m:sSubPr>
                        <m:ctrlPr>
                          <a:rPr lang="zh-TW" altLang="en-US" sz="3600" i="1">
                            <a:latin typeface="Cambria Math"/>
                          </a:rPr>
                        </m:ctrlPr>
                      </m:sSubPr>
                      <m:e>
                        <m:r>
                          <a:rPr lang="zh-TW" altLang="en-US" sz="3600" i="1">
                            <a:latin typeface="Cambria Math"/>
                          </a:rPr>
                          <m:t>𝐻</m:t>
                        </m:r>
                      </m:e>
                      <m:sub>
                        <m:r>
                          <a:rPr lang="zh-TW" altLang="en-US" sz="3600" i="1">
                            <a:latin typeface="Cambria Math"/>
                          </a:rPr>
                          <m:t>𝑟</m:t>
                        </m:r>
                      </m:sub>
                    </m:sSub>
                    <m:r>
                      <a:rPr lang="zh-TW" altLang="en-US" sz="3600">
                        <a:latin typeface="Cambria Math"/>
                      </a:rPr>
                      <m:t>=</m:t>
                    </m:r>
                    <m:f>
                      <m:fPr>
                        <m:ctrlPr>
                          <a:rPr lang="zh-TW" altLang="en-US" sz="3600" i="1">
                            <a:latin typeface="Cambria Math"/>
                          </a:rPr>
                        </m:ctrlPr>
                      </m:fPr>
                      <m:num>
                        <m:r>
                          <a:rPr lang="zh-TW" altLang="en-US" sz="3600">
                            <a:latin typeface="Cambria Math"/>
                          </a:rPr>
                          <m:t>−</m:t>
                        </m:r>
                        <m:r>
                          <a:rPr lang="zh-TW" altLang="en-US" sz="3600" i="1">
                            <a:latin typeface="Cambria Math"/>
                          </a:rPr>
                          <m:t>𝑐</m:t>
                        </m:r>
                      </m:num>
                      <m:den>
                        <m:sSub>
                          <m:sSubPr>
                            <m:ctrlPr>
                              <a:rPr lang="zh-TW" altLang="en-US" sz="3600" i="1">
                                <a:latin typeface="Cambria Math"/>
                              </a:rPr>
                            </m:ctrlPr>
                          </m:sSubPr>
                          <m:e>
                            <m:r>
                              <m:rPr>
                                <m:sty m:val="p"/>
                              </m:rPr>
                              <a:rPr lang="zh-TW" altLang="en-US" sz="3600">
                                <a:latin typeface="Cambria Math"/>
                              </a:rPr>
                              <m:t>ρκ</m:t>
                            </m:r>
                          </m:e>
                          <m:sub>
                            <m:r>
                              <m:rPr>
                                <m:sty m:val="p"/>
                              </m:rPr>
                              <a:rPr lang="zh-TW" altLang="en-US" sz="3600">
                                <a:latin typeface="Cambria Math"/>
                              </a:rPr>
                              <m:t>es</m:t>
                            </m:r>
                          </m:sub>
                        </m:sSub>
                      </m:den>
                    </m:f>
                    <m:r>
                      <a:rPr lang="zh-TW" altLang="en-US" sz="3600">
                        <a:latin typeface="Cambria Math"/>
                      </a:rPr>
                      <m:t>⁢</m:t>
                    </m:r>
                    <m:f>
                      <m:fPr>
                        <m:ctrlPr>
                          <a:rPr lang="zh-TW" altLang="en-US" sz="3600" i="1">
                            <a:latin typeface="Cambria Math"/>
                          </a:rPr>
                        </m:ctrlPr>
                      </m:fPr>
                      <m:num>
                        <m:sSub>
                          <m:sSubPr>
                            <m:ctrlPr>
                              <a:rPr lang="zh-TW" altLang="en-US" sz="3600" i="1">
                                <a:latin typeface="Cambria Math"/>
                              </a:rPr>
                            </m:ctrlPr>
                          </m:sSubPr>
                          <m:e>
                            <m:r>
                              <m:rPr>
                                <m:sty m:val="p"/>
                              </m:rPr>
                              <a:rPr lang="zh-TW" altLang="en-US" sz="3600">
                                <a:latin typeface="Cambria Math"/>
                              </a:rPr>
                              <m:t>dp</m:t>
                            </m:r>
                          </m:e>
                          <m:sub>
                            <m:r>
                              <a:rPr lang="zh-TW" altLang="en-US" sz="3600" i="1">
                                <a:latin typeface="Cambria Math"/>
                              </a:rPr>
                              <m:t>𝑟</m:t>
                            </m:r>
                          </m:sub>
                        </m:sSub>
                      </m:num>
                      <m:den>
                        <m:r>
                          <m:rPr>
                            <m:sty m:val="p"/>
                          </m:rPr>
                          <a:rPr lang="zh-TW" altLang="en-US" sz="3600">
                            <a:latin typeface="Cambria Math"/>
                          </a:rPr>
                          <m:t>dr</m:t>
                        </m:r>
                      </m:den>
                    </m:f>
                  </m:oMath>
                </a14:m>
                <a:r>
                  <a:rPr lang="zh-TW" altLang="en-US" sz="3600" dirty="0" smtClean="0"/>
                  <a:t> </a:t>
                </a:r>
                <a:endParaRPr lang="zh-TW" altLang="en-US" sz="3600" dirty="0"/>
              </a:p>
            </p:txBody>
          </p:sp>
        </mc:Choice>
        <mc:Fallback xmlns="">
          <p:sp>
            <p:nvSpPr>
              <p:cNvPr id="4" name="Title 1"/>
              <p:cNvSpPr>
                <a:spLocks noGrp="1" noRot="1" noChangeAspect="1" noMove="1" noResize="1" noEditPoints="1" noAdjustHandles="1" noChangeArrowheads="1" noChangeShapeType="1" noTextEdit="1"/>
              </p:cNvSpPr>
              <p:nvPr>
                <p:ph type="title"/>
              </p:nvPr>
            </p:nvSpPr>
            <p:spPr>
              <a:xfrm>
                <a:off x="457200" y="0"/>
                <a:ext cx="8229600" cy="1143000"/>
              </a:xfrm>
              <a:blipFill rotWithShape="1">
                <a:blip r:embed="rId2"/>
                <a:stretch>
                  <a:fillRect/>
                </a:stretch>
              </a:blipFill>
            </p:spPr>
            <p:txBody>
              <a:bodyPr/>
              <a:lstStyle/>
              <a:p>
                <a:r>
                  <a:rPr lang="zh-TW" altLang="en-US">
                    <a:noFill/>
                  </a:rPr>
                  <a:t> </a:t>
                </a:r>
              </a:p>
            </p:txBody>
          </p:sp>
        </mc:Fallback>
      </mc:AlternateContent>
      <p:pic>
        <p:nvPicPr>
          <p:cNvPr id="2051" name="Picture 3" descr="G:\Desktop\Black Hole Astrophysics\Textbook circle\14 Ch13.1~13.1.2.2\IMG_7547_ss.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l="16811" t="22077" r="14625" b="26693"/>
          <a:stretch/>
        </p:blipFill>
        <p:spPr bwMode="auto">
          <a:xfrm>
            <a:off x="3074643" y="1882464"/>
            <a:ext cx="5914063" cy="29445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618067" y="1134533"/>
                <a:ext cx="8060266"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Within the region where it is optically thick for photons (</a:t>
                </a:r>
                <a14:m>
                  <m:oMath xmlns:m="http://schemas.openxmlformats.org/officeDocument/2006/math">
                    <m:r>
                      <a:rPr lang="zh-TW" altLang="en-US" i="1">
                        <a:latin typeface="Cambria Math" panose="02040503050406030204" pitchFamily="18" charset="0"/>
                      </a:rPr>
                      <m:t>𝑟</m:t>
                    </m:r>
                    <m:r>
                      <a:rPr lang="zh-TW" altLang="en-US">
                        <a:latin typeface="Cambria Math" panose="02040503050406030204" pitchFamily="18" charset="0"/>
                      </a:rPr>
                      <m:t>&lt;</m:t>
                    </m:r>
                    <m:sSub>
                      <m:sSubPr>
                        <m:ctrlPr>
                          <a:rPr lang="zh-TW" altLang="en-US" i="1">
                            <a:latin typeface="Cambria Math"/>
                          </a:rPr>
                        </m:ctrlPr>
                      </m:sSubPr>
                      <m:e>
                        <m:r>
                          <a:rPr lang="zh-TW" altLang="en-US" i="1">
                            <a:latin typeface="Cambria Math" panose="02040503050406030204" pitchFamily="18" charset="0"/>
                          </a:rPr>
                          <m:t>𝑟</m:t>
                        </m:r>
                      </m:e>
                      <m:sub>
                        <m:r>
                          <m:rPr>
                            <m:sty m:val="p"/>
                          </m:rPr>
                          <a:rPr lang="zh-TW" altLang="en-US">
                            <a:latin typeface="Cambria Math" panose="02040503050406030204" pitchFamily="18" charset="0"/>
                          </a:rPr>
                          <m:t>sc</m:t>
                        </m:r>
                      </m:sub>
                    </m:sSub>
                  </m:oMath>
                </a14:m>
                <a:r>
                  <a:rPr lang="en-US" altLang="zh-TW" dirty="0" smtClean="0">
                    <a:latin typeface="Cambria Math" panose="02040503050406030204" pitchFamily="18" charset="0"/>
                    <a:ea typeface="Cambria Math" panose="02040503050406030204" pitchFamily="18" charset="0"/>
                  </a:rPr>
                  <a:t>), we can use the following diffusion approximation:</a:t>
                </a:r>
                <a:endParaRPr lang="zh-TW" altLang="en-US" dirty="0">
                  <a:latin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18067" y="1134533"/>
                <a:ext cx="8060266" cy="646331"/>
              </a:xfrm>
              <a:prstGeom prst="rect">
                <a:avLst/>
              </a:prstGeom>
              <a:blipFill rotWithShape="1">
                <a:blip r:embed="rId5"/>
                <a:stretch>
                  <a:fillRect l="-605" t="-5660" r="-454" b="-13208"/>
                </a:stretch>
              </a:blipFill>
            </p:spPr>
            <p:txBody>
              <a:bodyPr/>
              <a:lstStyle/>
              <a:p>
                <a:r>
                  <a:rPr lang="zh-TW" altLang="en-US">
                    <a:noFill/>
                  </a:rPr>
                  <a:t> </a:t>
                </a:r>
              </a:p>
            </p:txBody>
          </p:sp>
        </mc:Fallback>
      </mc:AlternateContent>
      <p:grpSp>
        <p:nvGrpSpPr>
          <p:cNvPr id="11" name="Group 10"/>
          <p:cNvGrpSpPr/>
          <p:nvPr/>
        </p:nvGrpSpPr>
        <p:grpSpPr>
          <a:xfrm>
            <a:off x="-950436" y="1882464"/>
            <a:ext cx="3900615" cy="3798662"/>
            <a:chOff x="-950436" y="1882464"/>
            <a:chExt cx="3900615" cy="3798662"/>
          </a:xfrm>
        </p:grpSpPr>
        <p:grpSp>
          <p:nvGrpSpPr>
            <p:cNvPr id="2" name="Group 1"/>
            <p:cNvGrpSpPr/>
            <p:nvPr/>
          </p:nvGrpSpPr>
          <p:grpSpPr>
            <a:xfrm>
              <a:off x="-950436" y="1882465"/>
              <a:ext cx="3894661" cy="3798661"/>
              <a:chOff x="-1009703" y="1052740"/>
              <a:chExt cx="3894661" cy="3798661"/>
            </a:xfrm>
          </p:grpSpPr>
          <p:pic>
            <p:nvPicPr>
              <p:cNvPr id="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745" y="1052740"/>
                <a:ext cx="2773213" cy="2944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rc 5"/>
              <p:cNvSpPr/>
              <p:nvPr/>
            </p:nvSpPr>
            <p:spPr>
              <a:xfrm>
                <a:off x="-1009703" y="2209803"/>
                <a:ext cx="2635305" cy="2641598"/>
              </a:xfrm>
              <a:prstGeom prst="arc">
                <a:avLst>
                  <a:gd name="adj1" fmla="val 16134317"/>
                  <a:gd name="adj2" fmla="val 88337"/>
                </a:avLst>
              </a:prstGeom>
              <a:noFill/>
              <a:ln w="1333500">
                <a:solidFill>
                  <a:srgbClr val="FF0000">
                    <a:alpha val="41000"/>
                  </a:srgb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Cambria Math" panose="02040503050406030204" pitchFamily="18" charset="0"/>
                </a:endParaRPr>
              </a:p>
            </p:txBody>
          </p:sp>
        </p:grpSp>
        <mc:AlternateContent xmlns:mc="http://schemas.openxmlformats.org/markup-compatibility/2006" xmlns:a14="http://schemas.microsoft.com/office/drawing/2010/main">
          <mc:Choice Requires="a14">
            <p:sp>
              <p:nvSpPr>
                <p:cNvPr id="10" name="TextBox 9"/>
                <p:cNvSpPr txBox="1"/>
                <p:nvPr/>
              </p:nvSpPr>
              <p:spPr>
                <a:xfrm>
                  <a:off x="1557618" y="1882464"/>
                  <a:ext cx="13925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m:rPr>
                                <m:sty m:val="p"/>
                              </m:rPr>
                              <a:rPr lang="zh-TW" altLang="en-US">
                                <a:latin typeface="Cambria Math" panose="02040503050406030204" pitchFamily="18" charset="0"/>
                              </a:rPr>
                              <m:t>s</m:t>
                            </m:r>
                            <m:r>
                              <m:rPr>
                                <m:sty m:val="p"/>
                              </m:rPr>
                              <a:rPr lang="en-US" altLang="zh-TW" b="0" i="0" smtClean="0">
                                <a:latin typeface="Cambria Math" panose="02040503050406030204" pitchFamily="18" charset="0"/>
                                <a:ea typeface="Cambria Math" panose="02040503050406030204" pitchFamily="18" charset="0"/>
                              </a:rPr>
                              <m:t>c</m:t>
                            </m:r>
                          </m:sub>
                        </m:sSub>
                        <m:r>
                          <a:rPr lang="zh-TW" altLang="en-US">
                            <a:latin typeface="Cambria Math" panose="02040503050406030204" pitchFamily="18" charset="0"/>
                          </a:rPr>
                          <m:t>⁢</m:t>
                        </m:r>
                        <m:d>
                          <m:dPr>
                            <m:ctrlPr>
                              <a:rPr lang="zh-TW" altLang="en-US" i="1">
                                <a:latin typeface="Cambria Math"/>
                              </a:rPr>
                            </m:ctrlPr>
                          </m:dPr>
                          <m:e>
                            <m:sSub>
                              <m:sSubPr>
                                <m:ctrlPr>
                                  <a:rPr lang="zh-TW" altLang="en-US" i="1">
                                    <a:latin typeface="Cambria Math"/>
                                  </a:rPr>
                                </m:ctrlPr>
                              </m:sSubPr>
                              <m:e>
                                <m:r>
                                  <a:rPr lang="zh-TW" altLang="en-US" i="1">
                                    <a:latin typeface="Cambria Math" panose="02040503050406030204" pitchFamily="18" charset="0"/>
                                  </a:rPr>
                                  <m:t>𝜏</m:t>
                                </m:r>
                              </m:e>
                              <m:sub>
                                <m:r>
                                  <m:rPr>
                                    <m:sty m:val="p"/>
                                  </m:rPr>
                                  <a:rPr lang="zh-TW" altLang="en-US">
                                    <a:latin typeface="Cambria Math" panose="02040503050406030204" pitchFamily="18" charset="0"/>
                                  </a:rPr>
                                  <m:t>es</m:t>
                                </m:r>
                              </m:sub>
                            </m:sSub>
                            <m:r>
                              <a:rPr lang="zh-TW" altLang="en-US">
                                <a:latin typeface="Cambria Math" panose="02040503050406030204" pitchFamily="18" charset="0"/>
                              </a:rPr>
                              <m:t>≈1</m:t>
                            </m:r>
                          </m:e>
                        </m:d>
                      </m:oMath>
                    </m:oMathPara>
                  </a14:m>
                  <a:endParaRPr lang="zh-TW" altLang="en-US" dirty="0">
                    <a:latin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557618" y="1882464"/>
                  <a:ext cx="1392561" cy="369332"/>
                </a:xfrm>
                <a:prstGeom prst="rect">
                  <a:avLst/>
                </a:prstGeom>
                <a:blipFill rotWithShape="1">
                  <a:blip r:embed="rId7"/>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4" name="Rectangle 13"/>
              <p:cNvSpPr/>
              <p:nvPr/>
            </p:nvSpPr>
            <p:spPr>
              <a:xfrm>
                <a:off x="171012" y="4941491"/>
                <a:ext cx="8940717" cy="549702"/>
              </a:xfrm>
              <a:prstGeom prst="rect">
                <a:avLst/>
              </a:prstGeom>
            </p:spPr>
            <p:txBody>
              <a:bodyPr wrap="none">
                <a:spAutoFit/>
              </a:bodyPr>
              <a:lstStyle/>
              <a:p>
                <a:r>
                  <a:rPr lang="en-US" altLang="zh-TW" dirty="0" smtClean="0">
                    <a:latin typeface="Cambria Math" panose="02040503050406030204" pitchFamily="18" charset="0"/>
                    <a:ea typeface="Cambria Math" panose="02040503050406030204" pitchFamily="18" charset="0"/>
                  </a:rPr>
                  <a:t>This then modifies the momentum equation to </a:t>
                </a:r>
                <a14:m>
                  <m:oMath xmlns:m="http://schemas.openxmlformats.org/officeDocument/2006/math">
                    <m:r>
                      <a:rPr lang="zh-TW" altLang="en-US" i="1">
                        <a:latin typeface="Cambria Math" panose="02040503050406030204" pitchFamily="18" charset="0"/>
                      </a:rPr>
                      <m:t>𝑣</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dv</m:t>
                        </m:r>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r>
                      <a:rPr lang="zh-TW" altLang="en-US" smtClean="0">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𝐺</m:t>
                        </m:r>
                        <m:r>
                          <a:rPr lang="zh-TW" altLang="en-US">
                            <a:latin typeface="Cambria Math" panose="02040503050406030204" pitchFamily="18" charset="0"/>
                          </a:rPr>
                          <m:t>⁢</m:t>
                        </m:r>
                        <m:r>
                          <a:rPr lang="zh-TW" altLang="en-US" i="1">
                            <a:latin typeface="Cambria Math" panose="02040503050406030204" pitchFamily="18" charset="0"/>
                          </a:rPr>
                          <m:t>𝑀</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r>
                          <a:rPr lang="zh-TW" altLang="en-US" i="1">
                            <a:latin typeface="Cambria Math" panose="02040503050406030204" pitchFamily="18" charset="0"/>
                          </a:rPr>
                          <m:t>𝜌</m:t>
                        </m:r>
                      </m:den>
                    </m:f>
                    <m:r>
                      <a:rPr lang="zh-TW" altLang="en-US">
                        <a:latin typeface="Cambria Math" panose="02040503050406030204" pitchFamily="18" charset="0"/>
                      </a:rPr>
                      <m:t>⁢</m:t>
                    </m:r>
                    <m:f>
                      <m:fPr>
                        <m:ctrlPr>
                          <a:rPr lang="zh-TW" altLang="en-US" i="1">
                            <a:latin typeface="Cambria Math"/>
                          </a:rPr>
                        </m:ctrlPr>
                      </m:fPr>
                      <m:num>
                        <m:sSub>
                          <m:sSubPr>
                            <m:ctrlPr>
                              <a:rPr lang="zh-TW" altLang="en-US" i="1">
                                <a:latin typeface="Cambria Math"/>
                              </a:rPr>
                            </m:ctrlPr>
                          </m:sSubPr>
                          <m:e>
                            <m:r>
                              <m:rPr>
                                <m:sty m:val="p"/>
                              </m:rPr>
                              <a:rPr lang="zh-TW" altLang="en-US">
                                <a:latin typeface="Cambria Math" panose="02040503050406030204" pitchFamily="18" charset="0"/>
                              </a:rPr>
                              <m:t>dp</m:t>
                            </m:r>
                          </m:e>
                          <m:sub>
                            <m:r>
                              <a:rPr lang="zh-TW" altLang="en-US" i="1">
                                <a:latin typeface="Cambria Math" panose="02040503050406030204" pitchFamily="18" charset="0"/>
                              </a:rPr>
                              <m:t>𝑔</m:t>
                            </m:r>
                          </m:sub>
                        </m:sSub>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𝜅</m:t>
                            </m:r>
                          </m:e>
                          <m:sub>
                            <m:r>
                              <m:rPr>
                                <m:sty m:val="p"/>
                              </m:rPr>
                              <a:rPr lang="zh-TW" altLang="en-US">
                                <a:latin typeface="Cambria Math" panose="02040503050406030204" pitchFamily="18" charset="0"/>
                              </a:rPr>
                              <m:t>es</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𝐻</m:t>
                            </m:r>
                          </m:e>
                          <m:sub>
                            <m:r>
                              <a:rPr lang="zh-TW" altLang="en-US" i="1">
                                <a:latin typeface="Cambria Math" panose="02040503050406030204" pitchFamily="18" charset="0"/>
                              </a:rPr>
                              <m:t>𝑟</m:t>
                            </m:r>
                          </m:sub>
                        </m:sSub>
                      </m:num>
                      <m:den>
                        <m:r>
                          <a:rPr lang="zh-TW" altLang="en-US" i="1">
                            <a:latin typeface="Cambria Math" panose="02040503050406030204" pitchFamily="18" charset="0"/>
                          </a:rPr>
                          <m:t>𝑐</m:t>
                        </m:r>
                      </m:den>
                    </m:f>
                    <m:r>
                      <a:rPr lang="en-US" altLang="zh-TW" b="0" i="1" smtClean="0">
                        <a:latin typeface="Cambria Math" panose="02040503050406030204" pitchFamily="18" charset="0"/>
                        <a:ea typeface="Cambria Math" panose="02040503050406030204" pitchFamily="18" charset="0"/>
                      </a:rPr>
                      <m:t>=</m:t>
                    </m:r>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𝐺</m:t>
                        </m:r>
                        <m:r>
                          <a:rPr lang="zh-TW" altLang="en-US">
                            <a:latin typeface="Cambria Math" panose="02040503050406030204" pitchFamily="18" charset="0"/>
                          </a:rPr>
                          <m:t>⁢</m:t>
                        </m:r>
                        <m:r>
                          <a:rPr lang="zh-TW" altLang="en-US" i="1">
                            <a:latin typeface="Cambria Math" panose="02040503050406030204" pitchFamily="18" charset="0"/>
                          </a:rPr>
                          <m:t>𝑀</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en-US" altLang="zh-TW" b="0" i="1" smtClean="0">
                        <a:latin typeface="Cambria Math" panose="02040503050406030204" pitchFamily="18" charset="0"/>
                        <a:ea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r>
                          <a:rPr lang="zh-TW" altLang="en-US" i="1">
                            <a:latin typeface="Cambria Math" panose="02040503050406030204" pitchFamily="18" charset="0"/>
                          </a:rPr>
                          <m:t>𝜌</m:t>
                        </m:r>
                      </m:den>
                    </m:f>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dp</m:t>
                        </m:r>
                      </m:num>
                      <m:den>
                        <m:r>
                          <m:rPr>
                            <m:sty m:val="p"/>
                          </m:rPr>
                          <a:rPr lang="zh-TW" altLang="en-US">
                            <a:latin typeface="Cambria Math" panose="02040503050406030204" pitchFamily="18" charset="0"/>
                          </a:rPr>
                          <m:t>dr</m:t>
                        </m:r>
                      </m:den>
                    </m:f>
                  </m:oMath>
                </a14:m>
                <a:endParaRPr lang="zh-TW" altLang="en-US" dirty="0">
                  <a:latin typeface="Cambria Math" panose="020405030504060302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71012" y="4941491"/>
                <a:ext cx="8940717" cy="549702"/>
              </a:xfrm>
              <a:prstGeom prst="rect">
                <a:avLst/>
              </a:prstGeom>
              <a:blipFill rotWithShape="1">
                <a:blip r:embed="rId8"/>
                <a:stretch>
                  <a:fillRect l="-545" b="-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03713" y="5483663"/>
                <a:ext cx="3414524" cy="520976"/>
              </a:xfrm>
              <a:prstGeom prst="rect">
                <a:avLst/>
              </a:prstGeom>
              <a:noFill/>
            </p:spPr>
            <p:txBody>
              <a:bodyPr wrap="none" rtlCol="0">
                <a:spAutoFit/>
              </a:bodyPr>
              <a:lstStyle/>
              <a:p>
                <a:r>
                  <a:rPr lang="en-US" altLang="zh-TW" dirty="0" smtClean="0">
                    <a:latin typeface="Cambria Math" panose="02040503050406030204" pitchFamily="18" charset="0"/>
                    <a:ea typeface="Cambria Math" panose="02040503050406030204" pitchFamily="18" charset="0"/>
                  </a:rPr>
                  <a:t>This gives, approximately </a:t>
                </a:r>
                <a14:m>
                  <m:oMath xmlns:m="http://schemas.openxmlformats.org/officeDocument/2006/math">
                    <m:f>
                      <m:fPr>
                        <m:ctrlPr>
                          <a:rPr lang="zh-TW" altLang="en-US" i="1">
                            <a:latin typeface="Cambria Math"/>
                          </a:rPr>
                        </m:ctrlPr>
                      </m:fPr>
                      <m:num>
                        <m:r>
                          <a:rPr lang="zh-TW" altLang="en-US" i="1">
                            <a:latin typeface="Cambria Math" panose="02040503050406030204" pitchFamily="18" charset="0"/>
                          </a:rPr>
                          <m:t>𝑝</m:t>
                        </m:r>
                      </m:num>
                      <m:den>
                        <m:r>
                          <a:rPr lang="zh-TW" altLang="en-US" i="1">
                            <a:latin typeface="Cambria Math" panose="02040503050406030204" pitchFamily="18" charset="0"/>
                          </a:rPr>
                          <m:t>𝜌</m:t>
                        </m:r>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𝐺</m:t>
                        </m:r>
                        <m:r>
                          <a:rPr lang="zh-TW" altLang="en-US">
                            <a:latin typeface="Cambria Math" panose="02040503050406030204" pitchFamily="18" charset="0"/>
                          </a:rPr>
                          <m:t>⁢</m:t>
                        </m:r>
                        <m:r>
                          <a:rPr lang="zh-TW" altLang="en-US" i="1">
                            <a:latin typeface="Cambria Math" panose="02040503050406030204" pitchFamily="18" charset="0"/>
                          </a:rPr>
                          <m:t>𝑀</m:t>
                        </m:r>
                      </m:num>
                      <m:den>
                        <m:r>
                          <a:rPr lang="zh-TW" altLang="en-US">
                            <a:latin typeface="Cambria Math" panose="02040503050406030204" pitchFamily="18" charset="0"/>
                          </a:rPr>
                          <m:t>4⁢</m:t>
                        </m:r>
                        <m:r>
                          <a:rPr lang="zh-TW" altLang="en-US" i="1">
                            <a:latin typeface="Cambria Math" panose="02040503050406030204" pitchFamily="18" charset="0"/>
                          </a:rPr>
                          <m:t>𝑟</m:t>
                        </m:r>
                      </m:den>
                    </m:f>
                  </m:oMath>
                </a14:m>
                <a:endParaRPr lang="zh-TW" altLang="en-US" dirty="0">
                  <a:latin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03713" y="5483663"/>
                <a:ext cx="3414524" cy="520976"/>
              </a:xfrm>
              <a:prstGeom prst="rect">
                <a:avLst/>
              </a:prstGeom>
              <a:blipFill rotWithShape="1">
                <a:blip r:embed="rId9"/>
                <a:stretch>
                  <a:fillRect l="-1426" b="-3529"/>
                </a:stretch>
              </a:blipFill>
            </p:spPr>
            <p:txBody>
              <a:bodyPr/>
              <a:lstStyle/>
              <a:p>
                <a:r>
                  <a:rPr lang="zh-TW" altLang="en-US">
                    <a:noFill/>
                  </a:rPr>
                  <a:t> </a:t>
                </a:r>
              </a:p>
            </p:txBody>
          </p:sp>
        </mc:Fallback>
      </mc:AlternateContent>
      <p:sp>
        <p:nvSpPr>
          <p:cNvPr id="19" name="TextBox 18"/>
          <p:cNvSpPr txBox="1"/>
          <p:nvPr/>
        </p:nvSpPr>
        <p:spPr>
          <a:xfrm>
            <a:off x="3953592" y="5559485"/>
            <a:ext cx="866648" cy="369332"/>
          </a:xfrm>
          <a:prstGeom prst="rect">
            <a:avLst/>
          </a:prstGeom>
          <a:noFill/>
        </p:spPr>
        <p:txBody>
          <a:bodyPr wrap="none" rtlCol="0">
            <a:spAutoFit/>
          </a:bodyPr>
          <a:lstStyle/>
          <a:p>
            <a:r>
              <a:rPr lang="en-US" altLang="zh-TW" dirty="0" smtClean="0">
                <a:solidFill>
                  <a:srgbClr val="FF0000"/>
                </a:solidFill>
                <a:latin typeface="Cambria Math" panose="02040503050406030204" pitchFamily="18" charset="0"/>
                <a:ea typeface="Cambria Math" panose="02040503050406030204" pitchFamily="18" charset="0"/>
              </a:rPr>
              <a:t>HOW!?</a:t>
            </a:r>
            <a:endParaRPr lang="zh-TW" altLang="en-US" dirty="0">
              <a:solidFill>
                <a:srgbClr val="FF000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253804" y="6113696"/>
                <a:ext cx="5979394" cy="537198"/>
              </a:xfrm>
              <a:prstGeom prst="rect">
                <a:avLst/>
              </a:prstGeom>
            </p:spPr>
            <p:txBody>
              <a:bodyPr wrap="none">
                <a:spAutoFit/>
              </a:bodyPr>
              <a:lstStyle/>
              <a:p>
                <a14:m>
                  <m:oMath xmlns:m="http://schemas.openxmlformats.org/officeDocument/2006/math">
                    <m:r>
                      <a:rPr lang="zh-TW" altLang="en-US" i="1" smtClean="0">
                        <a:latin typeface="Cambria Math" panose="02040503050406030204" pitchFamily="18" charset="0"/>
                      </a:rPr>
                      <m:t>𝛥</m:t>
                    </m:r>
                    <m:r>
                      <a:rPr lang="zh-TW" altLang="en-US">
                        <a:latin typeface="Cambria Math" panose="02040503050406030204" pitchFamily="18" charset="0"/>
                      </a:rPr>
                      <m:t>⁢</m:t>
                    </m:r>
                    <m:limUpp>
                      <m:limUppPr>
                        <m:ctrlPr>
                          <a:rPr lang="zh-TW" altLang="en-US" i="1">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r>
                      <a:rPr lang="zh-TW" altLang="en-US">
                        <a:latin typeface="Cambria Math" panose="02040503050406030204" pitchFamily="18" charset="0"/>
                      </a:rPr>
                      <m:t>=</m:t>
                    </m:r>
                    <m:r>
                      <a:rPr lang="en-US" altLang="zh-TW" b="0" i="0" smtClean="0">
                        <a:latin typeface="Cambria Math"/>
                      </a:rPr>
                      <m:t>(</m:t>
                    </m:r>
                    <m:sSub>
                      <m:sSubPr>
                        <m:ctrlPr>
                          <a:rPr lang="zh-TW" altLang="en-US" i="1">
                            <a:latin typeface="Cambria Math"/>
                          </a:rPr>
                        </m:ctrlPr>
                      </m:sSubPr>
                      <m:e>
                        <m:r>
                          <a:rPr lang="zh-TW" altLang="en-US" i="1">
                            <a:latin typeface="Cambria Math" panose="02040503050406030204" pitchFamily="18" charset="0"/>
                          </a:rPr>
                          <m:t>𝐿</m:t>
                        </m:r>
                      </m:e>
                      <m:sub>
                        <m:r>
                          <a:rPr lang="zh-TW" altLang="en-US" i="1">
                            <a:latin typeface="Cambria Math" panose="02040503050406030204" pitchFamily="18" charset="0"/>
                          </a:rPr>
                          <m:t>𝑇</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rad</m:t>
                        </m:r>
                      </m:sub>
                    </m:sSub>
                    <m:r>
                      <a:rPr lang="en-US" altLang="zh-TW" b="0" i="1" smtClean="0">
                        <a:latin typeface="Cambria Math"/>
                      </a:rPr>
                      <m:t>)</m:t>
                    </m:r>
                    <m:r>
                      <a:rPr lang="zh-TW" altLang="en-US">
                        <a:latin typeface="Cambria Math" panose="02040503050406030204" pitchFamily="18" charset="0"/>
                      </a:rPr>
                      <m:t>⁢</m:t>
                    </m:r>
                    <m:d>
                      <m:dPr>
                        <m:ctrlPr>
                          <a:rPr lang="zh-TW" altLang="en-US" i="1">
                            <a:latin typeface="Cambria Math"/>
                          </a:rPr>
                        </m:ctrlPr>
                      </m:dPr>
                      <m:e>
                        <m:f>
                          <m:fPr>
                            <m:ctrlPr>
                              <a:rPr lang="zh-TW" altLang="en-US" i="1">
                                <a:latin typeface="Cambria Math"/>
                              </a:rPr>
                            </m:ctrlPr>
                          </m:fPr>
                          <m:num>
                            <m:r>
                              <a:rPr lang="zh-TW" altLang="en-US" i="1">
                                <a:latin typeface="Cambria Math" panose="02040503050406030204" pitchFamily="18" charset="0"/>
                              </a:rPr>
                              <m:t>𝜌</m:t>
                            </m:r>
                          </m:num>
                          <m:den>
                            <m:r>
                              <a:rPr lang="zh-TW" altLang="en-US" i="1">
                                <a:latin typeface="Cambria Math" panose="02040503050406030204" pitchFamily="18" charset="0"/>
                              </a:rPr>
                              <m:t>𝑝</m:t>
                            </m:r>
                            <m:r>
                              <a:rPr lang="zh-TW" altLang="en-US">
                                <a:latin typeface="Cambria Math" panose="02040503050406030204" pitchFamily="18" charset="0"/>
                              </a:rPr>
                              <m:t>+</m:t>
                            </m:r>
                            <m:r>
                              <a:rPr lang="zh-TW" altLang="en-US" i="1">
                                <a:latin typeface="Cambria Math" panose="02040503050406030204" pitchFamily="18" charset="0"/>
                              </a:rPr>
                              <m:t>𝜀</m:t>
                            </m:r>
                          </m:den>
                        </m:f>
                      </m:e>
                    </m:d>
                    <m:r>
                      <a:rPr lang="en-US" altLang="zh-TW" b="0" i="1" smtClean="0">
                        <a:latin typeface="Cambria Math" panose="02040503050406030204" pitchFamily="18" charset="0"/>
                        <a:ea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4⁢</m:t>
                        </m:r>
                        <m:sSub>
                          <m:sSubPr>
                            <m:ctrlPr>
                              <a:rPr lang="zh-TW" altLang="en-US" i="1">
                                <a:latin typeface="Cambria Math"/>
                              </a:rPr>
                            </m:ctrlPr>
                          </m:sSubPr>
                          <m:e>
                            <m:r>
                              <m:rPr>
                                <m:sty m:val="p"/>
                              </m:rPr>
                              <a:rPr lang="zh-TW" altLang="en-US">
                                <a:latin typeface="Cambria Math" panose="02040503050406030204" pitchFamily="18" charset="0"/>
                              </a:rPr>
                              <m:t>πcr</m:t>
                            </m:r>
                          </m:e>
                          <m:sub>
                            <m:r>
                              <a:rPr lang="zh-TW" altLang="en-US" i="1">
                                <a:latin typeface="Cambria Math" panose="02040503050406030204" pitchFamily="18" charset="0"/>
                              </a:rPr>
                              <m:t>𝑖</m:t>
                            </m:r>
                          </m:sub>
                        </m:sSub>
                      </m:num>
                      <m:den>
                        <m:sSub>
                          <m:sSubPr>
                            <m:ctrlPr>
                              <a:rPr lang="zh-TW" altLang="en-US" i="1">
                                <a:latin typeface="Cambria Math"/>
                              </a:rPr>
                            </m:ctrlPr>
                          </m:sSubPr>
                          <m:e>
                            <m:r>
                              <a:rPr lang="zh-TW" altLang="en-US" i="1">
                                <a:latin typeface="Cambria Math" panose="02040503050406030204" pitchFamily="18" charset="0"/>
                              </a:rPr>
                              <m:t>𝜅</m:t>
                            </m:r>
                          </m:e>
                          <m:sub>
                            <m:r>
                              <m:rPr>
                                <m:sty m:val="p"/>
                              </m:rPr>
                              <a:rPr lang="zh-TW" altLang="en-US">
                                <a:latin typeface="Cambria Math" panose="02040503050406030204" pitchFamily="18" charset="0"/>
                              </a:rPr>
                              <m:t>es</m:t>
                            </m:r>
                          </m:sub>
                        </m:sSub>
                      </m:den>
                    </m:f>
                    <m:r>
                      <a:rPr lang="zh-TW" altLang="en-US">
                        <a:latin typeface="Cambria Math" panose="02040503050406030204" pitchFamily="18" charset="0"/>
                      </a:rPr>
                      <m:t>⁢</m:t>
                    </m:r>
                    <m:d>
                      <m:dPr>
                        <m:ctrlPr>
                          <a:rPr lang="zh-TW" altLang="en-US" i="1">
                            <a:latin typeface="Cambria Math"/>
                          </a:rPr>
                        </m:ctrlPr>
                      </m:dPr>
                      <m:e>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𝐿</m:t>
                                </m:r>
                              </m:e>
                              <m:sub>
                                <m:r>
                                  <a:rPr lang="zh-TW" altLang="en-US" i="1">
                                    <a:latin typeface="Cambria Math" panose="02040503050406030204" pitchFamily="18" charset="0"/>
                                  </a:rPr>
                                  <m:t>𝑇</m:t>
                                </m:r>
                              </m:sub>
                            </m:sSub>
                          </m:num>
                          <m:den>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Edd</m:t>
                                </m:r>
                              </m:sub>
                            </m:sSub>
                          </m:den>
                        </m:f>
                        <m:r>
                          <a:rPr lang="zh-TW" altLang="en-US">
                            <a:latin typeface="Cambria Math" panose="02040503050406030204" pitchFamily="18" charset="0"/>
                          </a:rPr>
                          <m:t>−1</m:t>
                        </m:r>
                      </m:e>
                    </m:d>
                    <m:r>
                      <a:rPr lang="zh-TW" altLang="en-US">
                        <a:latin typeface="Cambria Math" panose="02040503050406030204" pitchFamily="18" charset="0"/>
                      </a:rPr>
                      <m:t>≡</m:t>
                    </m:r>
                    <m:limUpp>
                      <m:limUppPr>
                        <m:ctrlPr>
                          <a:rPr lang="zh-TW" altLang="en-US" i="1">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r>
                      <a:rPr lang="zh-TW" altLang="en-US">
                        <a:latin typeface="Cambria Math" panose="02040503050406030204" pitchFamily="18" charset="0"/>
                      </a:rPr>
                      <m:t>⁢</m:t>
                    </m:r>
                    <m:d>
                      <m:dPr>
                        <m:ctrlPr>
                          <a:rPr lang="zh-TW" altLang="en-US" i="1">
                            <a:latin typeface="Cambria Math"/>
                          </a:rPr>
                        </m:ctrlPr>
                      </m:dPr>
                      <m:e>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𝐿</m:t>
                                </m:r>
                              </m:e>
                              <m:sub>
                                <m:r>
                                  <a:rPr lang="zh-TW" altLang="en-US" i="1">
                                    <a:latin typeface="Cambria Math" panose="02040503050406030204" pitchFamily="18" charset="0"/>
                                  </a:rPr>
                                  <m:t>𝑇</m:t>
                                </m:r>
                              </m:sub>
                            </m:sSub>
                          </m:num>
                          <m:den>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Edd</m:t>
                                </m:r>
                              </m:sub>
                            </m:sSub>
                          </m:den>
                        </m:f>
                        <m:r>
                          <a:rPr lang="zh-TW" altLang="en-US">
                            <a:latin typeface="Cambria Math" panose="02040503050406030204" pitchFamily="18" charset="0"/>
                          </a:rPr>
                          <m:t>−1</m:t>
                        </m:r>
                      </m:e>
                    </m:d>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53804" y="6113696"/>
                <a:ext cx="5979394" cy="537198"/>
              </a:xfrm>
              <a:prstGeom prst="rect">
                <a:avLst/>
              </a:prstGeom>
              <a:blipFill rotWithShape="1">
                <a:blip r:embed="rId10"/>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786506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p:cNvSpPr>
                <a:spLocks noGrp="1"/>
              </p:cNvSpPr>
              <p:nvPr>
                <p:ph type="title"/>
              </p:nvPr>
            </p:nvSpPr>
            <p:spPr>
              <a:xfrm>
                <a:off x="457200" y="0"/>
                <a:ext cx="8229600" cy="1143000"/>
              </a:xfrm>
            </p:spPr>
            <p:txBody>
              <a:bodyPr>
                <a:normAutofit/>
              </a:bodyPr>
              <a:lstStyle/>
              <a:p>
                <a:r>
                  <a:rPr lang="en-US" altLang="zh-TW" sz="3600" dirty="0" smtClean="0"/>
                  <a:t>The total accreted mass </a:t>
                </a:r>
                <a14:m>
                  <m:oMath xmlns:m="http://schemas.openxmlformats.org/officeDocument/2006/math">
                    <m:limUpp>
                      <m:limUppPr>
                        <m:ctrlPr>
                          <a:rPr lang="zh-TW" altLang="en-US" sz="3600" i="1">
                            <a:latin typeface="Cambria Math"/>
                          </a:rPr>
                        </m:ctrlPr>
                      </m:limUppPr>
                      <m:e>
                        <m:r>
                          <a:rPr lang="zh-TW" altLang="en-US" sz="3600" i="1">
                            <a:latin typeface="Cambria Math"/>
                          </a:rPr>
                          <m:t>𝑀</m:t>
                        </m:r>
                      </m:e>
                      <m:lim>
                        <m:r>
                          <a:rPr lang="zh-TW" altLang="en-US" sz="3600">
                            <a:latin typeface="Cambria Math"/>
                          </a:rPr>
                          <m:t>.</m:t>
                        </m:r>
                      </m:lim>
                    </m:limUpp>
                  </m:oMath>
                </a14:m>
                <a:endParaRPr lang="zh-TW" altLang="en-US" sz="3600" dirty="0"/>
              </a:p>
            </p:txBody>
          </p:sp>
        </mc:Choice>
        <mc:Fallback xmlns="">
          <p:sp>
            <p:nvSpPr>
              <p:cNvPr id="4" name="Title 1"/>
              <p:cNvSpPr>
                <a:spLocks noGrp="1" noRot="1" noChangeAspect="1" noMove="1" noResize="1" noEditPoints="1" noAdjustHandles="1" noChangeArrowheads="1" noChangeShapeType="1" noTextEdit="1"/>
              </p:cNvSpPr>
              <p:nvPr>
                <p:ph type="title"/>
              </p:nvPr>
            </p:nvSpPr>
            <p:spPr>
              <a:xfrm>
                <a:off x="457200" y="0"/>
                <a:ext cx="8229600" cy="1143000"/>
              </a:xfrm>
              <a:blipFill rotWithShape="1">
                <a:blip r:embed="rId2"/>
                <a:stretch>
                  <a:fillRect b="-106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40628" y="947180"/>
                <a:ext cx="8688685" cy="1275221"/>
              </a:xfrm>
              <a:prstGeom prst="rect">
                <a:avLst/>
              </a:prstGeom>
              <a:noFill/>
            </p:spPr>
            <p:txBody>
              <a:bodyPr wrap="square" rtlCol="0">
                <a:spAutoFit/>
              </a:bodyPr>
              <a:lstStyle/>
              <a:p>
                <a:r>
                  <a:rPr lang="en-US" altLang="zh-TW" dirty="0" smtClean="0">
                    <a:solidFill>
                      <a:schemeClr val="tx1"/>
                    </a:solidFill>
                    <a:latin typeface="Cambria Math" pitchFamily="18" charset="0"/>
                    <a:ea typeface="Cambria Math" pitchFamily="18" charset="0"/>
                  </a:rPr>
                  <a:t>For simplicity, we consider only two parts:</a:t>
                </a:r>
                <a:r>
                  <a:rPr lang="zh-TW" altLang="en-US" dirty="0" smtClean="0">
                    <a:solidFill>
                      <a:schemeClr val="tx1"/>
                    </a:solidFill>
                    <a:latin typeface="Cambria Math" pitchFamily="18" charset="0"/>
                    <a:ea typeface="Cambria Math" pitchFamily="18" charset="0"/>
                  </a:rPr>
                  <a:t> </a:t>
                </a:r>
                <a:r>
                  <a:rPr lang="en-US" altLang="zh-TW" dirty="0" smtClean="0">
                    <a:solidFill>
                      <a:schemeClr val="tx1"/>
                    </a:solidFill>
                    <a:latin typeface="Cambria Math" pitchFamily="18" charset="0"/>
                    <a:ea typeface="Cambria Math" pitchFamily="18" charset="0"/>
                  </a:rPr>
                  <a:t>(below is only for illustration, remember that it’s optically thick so most likely you aren’t seeing any of this and it’s spherical…)</a:t>
                </a:r>
              </a:p>
              <a:p>
                <a:r>
                  <a:rPr lang="en-US" altLang="zh-TW" dirty="0" smtClean="0">
                    <a:solidFill>
                      <a:schemeClr val="tx1"/>
                    </a:solidFill>
                    <a:latin typeface="Cambria Math" pitchFamily="18" charset="0"/>
                    <a:ea typeface="Cambria Math" pitchFamily="18" charset="0"/>
                  </a:rPr>
                  <a:t>1. Matter that falls in to </a:t>
                </a:r>
                <a14:m>
                  <m:oMath xmlns:m="http://schemas.openxmlformats.org/officeDocument/2006/math">
                    <m:sSub>
                      <m:sSubPr>
                        <m:ctrlPr>
                          <a:rPr lang="zh-TW" altLang="en-US" i="1">
                            <a:solidFill>
                              <a:schemeClr val="tx1"/>
                            </a:solidFill>
                            <a:latin typeface="Cambria Math"/>
                          </a:rPr>
                        </m:ctrlPr>
                      </m:sSubPr>
                      <m:e>
                        <m:r>
                          <a:rPr lang="zh-TW" altLang="en-US" i="1">
                            <a:solidFill>
                              <a:schemeClr val="tx1"/>
                            </a:solidFill>
                            <a:latin typeface="Cambria Math"/>
                          </a:rPr>
                          <m:t>𝑟</m:t>
                        </m:r>
                      </m:e>
                      <m:sub>
                        <m:r>
                          <a:rPr lang="zh-TW" altLang="en-US" i="1">
                            <a:solidFill>
                              <a:schemeClr val="tx1"/>
                            </a:solidFill>
                            <a:latin typeface="Cambria Math"/>
                          </a:rPr>
                          <m:t>𝑖</m:t>
                        </m:r>
                      </m:sub>
                    </m:sSub>
                  </m:oMath>
                </a14:m>
                <a:r>
                  <a:rPr lang="zh-TW" altLang="en-US" dirty="0" smtClean="0">
                    <a:solidFill>
                      <a:schemeClr val="tx1"/>
                    </a:solidFill>
                    <a:latin typeface="Cambria Math" pitchFamily="18" charset="0"/>
                    <a:ea typeface="Cambria Math" pitchFamily="18" charset="0"/>
                  </a:rPr>
                  <a:t> </a:t>
                </a:r>
                <a:r>
                  <a:rPr lang="en-US" altLang="zh-TW" dirty="0" smtClean="0">
                    <a:solidFill>
                      <a:schemeClr val="tx1"/>
                    </a:solidFill>
                    <a:latin typeface="Cambria Math" pitchFamily="18" charset="0"/>
                    <a:ea typeface="Cambria Math" pitchFamily="18" charset="0"/>
                  </a:rPr>
                  <a:t>then is blown off </a:t>
                </a:r>
                <a14:m>
                  <m:oMath xmlns:m="http://schemas.openxmlformats.org/officeDocument/2006/math">
                    <m:r>
                      <a:rPr lang="zh-TW" altLang="en-US" i="1">
                        <a:solidFill>
                          <a:schemeClr val="tx1"/>
                        </a:solidFill>
                        <a:latin typeface="Cambria Math"/>
                      </a:rPr>
                      <m:t>𝛥</m:t>
                    </m:r>
                    <m:r>
                      <a:rPr lang="zh-TW" altLang="en-US">
                        <a:solidFill>
                          <a:schemeClr val="tx1"/>
                        </a:solidFill>
                        <a:latin typeface="Cambria Math"/>
                      </a:rPr>
                      <m:t>⁢</m:t>
                    </m:r>
                    <m:limUpp>
                      <m:limUppPr>
                        <m:ctrlPr>
                          <a:rPr lang="zh-TW" altLang="en-US" i="1">
                            <a:solidFill>
                              <a:schemeClr val="tx1"/>
                            </a:solidFill>
                            <a:latin typeface="Cambria Math"/>
                          </a:rPr>
                        </m:ctrlPr>
                      </m:limUppPr>
                      <m:e>
                        <m:r>
                          <a:rPr lang="zh-TW" altLang="en-US" i="1">
                            <a:solidFill>
                              <a:schemeClr val="tx1"/>
                            </a:solidFill>
                            <a:latin typeface="Cambria Math"/>
                          </a:rPr>
                          <m:t>𝑀</m:t>
                        </m:r>
                      </m:e>
                      <m:lim>
                        <m:r>
                          <a:rPr lang="zh-TW" altLang="en-US">
                            <a:solidFill>
                              <a:schemeClr val="tx1"/>
                            </a:solidFill>
                            <a:latin typeface="Cambria Math"/>
                          </a:rPr>
                          <m:t>.</m:t>
                        </m:r>
                      </m:lim>
                    </m:limUpp>
                  </m:oMath>
                </a14:m>
                <a:r>
                  <a:rPr lang="en-US" altLang="zh-TW" dirty="0" smtClean="0">
                    <a:solidFill>
                      <a:schemeClr val="tx1"/>
                    </a:solidFill>
                    <a:latin typeface="Cambria Math" pitchFamily="18" charset="0"/>
                    <a:ea typeface="Cambria Math" pitchFamily="18" charset="0"/>
                  </a:rPr>
                  <a:t> (releases </a:t>
                </a:r>
                <a14:m>
                  <m:oMath xmlns:m="http://schemas.openxmlformats.org/officeDocument/2006/math">
                    <m:d>
                      <m:dPr>
                        <m:ctrlPr>
                          <a:rPr lang="zh-TW" altLang="en-US" i="1">
                            <a:solidFill>
                              <a:schemeClr val="tx1"/>
                            </a:solidFill>
                            <a:latin typeface="Cambria Math"/>
                          </a:rPr>
                        </m:ctrlPr>
                      </m:dPr>
                      <m:e>
                        <m:f>
                          <m:fPr>
                            <m:type m:val="lin"/>
                            <m:ctrlPr>
                              <a:rPr lang="zh-TW" altLang="en-US" i="1">
                                <a:solidFill>
                                  <a:schemeClr val="tx1"/>
                                </a:solidFill>
                                <a:latin typeface="Cambria Math"/>
                              </a:rPr>
                            </m:ctrlPr>
                          </m:fPr>
                          <m:num>
                            <m:r>
                              <m:rPr>
                                <m:sty m:val="p"/>
                              </m:rPr>
                              <a:rPr lang="zh-TW" altLang="en-US">
                                <a:solidFill>
                                  <a:schemeClr val="tx1"/>
                                </a:solidFill>
                                <a:latin typeface="Cambria Math"/>
                              </a:rPr>
                              <m:t>GM</m:t>
                            </m:r>
                          </m:num>
                          <m:den>
                            <m:sSub>
                              <m:sSubPr>
                                <m:ctrlPr>
                                  <a:rPr lang="zh-TW" altLang="en-US" i="1">
                                    <a:solidFill>
                                      <a:schemeClr val="tx1"/>
                                    </a:solidFill>
                                    <a:latin typeface="Cambria Math"/>
                                  </a:rPr>
                                </m:ctrlPr>
                              </m:sSubPr>
                              <m:e>
                                <m:r>
                                  <a:rPr lang="zh-TW" altLang="en-US" i="1">
                                    <a:solidFill>
                                      <a:schemeClr val="tx1"/>
                                    </a:solidFill>
                                    <a:latin typeface="Cambria Math"/>
                                  </a:rPr>
                                  <m:t>𝑟</m:t>
                                </m:r>
                              </m:e>
                              <m:sub>
                                <m:r>
                                  <a:rPr lang="zh-TW" altLang="en-US" i="1">
                                    <a:solidFill>
                                      <a:schemeClr val="tx1"/>
                                    </a:solidFill>
                                    <a:latin typeface="Cambria Math"/>
                                  </a:rPr>
                                  <m:t>𝑖</m:t>
                                </m:r>
                              </m:sub>
                            </m:sSub>
                          </m:den>
                        </m:f>
                      </m:e>
                    </m:d>
                    <m:r>
                      <a:rPr lang="zh-TW" altLang="en-US">
                        <a:solidFill>
                          <a:schemeClr val="tx1"/>
                        </a:solidFill>
                        <a:latin typeface="Cambria Math"/>
                      </a:rPr>
                      <m:t>⁢</m:t>
                    </m:r>
                    <m:r>
                      <a:rPr lang="zh-TW" altLang="en-US" i="1">
                        <a:solidFill>
                          <a:schemeClr val="tx1"/>
                        </a:solidFill>
                        <a:latin typeface="Cambria Math"/>
                      </a:rPr>
                      <m:t>𝛥</m:t>
                    </m:r>
                    <m:r>
                      <a:rPr lang="zh-TW" altLang="en-US">
                        <a:solidFill>
                          <a:schemeClr val="tx1"/>
                        </a:solidFill>
                        <a:latin typeface="Cambria Math"/>
                      </a:rPr>
                      <m:t>⁢</m:t>
                    </m:r>
                    <m:limUpp>
                      <m:limUppPr>
                        <m:ctrlPr>
                          <a:rPr lang="zh-TW" altLang="en-US" i="1">
                            <a:solidFill>
                              <a:schemeClr val="tx1"/>
                            </a:solidFill>
                            <a:latin typeface="Cambria Math"/>
                          </a:rPr>
                        </m:ctrlPr>
                      </m:limUppPr>
                      <m:e>
                        <m:r>
                          <a:rPr lang="zh-TW" altLang="en-US" i="1">
                            <a:solidFill>
                              <a:schemeClr val="tx1"/>
                            </a:solidFill>
                            <a:latin typeface="Cambria Math"/>
                          </a:rPr>
                          <m:t>𝑀</m:t>
                        </m:r>
                      </m:e>
                      <m:lim>
                        <m:r>
                          <a:rPr lang="zh-TW" altLang="en-US">
                            <a:solidFill>
                              <a:schemeClr val="tx1"/>
                            </a:solidFill>
                            <a:latin typeface="Cambria Math"/>
                          </a:rPr>
                          <m:t>.</m:t>
                        </m:r>
                      </m:lim>
                    </m:limUpp>
                  </m:oMath>
                </a14:m>
                <a:r>
                  <a:rPr lang="zh-TW" altLang="en-US" dirty="0" smtClean="0">
                    <a:solidFill>
                      <a:schemeClr val="tx1"/>
                    </a:solidFill>
                  </a:rPr>
                  <a:t> </a:t>
                </a:r>
                <a:r>
                  <a:rPr lang="en-US" altLang="zh-TW" dirty="0" smtClean="0">
                    <a:solidFill>
                      <a:schemeClr val="tx1"/>
                    </a:solidFill>
                  </a:rPr>
                  <a:t>of potential energy)</a:t>
                </a:r>
                <a:endParaRPr lang="en-US" altLang="zh-TW" dirty="0" smtClean="0">
                  <a:solidFill>
                    <a:schemeClr val="tx1"/>
                  </a:solidFill>
                  <a:latin typeface="Cambria Math" pitchFamily="18" charset="0"/>
                  <a:ea typeface="Cambria Math" pitchFamily="18" charset="0"/>
                </a:endParaRPr>
              </a:p>
              <a:p>
                <a:r>
                  <a:rPr lang="en-US" altLang="zh-TW" dirty="0" smtClean="0">
                    <a:solidFill>
                      <a:schemeClr val="tx1"/>
                    </a:solidFill>
                    <a:latin typeface="Cambria Math" pitchFamily="18" charset="0"/>
                    <a:ea typeface="Cambria Math" pitchFamily="18" charset="0"/>
                  </a:rPr>
                  <a:t>2. Matter that falls into the hole </a:t>
                </a:r>
                <a14:m>
                  <m:oMath xmlns:m="http://schemas.openxmlformats.org/officeDocument/2006/math">
                    <m:r>
                      <a:rPr lang="zh-TW" altLang="en-US" i="1">
                        <a:solidFill>
                          <a:schemeClr val="tx1"/>
                        </a:solidFill>
                        <a:latin typeface="Cambria Math"/>
                      </a:rPr>
                      <m:t>𝛿</m:t>
                    </m:r>
                    <m:r>
                      <a:rPr lang="zh-TW" altLang="en-US">
                        <a:solidFill>
                          <a:schemeClr val="tx1"/>
                        </a:solidFill>
                        <a:latin typeface="Cambria Math"/>
                      </a:rPr>
                      <m:t>⁢</m:t>
                    </m:r>
                    <m:limUpp>
                      <m:limUppPr>
                        <m:ctrlPr>
                          <a:rPr lang="zh-TW" altLang="en-US" i="1">
                            <a:solidFill>
                              <a:schemeClr val="tx1"/>
                            </a:solidFill>
                            <a:latin typeface="Cambria Math"/>
                          </a:rPr>
                        </m:ctrlPr>
                      </m:limUppPr>
                      <m:e>
                        <m:r>
                          <a:rPr lang="zh-TW" altLang="en-US" i="1">
                            <a:solidFill>
                              <a:schemeClr val="tx1"/>
                            </a:solidFill>
                            <a:latin typeface="Cambria Math"/>
                          </a:rPr>
                          <m:t>𝑀</m:t>
                        </m:r>
                      </m:e>
                      <m:lim>
                        <m:r>
                          <a:rPr lang="zh-TW" altLang="en-US">
                            <a:solidFill>
                              <a:schemeClr val="tx1"/>
                            </a:solidFill>
                            <a:latin typeface="Cambria Math"/>
                          </a:rPr>
                          <m:t>.</m:t>
                        </m:r>
                      </m:lim>
                    </m:limUpp>
                  </m:oMath>
                </a14:m>
                <a:r>
                  <a:rPr lang="zh-TW" altLang="en-US" dirty="0" smtClean="0">
                    <a:solidFill>
                      <a:schemeClr val="tx1"/>
                    </a:solidFill>
                  </a:rPr>
                  <a:t> </a:t>
                </a:r>
                <a:r>
                  <a:rPr lang="en-US" altLang="zh-TW" dirty="0" smtClean="0">
                    <a:solidFill>
                      <a:schemeClr val="tx1"/>
                    </a:solidFill>
                  </a:rPr>
                  <a:t>(energy released </a:t>
                </a:r>
                <a14:m>
                  <m:oMath xmlns:m="http://schemas.openxmlformats.org/officeDocument/2006/math">
                    <m:sSub>
                      <m:sSubPr>
                        <m:ctrlPr>
                          <a:rPr lang="zh-TW" altLang="en-US" i="1">
                            <a:solidFill>
                              <a:schemeClr val="tx1"/>
                            </a:solidFill>
                            <a:latin typeface="Cambria Math"/>
                          </a:rPr>
                        </m:ctrlPr>
                      </m:sSubPr>
                      <m:e>
                        <m:r>
                          <a:rPr lang="zh-TW" altLang="en-US" i="1">
                            <a:solidFill>
                              <a:schemeClr val="tx1"/>
                            </a:solidFill>
                            <a:latin typeface="Cambria Math"/>
                          </a:rPr>
                          <m:t>𝜖</m:t>
                        </m:r>
                      </m:e>
                      <m:sub>
                        <m:r>
                          <m:rPr>
                            <m:sty m:val="p"/>
                          </m:rPr>
                          <a:rPr lang="zh-TW" altLang="en-US">
                            <a:solidFill>
                              <a:schemeClr val="tx1"/>
                            </a:solidFill>
                            <a:latin typeface="Cambria Math"/>
                          </a:rPr>
                          <m:t>acc</m:t>
                        </m:r>
                      </m:sub>
                    </m:sSub>
                    <m:r>
                      <a:rPr lang="zh-TW" altLang="en-US">
                        <a:solidFill>
                          <a:schemeClr val="tx1"/>
                        </a:solidFill>
                        <a:latin typeface="Cambria Math"/>
                      </a:rPr>
                      <m:t>⁢</m:t>
                    </m:r>
                    <m:r>
                      <a:rPr lang="zh-TW" altLang="en-US" i="1">
                        <a:solidFill>
                          <a:schemeClr val="tx1"/>
                        </a:solidFill>
                        <a:latin typeface="Cambria Math"/>
                      </a:rPr>
                      <m:t>𝛿</m:t>
                    </m:r>
                    <m:r>
                      <a:rPr lang="zh-TW" altLang="en-US">
                        <a:solidFill>
                          <a:schemeClr val="tx1"/>
                        </a:solidFill>
                        <a:latin typeface="Cambria Math"/>
                      </a:rPr>
                      <m:t>⁢</m:t>
                    </m:r>
                    <m:limUpp>
                      <m:limUppPr>
                        <m:ctrlPr>
                          <a:rPr lang="zh-TW" altLang="en-US" i="1">
                            <a:solidFill>
                              <a:schemeClr val="tx1"/>
                            </a:solidFill>
                            <a:latin typeface="Cambria Math"/>
                          </a:rPr>
                        </m:ctrlPr>
                      </m:limUppPr>
                      <m:e>
                        <m:r>
                          <a:rPr lang="zh-TW" altLang="en-US" i="1">
                            <a:solidFill>
                              <a:schemeClr val="tx1"/>
                            </a:solidFill>
                            <a:latin typeface="Cambria Math"/>
                          </a:rPr>
                          <m:t>𝑀</m:t>
                        </m:r>
                      </m:e>
                      <m:lim>
                        <m:r>
                          <a:rPr lang="zh-TW" altLang="en-US">
                            <a:solidFill>
                              <a:schemeClr val="tx1"/>
                            </a:solidFill>
                            <a:latin typeface="Cambria Math"/>
                          </a:rPr>
                          <m:t>.</m:t>
                        </m:r>
                      </m:lim>
                    </m:limUpp>
                    <m:r>
                      <a:rPr lang="zh-TW" altLang="en-US">
                        <a:solidFill>
                          <a:schemeClr val="tx1"/>
                        </a:solidFill>
                        <a:latin typeface="Cambria Math"/>
                      </a:rPr>
                      <m:t>⁢</m:t>
                    </m:r>
                    <m:sSup>
                      <m:sSupPr>
                        <m:ctrlPr>
                          <a:rPr lang="zh-TW" altLang="en-US" i="1">
                            <a:solidFill>
                              <a:schemeClr val="tx1"/>
                            </a:solidFill>
                            <a:latin typeface="Cambria Math"/>
                          </a:rPr>
                        </m:ctrlPr>
                      </m:sSupPr>
                      <m:e>
                        <m:r>
                          <a:rPr lang="zh-TW" altLang="en-US" i="1">
                            <a:solidFill>
                              <a:schemeClr val="tx1"/>
                            </a:solidFill>
                            <a:latin typeface="Cambria Math"/>
                          </a:rPr>
                          <m:t>𝑐</m:t>
                        </m:r>
                      </m:e>
                      <m:sup>
                        <m:r>
                          <a:rPr lang="zh-TW" altLang="en-US">
                            <a:solidFill>
                              <a:schemeClr val="tx1"/>
                            </a:solidFill>
                            <a:latin typeface="Cambria Math"/>
                          </a:rPr>
                          <m:t>2</m:t>
                        </m:r>
                      </m:sup>
                    </m:sSup>
                  </m:oMath>
                </a14:m>
                <a:r>
                  <a:rPr lang="en-US" altLang="zh-TW" dirty="0" smtClean="0">
                    <a:solidFill>
                      <a:schemeClr val="tx1"/>
                    </a:solidFill>
                  </a:rPr>
                  <a:t>)</a:t>
                </a:r>
                <a:endParaRPr lang="zh-TW" altLang="en-US" dirty="0">
                  <a:solidFill>
                    <a:schemeClr val="tx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40628" y="947180"/>
                <a:ext cx="8688685" cy="1275221"/>
              </a:xfrm>
              <a:prstGeom prst="rect">
                <a:avLst/>
              </a:prstGeom>
              <a:blipFill rotWithShape="1">
                <a:blip r:embed="rId3"/>
                <a:stretch>
                  <a:fillRect l="-561" t="-2857" r="-1332" b="-25714"/>
                </a:stretch>
              </a:blipFill>
            </p:spPr>
            <p:txBody>
              <a:bodyPr/>
              <a:lstStyle/>
              <a:p>
                <a:r>
                  <a:rPr lang="zh-TW" altLang="en-US">
                    <a:noFill/>
                  </a:rPr>
                  <a:t> </a:t>
                </a:r>
              </a:p>
            </p:txBody>
          </p:sp>
        </mc:Fallback>
      </mc:AlternateContent>
      <p:grpSp>
        <p:nvGrpSpPr>
          <p:cNvPr id="38" name="Group 37"/>
          <p:cNvGrpSpPr/>
          <p:nvPr/>
        </p:nvGrpSpPr>
        <p:grpSpPr>
          <a:xfrm>
            <a:off x="112236" y="2304821"/>
            <a:ext cx="6655330" cy="4370664"/>
            <a:chOff x="112236" y="2243602"/>
            <a:chExt cx="6655330" cy="4370664"/>
          </a:xfrm>
        </p:grpSpPr>
        <p:pic>
          <p:nvPicPr>
            <p:cNvPr id="5" name="Picture 2" descr="G:\Desktop\Black Hole Astrophysics\Textbook circle\11 Ch\spinning-black-hole-01-670x440-1302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36" y="2243602"/>
              <a:ext cx="6655330" cy="437066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60573" y="2458075"/>
              <a:ext cx="6203858" cy="3162883"/>
              <a:chOff x="142091" y="1768828"/>
              <a:chExt cx="6203858" cy="3162883"/>
            </a:xfrm>
          </p:grpSpPr>
          <p:grpSp>
            <p:nvGrpSpPr>
              <p:cNvPr id="7" name="Group 6"/>
              <p:cNvGrpSpPr/>
              <p:nvPr/>
            </p:nvGrpSpPr>
            <p:grpSpPr>
              <a:xfrm>
                <a:off x="142091" y="2200660"/>
                <a:ext cx="5594818" cy="2731051"/>
                <a:chOff x="142091" y="2200660"/>
                <a:chExt cx="5594818" cy="2731051"/>
              </a:xfrm>
            </p:grpSpPr>
            <p:cxnSp>
              <p:nvCxnSpPr>
                <p:cNvPr id="9" name="Straight Arrow Connector 8"/>
                <p:cNvCxnSpPr/>
                <p:nvPr/>
              </p:nvCxnSpPr>
              <p:spPr>
                <a:xfrm flipV="1">
                  <a:off x="5162147" y="3058238"/>
                  <a:ext cx="194733" cy="7708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43209" y="2200660"/>
                  <a:ext cx="0"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343209" y="3142424"/>
                  <a:ext cx="262467"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05676" y="2237359"/>
                  <a:ext cx="131233"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574069" y="4308657"/>
                  <a:ext cx="719668" cy="4868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942800" y="3544591"/>
                  <a:ext cx="569596" cy="706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42091" y="2863678"/>
                  <a:ext cx="370630" cy="7789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227598" y="4552074"/>
                  <a:ext cx="825421" cy="3796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65718" y="3739687"/>
                  <a:ext cx="612315" cy="73903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70386" y="2615527"/>
                  <a:ext cx="370630" cy="7789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4371107" y="1768828"/>
                <a:ext cx="1974842" cy="646331"/>
              </a:xfrm>
              <a:prstGeom prst="rect">
                <a:avLst/>
              </a:prstGeom>
              <a:noFill/>
            </p:spPr>
            <p:txBody>
              <a:bodyPr wrap="square" rtlCol="0">
                <a:spAutoFit/>
              </a:bodyPr>
              <a:lstStyle/>
              <a:p>
                <a:r>
                  <a:rPr lang="en-US" altLang="zh-TW" dirty="0" smtClean="0">
                    <a:solidFill>
                      <a:schemeClr val="bg1"/>
                    </a:solidFill>
                    <a:latin typeface="Cambria Math" pitchFamily="18" charset="0"/>
                    <a:ea typeface="Cambria Math" pitchFamily="18" charset="0"/>
                  </a:rPr>
                  <a:t>Super </a:t>
                </a:r>
                <a:r>
                  <a:rPr lang="en-US" altLang="zh-TW" dirty="0" err="1" smtClean="0">
                    <a:solidFill>
                      <a:schemeClr val="bg1"/>
                    </a:solidFill>
                    <a:latin typeface="Cambria Math" pitchFamily="18" charset="0"/>
                    <a:ea typeface="Cambria Math" pitchFamily="18" charset="0"/>
                  </a:rPr>
                  <a:t>Eddington</a:t>
                </a:r>
                <a:r>
                  <a:rPr lang="en-US" altLang="zh-TW" dirty="0" smtClean="0">
                    <a:solidFill>
                      <a:schemeClr val="bg1"/>
                    </a:solidFill>
                    <a:latin typeface="Cambria Math" pitchFamily="18" charset="0"/>
                    <a:ea typeface="Cambria Math" pitchFamily="18" charset="0"/>
                  </a:rPr>
                  <a:t> wind</a:t>
                </a:r>
                <a:endParaRPr lang="zh-TW" altLang="en-US" dirty="0" smtClean="0">
                  <a:solidFill>
                    <a:schemeClr val="bg1"/>
                  </a:solidFill>
                  <a:latin typeface="Cambria Math" pitchFamily="18" charset="0"/>
                  <a:ea typeface="Cambria Math" pitchFamily="18" charset="0"/>
                </a:endParaRPr>
              </a:p>
            </p:txBody>
          </p:sp>
        </p:grpSp>
        <p:grpSp>
          <p:nvGrpSpPr>
            <p:cNvPr id="21" name="Group 20"/>
            <p:cNvGrpSpPr/>
            <p:nvPr/>
          </p:nvGrpSpPr>
          <p:grpSpPr>
            <a:xfrm>
              <a:off x="2632827" y="4710914"/>
              <a:ext cx="2652033" cy="1469291"/>
              <a:chOff x="2632827" y="4710914"/>
              <a:chExt cx="2652033" cy="1469291"/>
            </a:xfrm>
          </p:grpSpPr>
          <p:cxnSp>
            <p:nvCxnSpPr>
              <p:cNvPr id="22" name="Straight Arrow Connector 21"/>
              <p:cNvCxnSpPr/>
              <p:nvPr/>
            </p:nvCxnSpPr>
            <p:spPr>
              <a:xfrm flipV="1">
                <a:off x="2632827" y="5451624"/>
                <a:ext cx="559689" cy="16383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001079" y="5142452"/>
                <a:ext cx="343838" cy="7486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164225" y="4782511"/>
                <a:ext cx="420746" cy="28066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923649" y="4710914"/>
                <a:ext cx="119781" cy="27104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20168179">
                <a:off x="3002448" y="5533874"/>
                <a:ext cx="2282412" cy="646331"/>
              </a:xfrm>
              <a:prstGeom prst="rect">
                <a:avLst/>
              </a:prstGeom>
              <a:noFill/>
            </p:spPr>
            <p:txBody>
              <a:bodyPr wrap="square" rtlCol="0">
                <a:spAutoFit/>
              </a:bodyPr>
              <a:lstStyle/>
              <a:p>
                <a:r>
                  <a:rPr lang="en-US" altLang="zh-TW" dirty="0" smtClean="0">
                    <a:solidFill>
                      <a:schemeClr val="bg1"/>
                    </a:solidFill>
                    <a:latin typeface="Cambria Math" pitchFamily="18" charset="0"/>
                    <a:ea typeface="Cambria Math" pitchFamily="18" charset="0"/>
                  </a:rPr>
                  <a:t>Advection of plasma and heat into BH</a:t>
                </a:r>
                <a:endParaRPr lang="zh-TW" altLang="en-US" dirty="0" smtClean="0">
                  <a:solidFill>
                    <a:schemeClr val="bg1"/>
                  </a:solidFill>
                  <a:latin typeface="Cambria Math" pitchFamily="18" charset="0"/>
                  <a:ea typeface="Cambria Math" pitchFamily="18" charset="0"/>
                </a:endParaRPr>
              </a:p>
            </p:txBody>
          </p:sp>
        </p:grpSp>
        <p:sp>
          <p:nvSpPr>
            <p:cNvPr id="3" name="Oval 2"/>
            <p:cNvSpPr/>
            <p:nvPr/>
          </p:nvSpPr>
          <p:spPr>
            <a:xfrm rot="20484483">
              <a:off x="2057254" y="4817065"/>
              <a:ext cx="3356676" cy="832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 name="Straight Arrow Connector 30"/>
            <p:cNvCxnSpPr/>
            <p:nvPr/>
          </p:nvCxnSpPr>
          <p:spPr>
            <a:xfrm>
              <a:off x="3666067" y="5241321"/>
              <a:ext cx="708531" cy="189818"/>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Rectangle 31"/>
                <p:cNvSpPr/>
                <p:nvPr/>
              </p:nvSpPr>
              <p:spPr>
                <a:xfrm>
                  <a:off x="3727605" y="5232336"/>
                  <a:ext cx="4090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smtClean="0">
                                <a:solidFill>
                                  <a:schemeClr val="tx1"/>
                                </a:solidFill>
                                <a:latin typeface="Cambria Math"/>
                              </a:rPr>
                            </m:ctrlPr>
                          </m:sSubPr>
                          <m:e>
                            <m:r>
                              <a:rPr lang="zh-TW" altLang="en-US" i="1">
                                <a:solidFill>
                                  <a:schemeClr val="tx1"/>
                                </a:solidFill>
                                <a:latin typeface="Cambria Math"/>
                              </a:rPr>
                              <m:t>𝑟</m:t>
                            </m:r>
                          </m:e>
                          <m:sub>
                            <m:r>
                              <a:rPr lang="zh-TW" altLang="en-US" i="1">
                                <a:solidFill>
                                  <a:schemeClr val="tx1"/>
                                </a:solidFill>
                                <a:latin typeface="Cambria Math"/>
                              </a:rPr>
                              <m:t>𝑖</m:t>
                            </m:r>
                          </m:sub>
                        </m:sSub>
                      </m:oMath>
                    </m:oMathPara>
                  </a14:m>
                  <a:endParaRPr lang="zh-TW" altLang="en-US" dirty="0">
                    <a:solidFill>
                      <a:schemeClr val="tx1"/>
                    </a:solidFill>
                  </a:endParaRPr>
                </a:p>
              </p:txBody>
            </p:sp>
          </mc:Choice>
          <mc:Fallback xmlns="">
            <p:sp>
              <p:nvSpPr>
                <p:cNvPr id="32" name="Rectangle 31"/>
                <p:cNvSpPr>
                  <a:spLocks noRot="1" noChangeAspect="1" noMove="1" noResize="1" noEditPoints="1" noAdjustHandles="1" noChangeArrowheads="1" noChangeShapeType="1" noTextEdit="1"/>
                </p:cNvSpPr>
                <p:nvPr/>
              </p:nvSpPr>
              <p:spPr>
                <a:xfrm>
                  <a:off x="3727605" y="5232336"/>
                  <a:ext cx="409022" cy="369332"/>
                </a:xfrm>
                <a:prstGeom prst="rect">
                  <a:avLst/>
                </a:prstGeom>
                <a:blipFill rotWithShape="1">
                  <a:blip r:embed="rId5"/>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40" name="TextBox 39"/>
              <p:cNvSpPr txBox="1"/>
              <p:nvPr/>
            </p:nvSpPr>
            <p:spPr>
              <a:xfrm>
                <a:off x="7018867" y="2304821"/>
                <a:ext cx="1750479" cy="683777"/>
              </a:xfrm>
              <a:prstGeom prst="rect">
                <a:avLst/>
              </a:prstGeom>
              <a:noFill/>
            </p:spPr>
            <p:txBody>
              <a:bodyPr wrap="none" rtlCol="0">
                <a:spAutoFit/>
              </a:bodyPr>
              <a:lstStyle/>
              <a:p>
                <a:r>
                  <a:rPr lang="en-US" altLang="zh-TW" i="1" dirty="0" smtClean="0">
                    <a:latin typeface="Cambria Math"/>
                  </a:rPr>
                  <a:t>Simple relation:</a:t>
                </a:r>
              </a:p>
              <a:p>
                <a:pPr/>
                <a14:m>
                  <m:oMathPara xmlns:m="http://schemas.openxmlformats.org/officeDocument/2006/math">
                    <m:oMathParaPr>
                      <m:jc m:val="centerGroup"/>
                    </m:oMathParaPr>
                    <m:oMath xmlns:m="http://schemas.openxmlformats.org/officeDocument/2006/math">
                      <m:limUpp>
                        <m:limUppPr>
                          <m:ctrlPr>
                            <a:rPr lang="zh-TW" altLang="en-US" i="1">
                              <a:latin typeface="Cambria Math"/>
                            </a:rPr>
                          </m:ctrlPr>
                        </m:limUppPr>
                        <m:e>
                          <m:r>
                            <a:rPr lang="zh-TW" altLang="en-US" i="1">
                              <a:latin typeface="Cambria Math"/>
                            </a:rPr>
                            <m:t>𝑀</m:t>
                          </m:r>
                        </m:e>
                        <m:lim>
                          <m:r>
                            <a:rPr lang="zh-TW" altLang="en-US">
                              <a:latin typeface="Cambria Math"/>
                            </a:rPr>
                            <m:t>.</m:t>
                          </m:r>
                        </m:lim>
                      </m:limUpp>
                      <m:r>
                        <a:rPr lang="zh-TW" altLang="en-US">
                          <a:latin typeface="Cambria Math"/>
                        </a:rPr>
                        <m:t>=</m:t>
                      </m:r>
                      <m:r>
                        <a:rPr lang="zh-TW" altLang="en-US" i="1">
                          <a:latin typeface="Cambria Math"/>
                        </a:rPr>
                        <m:t>𝛿</m:t>
                      </m:r>
                      <m:r>
                        <a:rPr lang="zh-TW" altLang="en-US">
                          <a:latin typeface="Cambria Math"/>
                        </a:rPr>
                        <m:t>⁢</m:t>
                      </m:r>
                      <m:limUpp>
                        <m:limUppPr>
                          <m:ctrlPr>
                            <a:rPr lang="zh-TW" altLang="en-US" i="1">
                              <a:latin typeface="Cambria Math"/>
                            </a:rPr>
                          </m:ctrlPr>
                        </m:limUppPr>
                        <m:e>
                          <m:r>
                            <a:rPr lang="zh-TW" altLang="en-US" i="1">
                              <a:latin typeface="Cambria Math"/>
                            </a:rPr>
                            <m:t>𝑀</m:t>
                          </m:r>
                        </m:e>
                        <m:lim>
                          <m:r>
                            <a:rPr lang="zh-TW" altLang="en-US">
                              <a:latin typeface="Cambria Math"/>
                            </a:rPr>
                            <m:t>.</m:t>
                          </m:r>
                        </m:lim>
                      </m:limUpp>
                      <m:r>
                        <a:rPr lang="zh-TW" altLang="en-US">
                          <a:latin typeface="Cambria Math"/>
                        </a:rPr>
                        <m:t>+</m:t>
                      </m:r>
                      <m:r>
                        <a:rPr lang="zh-TW" altLang="en-US" i="1">
                          <a:latin typeface="Cambria Math"/>
                        </a:rPr>
                        <m:t>𝛥</m:t>
                      </m:r>
                      <m:r>
                        <a:rPr lang="zh-TW" altLang="en-US">
                          <a:latin typeface="Cambria Math"/>
                        </a:rPr>
                        <m:t>⁢</m:t>
                      </m:r>
                      <m:limUpp>
                        <m:limUppPr>
                          <m:ctrlPr>
                            <a:rPr lang="zh-TW" altLang="en-US" i="1">
                              <a:latin typeface="Cambria Math"/>
                            </a:rPr>
                          </m:ctrlPr>
                        </m:limUppPr>
                        <m:e>
                          <m:r>
                            <a:rPr lang="zh-TW" altLang="en-US" i="1">
                              <a:latin typeface="Cambria Math"/>
                            </a:rPr>
                            <m:t>𝑀</m:t>
                          </m:r>
                        </m:e>
                        <m:lim>
                          <m:r>
                            <a:rPr lang="zh-TW" altLang="en-US">
                              <a:latin typeface="Cambria Math"/>
                            </a:rPr>
                            <m:t>.</m:t>
                          </m:r>
                        </m:lim>
                      </m:limUpp>
                    </m:oMath>
                  </m:oMathPara>
                </a14:m>
                <a:endParaRPr lang="zh-TW" alt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7018867" y="2304821"/>
                <a:ext cx="1750479" cy="683777"/>
              </a:xfrm>
              <a:prstGeom prst="rect">
                <a:avLst/>
              </a:prstGeom>
              <a:blipFill rotWithShape="1">
                <a:blip r:embed="rId6"/>
                <a:stretch>
                  <a:fillRect l="-2778" t="-5357" r="-243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211454" y="3182143"/>
                <a:ext cx="2847879" cy="1167051"/>
              </a:xfrm>
              <a:prstGeom prst="rect">
                <a:avLst/>
              </a:prstGeom>
              <a:solidFill>
                <a:schemeClr val="bg1"/>
              </a:solidFill>
            </p:spPr>
            <p:txBody>
              <a:bodyPr wrap="square" rtlCol="0">
                <a:spAutoFit/>
              </a:bodyPr>
              <a:lstStyle/>
              <a:p>
                <a:r>
                  <a:rPr lang="en-US" altLang="zh-TW" i="1" dirty="0" smtClean="0">
                    <a:latin typeface="Cambria Math"/>
                  </a:rPr>
                  <a:t>Total Luminosity that is released is thus:</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𝐿</m:t>
                          </m:r>
                        </m:e>
                        <m:sub>
                          <m:r>
                            <a:rPr lang="zh-TW" altLang="en-US" i="1">
                              <a:latin typeface="Cambria Math"/>
                            </a:rPr>
                            <m:t>𝑇</m:t>
                          </m:r>
                        </m:sub>
                      </m:sSub>
                      <m:r>
                        <a:rPr lang="zh-TW" altLang="en-US">
                          <a:latin typeface="Cambria Math"/>
                        </a:rPr>
                        <m:t>=</m:t>
                      </m:r>
                      <m:sSub>
                        <m:sSubPr>
                          <m:ctrlPr>
                            <a:rPr lang="zh-TW" altLang="en-US" i="1">
                              <a:latin typeface="Cambria Math"/>
                            </a:rPr>
                          </m:ctrlPr>
                        </m:sSubPr>
                        <m:e>
                          <m:r>
                            <a:rPr lang="zh-TW" altLang="en-US" i="1">
                              <a:latin typeface="Cambria Math"/>
                            </a:rPr>
                            <m:t>𝜖</m:t>
                          </m:r>
                        </m:e>
                        <m:sub>
                          <m:r>
                            <m:rPr>
                              <m:sty m:val="p"/>
                            </m:rPr>
                            <a:rPr lang="zh-TW" altLang="en-US">
                              <a:latin typeface="Cambria Math"/>
                            </a:rPr>
                            <m:t>acc</m:t>
                          </m:r>
                        </m:sub>
                      </m:sSub>
                      <m:r>
                        <a:rPr lang="zh-TW" altLang="en-US">
                          <a:latin typeface="Cambria Math"/>
                        </a:rPr>
                        <m:t>⁢</m:t>
                      </m:r>
                      <m:r>
                        <a:rPr lang="zh-TW" altLang="en-US" i="1">
                          <a:latin typeface="Cambria Math"/>
                        </a:rPr>
                        <m:t>𝛿</m:t>
                      </m:r>
                      <m:r>
                        <a:rPr lang="zh-TW" altLang="en-US">
                          <a:latin typeface="Cambria Math"/>
                        </a:rPr>
                        <m:t>⁢</m:t>
                      </m:r>
                      <m:limUpp>
                        <m:limUppPr>
                          <m:ctrlPr>
                            <a:rPr lang="zh-TW" altLang="en-US" i="1">
                              <a:latin typeface="Cambria Math"/>
                            </a:rPr>
                          </m:ctrlPr>
                        </m:limUppPr>
                        <m:e>
                          <m:r>
                            <a:rPr lang="zh-TW" altLang="en-US" i="1">
                              <a:latin typeface="Cambria Math"/>
                            </a:rPr>
                            <m:t>𝑀</m:t>
                          </m:r>
                        </m:e>
                        <m:lim>
                          <m:r>
                            <a:rPr lang="zh-TW" altLang="en-US">
                              <a:latin typeface="Cambria Math"/>
                            </a:rPr>
                            <m:t>.</m:t>
                          </m:r>
                        </m:lim>
                      </m:limUpp>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f>
                        <m:fPr>
                          <m:ctrlPr>
                            <a:rPr lang="zh-TW" altLang="en-US" i="1">
                              <a:latin typeface="Cambria Math"/>
                            </a:rPr>
                          </m:ctrlPr>
                        </m:fPr>
                        <m:num>
                          <m:r>
                            <m:rPr>
                              <m:sty m:val="p"/>
                            </m:rPr>
                            <a:rPr lang="zh-TW" altLang="en-US">
                              <a:latin typeface="Cambria Math"/>
                            </a:rPr>
                            <m:t>GM</m:t>
                          </m:r>
                        </m:num>
                        <m:den>
                          <m:sSup>
                            <m:sSupPr>
                              <m:ctrlPr>
                                <a:rPr lang="zh-TW" altLang="en-US" i="1">
                                  <a:latin typeface="Cambria Math"/>
                                </a:rPr>
                              </m:ctrlPr>
                            </m:sSupPr>
                            <m:e>
                              <m:r>
                                <a:rPr lang="zh-TW" altLang="en-US" i="1">
                                  <a:latin typeface="Cambria Math"/>
                                </a:rPr>
                                <m:t>𝑟</m:t>
                              </m:r>
                            </m:e>
                            <m:sup>
                              <m:r>
                                <a:rPr lang="zh-TW" altLang="en-US" i="1">
                                  <a:latin typeface="Cambria Math"/>
                                </a:rPr>
                                <m:t>𝑖</m:t>
                              </m:r>
                            </m:sup>
                          </m:sSup>
                        </m:den>
                      </m:f>
                      <m:r>
                        <a:rPr lang="zh-TW" altLang="en-US">
                          <a:latin typeface="Cambria Math"/>
                        </a:rPr>
                        <m:t>⁢</m:t>
                      </m:r>
                      <m:r>
                        <a:rPr lang="zh-TW" altLang="en-US" i="1">
                          <a:latin typeface="Cambria Math"/>
                        </a:rPr>
                        <m:t>𝛥</m:t>
                      </m:r>
                      <m:r>
                        <a:rPr lang="zh-TW" altLang="en-US">
                          <a:latin typeface="Cambria Math"/>
                        </a:rPr>
                        <m:t>⁢</m:t>
                      </m:r>
                      <m:limUpp>
                        <m:limUppPr>
                          <m:ctrlPr>
                            <a:rPr lang="zh-TW" altLang="en-US" i="1">
                              <a:latin typeface="Cambria Math"/>
                            </a:rPr>
                          </m:ctrlPr>
                        </m:limUppPr>
                        <m:e>
                          <m:r>
                            <a:rPr lang="zh-TW" altLang="en-US" i="1">
                              <a:latin typeface="Cambria Math"/>
                            </a:rPr>
                            <m:t>𝑀</m:t>
                          </m:r>
                        </m:e>
                        <m:lim>
                          <m:r>
                            <a:rPr lang="zh-TW" altLang="en-US">
                              <a:latin typeface="Cambria Math"/>
                            </a:rPr>
                            <m:t>.</m:t>
                          </m:r>
                        </m:lim>
                      </m:limUpp>
                    </m:oMath>
                  </m:oMathPara>
                </a14:m>
                <a:endParaRPr lang="zh-TW" alt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6211454" y="3182143"/>
                <a:ext cx="2847879" cy="1167051"/>
              </a:xfrm>
              <a:prstGeom prst="rect">
                <a:avLst/>
              </a:prstGeom>
              <a:blipFill rotWithShape="1">
                <a:blip r:embed="rId7"/>
                <a:stretch>
                  <a:fillRect l="-1927" t="-3141"/>
                </a:stretch>
              </a:blipFill>
            </p:spPr>
            <p:txBody>
              <a:bodyPr/>
              <a:lstStyle/>
              <a:p>
                <a:r>
                  <a:rPr lang="zh-TW" altLang="en-US">
                    <a:noFill/>
                  </a:rPr>
                  <a:t> </a:t>
                </a:r>
              </a:p>
            </p:txBody>
          </p:sp>
        </mc:Fallback>
      </mc:AlternateContent>
      <p:cxnSp>
        <p:nvCxnSpPr>
          <p:cNvPr id="44" name="Straight Connector 43"/>
          <p:cNvCxnSpPr/>
          <p:nvPr/>
        </p:nvCxnSpPr>
        <p:spPr>
          <a:xfrm>
            <a:off x="5905850" y="1837189"/>
            <a:ext cx="1113017" cy="0"/>
          </a:xfrm>
          <a:prstGeom prst="line">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377010" y="2197234"/>
            <a:ext cx="987421" cy="0"/>
          </a:xfrm>
          <a:prstGeom prst="line">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137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altLang="zh-TW" sz="3600" dirty="0" smtClean="0"/>
              <a:t>Two possible solutions</a:t>
            </a:r>
            <a:endParaRPr lang="zh-TW" altLang="en-US" sz="3600" dirty="0"/>
          </a:p>
        </p:txBody>
      </p:sp>
      <mc:AlternateContent xmlns:mc="http://schemas.openxmlformats.org/markup-compatibility/2006" xmlns:a14="http://schemas.microsoft.com/office/drawing/2010/main">
        <mc:Choice Requires="a14">
          <p:sp>
            <p:nvSpPr>
              <p:cNvPr id="2" name="Rectangle 1"/>
              <p:cNvSpPr/>
              <p:nvPr/>
            </p:nvSpPr>
            <p:spPr>
              <a:xfrm>
                <a:off x="5570376" y="1310216"/>
                <a:ext cx="2717859" cy="613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𝐿</m:t>
                          </m:r>
                        </m:e>
                        <m:sub>
                          <m:r>
                            <a:rPr lang="zh-TW" altLang="en-US" i="1">
                              <a:latin typeface="Cambria Math"/>
                            </a:rPr>
                            <m:t>𝑇</m:t>
                          </m:r>
                        </m:sub>
                      </m:sSub>
                      <m:r>
                        <a:rPr lang="zh-TW" altLang="en-US">
                          <a:latin typeface="Cambria Math"/>
                        </a:rPr>
                        <m:t>=</m:t>
                      </m:r>
                      <m:sSub>
                        <m:sSubPr>
                          <m:ctrlPr>
                            <a:rPr lang="zh-TW" altLang="en-US" i="1">
                              <a:latin typeface="Cambria Math"/>
                            </a:rPr>
                          </m:ctrlPr>
                        </m:sSubPr>
                        <m:e>
                          <m:r>
                            <a:rPr lang="zh-TW" altLang="en-US" i="1">
                              <a:latin typeface="Cambria Math"/>
                            </a:rPr>
                            <m:t>𝜖</m:t>
                          </m:r>
                        </m:e>
                        <m:sub>
                          <m:r>
                            <m:rPr>
                              <m:sty m:val="p"/>
                            </m:rPr>
                            <a:rPr lang="zh-TW" altLang="en-US">
                              <a:latin typeface="Cambria Math"/>
                            </a:rPr>
                            <m:t>acc</m:t>
                          </m:r>
                        </m:sub>
                      </m:sSub>
                      <m:r>
                        <a:rPr lang="zh-TW" altLang="en-US">
                          <a:latin typeface="Cambria Math"/>
                        </a:rPr>
                        <m:t>⁢</m:t>
                      </m:r>
                      <m:r>
                        <a:rPr lang="zh-TW" altLang="en-US" i="1">
                          <a:latin typeface="Cambria Math"/>
                        </a:rPr>
                        <m:t>𝛿</m:t>
                      </m:r>
                      <m:r>
                        <a:rPr lang="zh-TW" altLang="en-US">
                          <a:latin typeface="Cambria Math"/>
                        </a:rPr>
                        <m:t>⁢</m:t>
                      </m:r>
                      <m:limUpp>
                        <m:limUppPr>
                          <m:ctrlPr>
                            <a:rPr lang="zh-TW" altLang="en-US" i="1">
                              <a:latin typeface="Cambria Math"/>
                            </a:rPr>
                          </m:ctrlPr>
                        </m:limUppPr>
                        <m:e>
                          <m:r>
                            <a:rPr lang="zh-TW" altLang="en-US" i="1">
                              <a:latin typeface="Cambria Math"/>
                            </a:rPr>
                            <m:t>𝑀</m:t>
                          </m:r>
                        </m:e>
                        <m:lim>
                          <m:r>
                            <a:rPr lang="zh-TW" altLang="en-US">
                              <a:latin typeface="Cambria Math"/>
                            </a:rPr>
                            <m:t>.</m:t>
                          </m:r>
                        </m:lim>
                      </m:limUpp>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f>
                        <m:fPr>
                          <m:ctrlPr>
                            <a:rPr lang="zh-TW" altLang="en-US" i="1">
                              <a:latin typeface="Cambria Math"/>
                            </a:rPr>
                          </m:ctrlPr>
                        </m:fPr>
                        <m:num>
                          <m:r>
                            <m:rPr>
                              <m:sty m:val="p"/>
                            </m:rPr>
                            <a:rPr lang="zh-TW" altLang="en-US">
                              <a:latin typeface="Cambria Math"/>
                            </a:rPr>
                            <m:t>GM</m:t>
                          </m:r>
                        </m:num>
                        <m:den>
                          <m:sSup>
                            <m:sSupPr>
                              <m:ctrlPr>
                                <a:rPr lang="zh-TW" altLang="en-US" i="1">
                                  <a:latin typeface="Cambria Math"/>
                                </a:rPr>
                              </m:ctrlPr>
                            </m:sSupPr>
                            <m:e>
                              <m:r>
                                <a:rPr lang="zh-TW" altLang="en-US" i="1">
                                  <a:latin typeface="Cambria Math"/>
                                </a:rPr>
                                <m:t>𝑟</m:t>
                              </m:r>
                            </m:e>
                            <m:sup>
                              <m:r>
                                <a:rPr lang="zh-TW" altLang="en-US" i="1">
                                  <a:latin typeface="Cambria Math"/>
                                </a:rPr>
                                <m:t>𝑖</m:t>
                              </m:r>
                            </m:sup>
                          </m:sSup>
                        </m:den>
                      </m:f>
                      <m:r>
                        <a:rPr lang="zh-TW" altLang="en-US">
                          <a:latin typeface="Cambria Math"/>
                        </a:rPr>
                        <m:t>⁢</m:t>
                      </m:r>
                      <m:r>
                        <a:rPr lang="zh-TW" altLang="en-US" i="1">
                          <a:latin typeface="Cambria Math"/>
                        </a:rPr>
                        <m:t>𝛥</m:t>
                      </m:r>
                      <m:r>
                        <a:rPr lang="zh-TW" altLang="en-US">
                          <a:latin typeface="Cambria Math"/>
                        </a:rPr>
                        <m:t>⁢</m:t>
                      </m:r>
                      <m:limUpp>
                        <m:limUppPr>
                          <m:ctrlPr>
                            <a:rPr lang="zh-TW" altLang="en-US" i="1">
                              <a:latin typeface="Cambria Math"/>
                            </a:rPr>
                          </m:ctrlPr>
                        </m:limUppPr>
                        <m:e>
                          <m:r>
                            <a:rPr lang="zh-TW" altLang="en-US" i="1">
                              <a:latin typeface="Cambria Math"/>
                            </a:rPr>
                            <m:t>𝑀</m:t>
                          </m:r>
                        </m:e>
                        <m:lim>
                          <m:r>
                            <a:rPr lang="zh-TW" altLang="en-US">
                              <a:latin typeface="Cambria Math"/>
                            </a:rPr>
                            <m:t>.</m:t>
                          </m:r>
                        </m:lim>
                      </m:limUpp>
                    </m:oMath>
                  </m:oMathPara>
                </a14:m>
                <a:endParaRPr lang="zh-TW" altLang="en-US" dirty="0"/>
              </a:p>
            </p:txBody>
          </p:sp>
        </mc:Choice>
        <mc:Fallback xmlns="">
          <p:sp>
            <p:nvSpPr>
              <p:cNvPr id="2" name="Rectangle 1"/>
              <p:cNvSpPr>
                <a:spLocks noRot="1" noChangeAspect="1" noMove="1" noResize="1" noEditPoints="1" noAdjustHandles="1" noChangeArrowheads="1" noChangeShapeType="1" noTextEdit="1"/>
              </p:cNvSpPr>
              <p:nvPr/>
            </p:nvSpPr>
            <p:spPr>
              <a:xfrm>
                <a:off x="5570376" y="1310216"/>
                <a:ext cx="2717859" cy="613053"/>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605122" y="1413354"/>
                <a:ext cx="1698862" cy="4067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limUpp>
                        <m:limUppPr>
                          <m:ctrlPr>
                            <a:rPr lang="zh-TW" altLang="en-US" i="1">
                              <a:latin typeface="Cambria Math"/>
                            </a:rPr>
                          </m:ctrlPr>
                        </m:limUppPr>
                        <m:e>
                          <m:r>
                            <a:rPr lang="zh-TW" altLang="en-US" i="1">
                              <a:latin typeface="Cambria Math"/>
                            </a:rPr>
                            <m:t>𝑀</m:t>
                          </m:r>
                        </m:e>
                        <m:lim>
                          <m:r>
                            <a:rPr lang="zh-TW" altLang="en-US">
                              <a:latin typeface="Cambria Math"/>
                            </a:rPr>
                            <m:t>.</m:t>
                          </m:r>
                        </m:lim>
                      </m:limUpp>
                      <m:r>
                        <a:rPr lang="zh-TW" altLang="en-US">
                          <a:latin typeface="Cambria Math"/>
                        </a:rPr>
                        <m:t>=</m:t>
                      </m:r>
                      <m:r>
                        <a:rPr lang="zh-TW" altLang="en-US" i="1">
                          <a:latin typeface="Cambria Math"/>
                        </a:rPr>
                        <m:t>𝛿</m:t>
                      </m:r>
                      <m:r>
                        <a:rPr lang="zh-TW" altLang="en-US">
                          <a:latin typeface="Cambria Math"/>
                        </a:rPr>
                        <m:t>⁢</m:t>
                      </m:r>
                      <m:limUpp>
                        <m:limUppPr>
                          <m:ctrlPr>
                            <a:rPr lang="zh-TW" altLang="en-US" i="1">
                              <a:latin typeface="Cambria Math"/>
                            </a:rPr>
                          </m:ctrlPr>
                        </m:limUppPr>
                        <m:e>
                          <m:r>
                            <a:rPr lang="zh-TW" altLang="en-US" i="1">
                              <a:latin typeface="Cambria Math"/>
                            </a:rPr>
                            <m:t>𝑀</m:t>
                          </m:r>
                        </m:e>
                        <m:lim>
                          <m:r>
                            <a:rPr lang="zh-TW" altLang="en-US">
                              <a:latin typeface="Cambria Math"/>
                            </a:rPr>
                            <m:t>.</m:t>
                          </m:r>
                        </m:lim>
                      </m:limUpp>
                      <m:r>
                        <a:rPr lang="zh-TW" altLang="en-US">
                          <a:latin typeface="Cambria Math"/>
                        </a:rPr>
                        <m:t>+</m:t>
                      </m:r>
                      <m:r>
                        <a:rPr lang="zh-TW" altLang="en-US" i="1">
                          <a:latin typeface="Cambria Math"/>
                        </a:rPr>
                        <m:t>𝛥</m:t>
                      </m:r>
                      <m:r>
                        <a:rPr lang="zh-TW" altLang="en-US">
                          <a:latin typeface="Cambria Math"/>
                        </a:rPr>
                        <m:t>⁢</m:t>
                      </m:r>
                      <m:limUpp>
                        <m:limUppPr>
                          <m:ctrlPr>
                            <a:rPr lang="zh-TW" altLang="en-US" i="1">
                              <a:latin typeface="Cambria Math"/>
                            </a:rPr>
                          </m:ctrlPr>
                        </m:limUppPr>
                        <m:e>
                          <m:r>
                            <a:rPr lang="zh-TW" altLang="en-US" i="1">
                              <a:latin typeface="Cambria Math"/>
                            </a:rPr>
                            <m:t>𝑀</m:t>
                          </m:r>
                        </m:e>
                        <m:lim>
                          <m:r>
                            <a:rPr lang="zh-TW" altLang="en-US">
                              <a:latin typeface="Cambria Math"/>
                            </a:rPr>
                            <m:t>.</m:t>
                          </m:r>
                        </m:lim>
                      </m:limUpp>
                    </m:oMath>
                  </m:oMathPara>
                </a14:m>
                <a:endParaRPr lang="zh-TW"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3605122" y="1413354"/>
                <a:ext cx="1698862" cy="406778"/>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92846" y="1259402"/>
                <a:ext cx="2705449"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a:rPr>
                        <m:t>𝛥</m:t>
                      </m:r>
                      <m:r>
                        <a:rPr lang="zh-TW" altLang="en-US">
                          <a:latin typeface="Cambria Math"/>
                        </a:rPr>
                        <m:t>⁢</m:t>
                      </m:r>
                      <m:limUpp>
                        <m:limUppPr>
                          <m:ctrlPr>
                            <a:rPr lang="zh-TW" altLang="en-US" i="1">
                              <a:latin typeface="Cambria Math"/>
                            </a:rPr>
                          </m:ctrlPr>
                        </m:limUppPr>
                        <m:e>
                          <m:r>
                            <a:rPr lang="zh-TW" altLang="en-US" i="1">
                              <a:latin typeface="Cambria Math"/>
                            </a:rPr>
                            <m:t>𝑀</m:t>
                          </m:r>
                        </m:e>
                        <m:lim>
                          <m:r>
                            <a:rPr lang="zh-TW" altLang="en-US">
                              <a:latin typeface="Cambria Math"/>
                            </a:rPr>
                            <m:t>.</m:t>
                          </m:r>
                        </m:lim>
                      </m:limUpp>
                      <m:r>
                        <a:rPr lang="zh-TW" altLang="en-US">
                          <a:latin typeface="Cambria Math"/>
                        </a:rPr>
                        <m:t>≡</m:t>
                      </m:r>
                      <m:limUpp>
                        <m:limUppPr>
                          <m:ctrlPr>
                            <a:rPr lang="zh-TW" altLang="en-US" i="1">
                              <a:latin typeface="Cambria Math"/>
                            </a:rPr>
                          </m:ctrlPr>
                        </m:limUppPr>
                        <m:e>
                          <m:r>
                            <a:rPr lang="zh-TW" altLang="en-US" i="1">
                              <a:latin typeface="Cambria Math"/>
                            </a:rPr>
                            <m:t>𝑀</m:t>
                          </m:r>
                        </m:e>
                        <m:lim>
                          <m:r>
                            <a:rPr lang="zh-TW" altLang="en-US">
                              <a:latin typeface="Cambria Math"/>
                            </a:rPr>
                            <m:t>.</m:t>
                          </m:r>
                        </m:lim>
                      </m:limUpp>
                      <m:r>
                        <a:rPr lang="zh-TW" altLang="en-US">
                          <a:latin typeface="Cambria Math"/>
                        </a:rPr>
                        <m:t>⁢</m:t>
                      </m:r>
                      <m:d>
                        <m:dPr>
                          <m:ctrlPr>
                            <a:rPr lang="zh-TW" altLang="en-US" i="1">
                              <a:latin typeface="Cambria Math"/>
                            </a:rPr>
                          </m:ctrlPr>
                        </m:dPr>
                        <m:e>
                          <m:f>
                            <m:fPr>
                              <m:ctrlPr>
                                <a:rPr lang="zh-TW" altLang="en-US" i="1">
                                  <a:latin typeface="Cambria Math"/>
                                </a:rPr>
                              </m:ctrlPr>
                            </m:fPr>
                            <m:num>
                              <m:sSub>
                                <m:sSubPr>
                                  <m:ctrlPr>
                                    <a:rPr lang="zh-TW" altLang="en-US" i="1">
                                      <a:latin typeface="Cambria Math"/>
                                    </a:rPr>
                                  </m:ctrlPr>
                                </m:sSubPr>
                                <m:e>
                                  <m:r>
                                    <a:rPr lang="zh-TW" altLang="en-US" i="1">
                                      <a:latin typeface="Cambria Math"/>
                                    </a:rPr>
                                    <m:t>𝐿</m:t>
                                  </m:r>
                                </m:e>
                                <m:sub>
                                  <m:r>
                                    <a:rPr lang="zh-TW" altLang="en-US" i="1">
                                      <a:latin typeface="Cambria Math"/>
                                    </a:rPr>
                                    <m:t>𝑇</m:t>
                                  </m:r>
                                </m:sub>
                              </m:sSub>
                            </m:num>
                            <m:den>
                              <m:sSub>
                                <m:sSubPr>
                                  <m:ctrlPr>
                                    <a:rPr lang="zh-TW" altLang="en-US" i="1">
                                      <a:latin typeface="Cambria Math"/>
                                    </a:rPr>
                                  </m:ctrlPr>
                                </m:sSubPr>
                                <m:e>
                                  <m:r>
                                    <a:rPr lang="zh-TW" altLang="en-US" i="1">
                                      <a:latin typeface="Cambria Math"/>
                                    </a:rPr>
                                    <m:t>𝐿</m:t>
                                  </m:r>
                                </m:e>
                                <m:sub>
                                  <m:r>
                                    <m:rPr>
                                      <m:sty m:val="p"/>
                                    </m:rPr>
                                    <a:rPr lang="zh-TW" altLang="en-US">
                                      <a:latin typeface="Cambria Math"/>
                                    </a:rPr>
                                    <m:t>Edd</m:t>
                                  </m:r>
                                </m:sub>
                              </m:sSub>
                            </m:den>
                          </m:f>
                          <m:r>
                            <a:rPr lang="zh-TW" altLang="en-US">
                              <a:latin typeface="Cambria Math"/>
                            </a:rPr>
                            <m:t>−1</m:t>
                          </m:r>
                        </m:e>
                      </m:d>
                    </m:oMath>
                  </m:oMathPara>
                </a14:m>
                <a:endParaRPr lang="zh-TW" altLang="en-US" dirty="0"/>
              </a:p>
            </p:txBody>
          </p:sp>
        </mc:Choice>
        <mc:Fallback xmlns="">
          <p:sp>
            <p:nvSpPr>
              <p:cNvPr id="5" name="Rectangle 4"/>
              <p:cNvSpPr>
                <a:spLocks noRot="1" noChangeAspect="1" noMove="1" noResize="1" noEditPoints="1" noAdjustHandles="1" noChangeArrowheads="1" noChangeShapeType="1" noTextEdit="1"/>
              </p:cNvSpPr>
              <p:nvPr/>
            </p:nvSpPr>
            <p:spPr>
              <a:xfrm>
                <a:off x="792846" y="1259402"/>
                <a:ext cx="2705449" cy="71468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4289268448"/>
                  </p:ext>
                </p:extLst>
              </p:nvPr>
            </p:nvGraphicFramePr>
            <p:xfrm>
              <a:off x="650233" y="2241070"/>
              <a:ext cx="7829724" cy="1884299"/>
            </p:xfrm>
            <a:graphic>
              <a:graphicData uri="http://schemas.openxmlformats.org/drawingml/2006/table">
                <a:tbl>
                  <a:tblPr firstRow="1" bandRow="1">
                    <a:tableStyleId>{5C22544A-7EE6-4342-B048-85BDC9FD1C3A}</a:tableStyleId>
                  </a:tblPr>
                  <a:tblGrid>
                    <a:gridCol w="1299600"/>
                    <a:gridCol w="2016847"/>
                    <a:gridCol w="4513277"/>
                  </a:tblGrid>
                  <a:tr h="370840">
                    <a:tc>
                      <a:txBody>
                        <a:bodyPr/>
                        <a:lstStyle/>
                        <a:p>
                          <a:pPr algn="ct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No-wind solution</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Super-</a:t>
                          </a:r>
                          <a:r>
                            <a:rPr lang="en-US" altLang="zh-TW" dirty="0" err="1" smtClean="0">
                              <a:latin typeface="Cambria Math" panose="02040503050406030204" pitchFamily="18" charset="0"/>
                              <a:ea typeface="Cambria Math" panose="02040503050406030204" pitchFamily="18" charset="0"/>
                            </a:rPr>
                            <a:t>Eddington</a:t>
                          </a:r>
                          <a:r>
                            <a:rPr lang="en-US" altLang="zh-TW" baseline="0" dirty="0" smtClean="0">
                              <a:latin typeface="Cambria Math" panose="02040503050406030204" pitchFamily="18" charset="0"/>
                              <a:ea typeface="Cambria Math" panose="02040503050406030204" pitchFamily="18" charset="0"/>
                            </a:rPr>
                            <a:t> wind solution</a:t>
                          </a:r>
                          <a:endParaRPr lang="zh-TW" altLang="en-US" dirty="0">
                            <a:latin typeface="Cambria Math" panose="02040503050406030204" pitchFamily="18" charset="0"/>
                          </a:endParaRPr>
                        </a:p>
                      </a:txBody>
                      <a:tcPr anchor="ct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𝐿</m:t>
                                    </m:r>
                                  </m:e>
                                  <m:sub>
                                    <m:r>
                                      <a:rPr lang="zh-TW" altLang="en-US" i="1">
                                        <a:latin typeface="Cambria Math" panose="02040503050406030204" pitchFamily="18" charset="0"/>
                                      </a:rPr>
                                      <m:t>𝑇</m:t>
                                    </m:r>
                                  </m:sub>
                                </m:sSub>
                              </m:oMath>
                            </m:oMathPara>
                          </a14:m>
                          <a:endParaRPr lang="zh-TW" altLang="en-US" dirty="0">
                            <a:latin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𝜖</m:t>
                                    </m:r>
                                  </m:e>
                                  <m:sub>
                                    <m:r>
                                      <m:rPr>
                                        <m:sty m:val="p"/>
                                      </m:rPr>
                                      <a:rPr lang="zh-TW" altLang="en-US">
                                        <a:latin typeface="Cambria Math" panose="02040503050406030204" pitchFamily="18" charset="0"/>
                                      </a:rPr>
                                      <m:t>acc</m:t>
                                    </m:r>
                                  </m:sub>
                                </m:sSub>
                                <m:r>
                                  <a:rPr lang="zh-TW" altLang="en-US">
                                    <a:latin typeface="Cambria Math" panose="02040503050406030204" pitchFamily="18" charset="0"/>
                                  </a:rPr>
                                  <m:t>⁢</m:t>
                                </m:r>
                                <m:r>
                                  <a:rPr lang="zh-TW" altLang="en-US" i="1">
                                    <a:latin typeface="Cambria Math" panose="02040503050406030204" pitchFamily="18" charset="0"/>
                                  </a:rPr>
                                  <m:t>𝛿</m:t>
                                </m:r>
                                <m:r>
                                  <a:rPr lang="zh-TW" altLang="en-US">
                                    <a:latin typeface="Cambria Math" panose="02040503050406030204" pitchFamily="18" charset="0"/>
                                  </a:rPr>
                                  <m:t>⁢</m:t>
                                </m:r>
                                <m:limUpp>
                                  <m:limUppPr>
                                    <m:ctrlPr>
                                      <a:rPr lang="zh-TW" altLang="en-US" i="1">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oMath>
                            </m:oMathPara>
                          </a14:m>
                          <a:endParaRPr lang="zh-TW" altLang="en-US" dirty="0">
                            <a:latin typeface="Cambria Math" panose="02040503050406030204" pitchFamily="18" charset="0"/>
                          </a:endParaRPr>
                        </a:p>
                      </a:txBody>
                      <a:tcPr anchor="ctr"/>
                    </a:tc>
                    <a:tc>
                      <a:txBody>
                        <a:bodyPr/>
                        <a:lstStyle/>
                        <a:p>
                          <a:pPr algn="ctr"/>
                          <a14:m>
                            <m:oMath xmlns:m="http://schemas.openxmlformats.org/officeDocument/2006/math">
                              <m:d>
                                <m:dPr>
                                  <m:ctrlPr>
                                    <a:rPr lang="zh-TW" altLang="en-US" i="1" smtClean="0">
                                      <a:latin typeface="Cambria Math"/>
                                    </a:rPr>
                                  </m:ctrlPr>
                                </m:dPr>
                                <m:e>
                                  <m:r>
                                    <a:rPr lang="zh-TW" altLang="en-US">
                                      <a:latin typeface="Cambria Math" panose="02040503050406030204" pitchFamily="18" charset="0"/>
                                    </a:rPr>
                                    <m:t>1+</m:t>
                                  </m:r>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𝑔</m:t>
                                          </m:r>
                                        </m:sub>
                                      </m:sSub>
                                    </m:num>
                                    <m:den>
                                      <m:sSub>
                                        <m:sSubPr>
                                          <m:ctrlPr>
                                            <a:rPr lang="zh-TW" altLang="en-US" i="1">
                                              <a:latin typeface="Cambria Math"/>
                                            </a:rPr>
                                          </m:ctrlPr>
                                        </m:sSubPr>
                                        <m:e>
                                          <m:r>
                                            <a:rPr lang="zh-TW" altLang="en-US" i="1">
                                              <a:latin typeface="Cambria Math" panose="02040503050406030204" pitchFamily="18" charset="0"/>
                                            </a:rPr>
                                            <m:t>𝜖</m:t>
                                          </m:r>
                                        </m:e>
                                        <m:sub>
                                          <m:r>
                                            <m:rPr>
                                              <m:sty m:val="p"/>
                                            </m:rPr>
                                            <a:rPr lang="zh-TW" altLang="en-US">
                                              <a:latin typeface="Cambria Math" panose="02040503050406030204" pitchFamily="18" charset="0"/>
                                            </a:rPr>
                                            <m:t>acc</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𝑖</m:t>
                                          </m:r>
                                        </m:sub>
                                      </m:sSub>
                                    </m:den>
                                  </m:f>
                                  <m:r>
                                    <a:rPr lang="zh-TW" altLang="en-US">
                                      <a:latin typeface="Cambria Math" panose="02040503050406030204" pitchFamily="18" charset="0"/>
                                    </a:rPr>
                                    <m:t>⁢</m:t>
                                  </m:r>
                                  <m:d>
                                    <m:dPr>
                                      <m:ctrlPr>
                                        <a:rPr lang="zh-TW" altLang="en-US" i="1">
                                          <a:latin typeface="Cambria Math"/>
                                        </a:rPr>
                                      </m:ctrlPr>
                                    </m:dPr>
                                    <m:e>
                                      <m:limUpp>
                                        <m:limUppPr>
                                          <m:ctrlPr>
                                            <a:rPr lang="zh-TW" altLang="en-US" i="1">
                                              <a:latin typeface="Cambria Math"/>
                                            </a:rPr>
                                          </m:ctrlPr>
                                        </m:limUppPr>
                                        <m:e>
                                          <m:r>
                                            <a:rPr lang="zh-TW" altLang="en-US" i="1">
                                              <a:latin typeface="Cambria Math" panose="02040503050406030204" pitchFamily="18" charset="0"/>
                                            </a:rPr>
                                            <m:t>𝑚</m:t>
                                          </m:r>
                                        </m:e>
                                        <m:lim>
                                          <m:r>
                                            <a:rPr lang="zh-TW" altLang="en-US">
                                              <a:latin typeface="Cambria Math" panose="02040503050406030204" pitchFamily="18" charset="0"/>
                                            </a:rPr>
                                            <m:t>.</m:t>
                                          </m:r>
                                        </m:lim>
                                      </m:limUpp>
                                      <m:r>
                                        <a:rPr lang="zh-TW" altLang="en-US">
                                          <a:latin typeface="Cambria Math" panose="02040503050406030204" pitchFamily="18" charset="0"/>
                                        </a:rPr>
                                        <m:t>−1</m:t>
                                      </m:r>
                                    </m:e>
                                  </m:d>
                                </m:e>
                              </m:d>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Edd</m:t>
                                  </m:r>
                                </m:sub>
                              </m:sSub>
                              <m:r>
                                <a:rPr lang="zh-TW" altLang="en-US">
                                  <a:latin typeface="Cambria Math" panose="02040503050406030204" pitchFamily="18" charset="0"/>
                                </a:rPr>
                                <m:t>=</m:t>
                              </m:r>
                              <m:d>
                                <m:dPr>
                                  <m:ctrlPr>
                                    <a:rPr lang="zh-TW" altLang="en-US" i="1">
                                      <a:latin typeface="Cambria Math"/>
                                    </a:rPr>
                                  </m:ctrlPr>
                                </m:dPr>
                                <m:e>
                                  <m:r>
                                    <a:rPr lang="zh-TW" altLang="en-US">
                                      <a:latin typeface="Cambria Math" panose="02040503050406030204" pitchFamily="18" charset="0"/>
                                    </a:rPr>
                                    <m:t>2−</m:t>
                                  </m:r>
                                  <m:f>
                                    <m:fPr>
                                      <m:ctrlPr>
                                        <a:rPr lang="zh-TW" altLang="en-US" i="1">
                                          <a:latin typeface="Cambria Math"/>
                                        </a:rPr>
                                      </m:ctrlPr>
                                    </m:fPr>
                                    <m:num>
                                      <m:r>
                                        <a:rPr lang="zh-TW" altLang="en-US">
                                          <a:latin typeface="Cambria Math" panose="02040503050406030204" pitchFamily="18" charset="0"/>
                                        </a:rPr>
                                        <m:t>1</m:t>
                                      </m:r>
                                    </m:num>
                                    <m:den>
                                      <m:limUpp>
                                        <m:limUppPr>
                                          <m:ctrlPr>
                                            <a:rPr lang="zh-TW" altLang="en-US" i="1">
                                              <a:latin typeface="Cambria Math"/>
                                            </a:rPr>
                                          </m:ctrlPr>
                                        </m:limUppPr>
                                        <m:e>
                                          <m:r>
                                            <a:rPr lang="zh-TW" altLang="en-US" i="1">
                                              <a:latin typeface="Cambria Math" panose="02040503050406030204" pitchFamily="18" charset="0"/>
                                            </a:rPr>
                                            <m:t>𝑚</m:t>
                                          </m:r>
                                        </m:e>
                                        <m:lim>
                                          <m:r>
                                            <a:rPr lang="zh-TW" altLang="en-US">
                                              <a:latin typeface="Cambria Math" panose="02040503050406030204" pitchFamily="18" charset="0"/>
                                            </a:rPr>
                                            <m:t>.</m:t>
                                          </m:r>
                                        </m:lim>
                                      </m:limUpp>
                                    </m:den>
                                  </m:f>
                                </m:e>
                              </m:d>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Edd</m:t>
                                  </m:r>
                                </m:sub>
                              </m:sSub>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𝛥</m:t>
                                </m:r>
                                <m:r>
                                  <a:rPr lang="zh-TW" altLang="en-US">
                                    <a:latin typeface="Cambria Math" panose="02040503050406030204" pitchFamily="18" charset="0"/>
                                  </a:rPr>
                                  <m:t>⁢</m:t>
                                </m:r>
                                <m:limUpp>
                                  <m:limUppPr>
                                    <m:ctrlPr>
                                      <a:rPr lang="zh-TW" altLang="en-US" i="1">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oMath>
                            </m:oMathPara>
                          </a14:m>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0</a:t>
                          </a:r>
                          <a:endParaRPr lang="zh-TW" altLang="en-US" dirty="0">
                            <a:latin typeface="Cambria Math" panose="02040503050406030204" pitchFamily="18" charset="0"/>
                          </a:endParaRPr>
                        </a:p>
                      </a:txBody>
                      <a:tcPr anchor="ctr"/>
                    </a:tc>
                    <a:tc>
                      <a:txBody>
                        <a:bodyPr/>
                        <a:lstStyle/>
                        <a:p>
                          <a:pPr algn="ctr"/>
                          <a14:m>
                            <m:oMath xmlns:m="http://schemas.openxmlformats.org/officeDocument/2006/math">
                              <m:limUpp>
                                <m:limUppPr>
                                  <m:ctrlPr>
                                    <a:rPr lang="zh-TW" altLang="en-US" i="1" smtClean="0">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r>
                                <a:rPr lang="zh-TW" altLang="en-US">
                                  <a:latin typeface="Cambria Math" panose="02040503050406030204" pitchFamily="18" charset="0"/>
                                </a:rPr>
                                <m:t>−</m:t>
                              </m:r>
                              <m:sSub>
                                <m:sSubPr>
                                  <m:ctrlPr>
                                    <a:rPr lang="zh-TW" altLang="en-US" i="1">
                                      <a:latin typeface="Cambria Math"/>
                                    </a:rPr>
                                  </m:ctrlPr>
                                </m:sSubPr>
                                <m:e>
                                  <m:limUpp>
                                    <m:limUppPr>
                                      <m:ctrlPr>
                                        <a:rPr lang="zh-TW" altLang="en-US" i="1">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e>
                                <m:sub>
                                  <m:r>
                                    <m:rPr>
                                      <m:sty m:val="p"/>
                                    </m:rPr>
                                    <a:rPr lang="zh-TW" altLang="en-US">
                                      <a:latin typeface="Cambria Math" panose="02040503050406030204" pitchFamily="18" charset="0"/>
                                    </a:rPr>
                                    <m:t>Edd</m:t>
                                  </m:r>
                                </m:sub>
                              </m:sSub>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𝛿</m:t>
                                </m:r>
                                <m:r>
                                  <a:rPr lang="zh-TW" altLang="en-US">
                                    <a:latin typeface="Cambria Math" panose="02040503050406030204" pitchFamily="18" charset="0"/>
                                  </a:rPr>
                                  <m:t>⁢</m:t>
                                </m:r>
                                <m:limUpp>
                                  <m:limUppPr>
                                    <m:ctrlPr>
                                      <a:rPr lang="zh-TW" altLang="en-US" i="1">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oMath>
                            </m:oMathPara>
                          </a14:m>
                          <a:endParaRPr lang="zh-TW" altLang="en-US" dirty="0">
                            <a:latin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limUpp>
                                  <m:limUppPr>
                                    <m:ctrlPr>
                                      <a:rPr lang="zh-TW" altLang="en-US" i="1" smtClean="0">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oMath>
                            </m:oMathPara>
                          </a14:m>
                          <a:endParaRPr lang="zh-TW" altLang="en-US" dirty="0">
                            <a:latin typeface="Cambria Math" panose="02040503050406030204" pitchFamily="18" charset="0"/>
                          </a:endParaRPr>
                        </a:p>
                      </a:txBody>
                      <a:tcPr anchor="ctr"/>
                    </a:tc>
                    <a:tc>
                      <a:txBody>
                        <a:bodyPr/>
                        <a:lstStyle/>
                        <a:p>
                          <a:pPr algn="ctr"/>
                          <a14:m>
                            <m:oMath xmlns:m="http://schemas.openxmlformats.org/officeDocument/2006/math">
                              <m:sSub>
                                <m:sSubPr>
                                  <m:ctrlPr>
                                    <a:rPr lang="zh-TW" altLang="en-US" i="1" smtClean="0">
                                      <a:latin typeface="Cambria Math"/>
                                    </a:rPr>
                                  </m:ctrlPr>
                                </m:sSubPr>
                                <m:e>
                                  <m:limUpp>
                                    <m:limUppPr>
                                      <m:ctrlPr>
                                        <a:rPr lang="zh-TW" altLang="en-US" i="1">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e>
                                <m:sub>
                                  <m:r>
                                    <m:rPr>
                                      <m:sty m:val="p"/>
                                    </m:rPr>
                                    <a:rPr lang="zh-TW" altLang="en-US">
                                      <a:latin typeface="Cambria Math" panose="02040503050406030204" pitchFamily="18" charset="0"/>
                                    </a:rPr>
                                    <m:t>Edd</m:t>
                                  </m:r>
                                </m:sub>
                              </m:sSub>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a:txBody>
                      <a:tcPr anchor="ctr"/>
                    </a:tc>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4289268448"/>
                  </p:ext>
                </p:extLst>
              </p:nvPr>
            </p:nvGraphicFramePr>
            <p:xfrm>
              <a:off x="650233" y="2241070"/>
              <a:ext cx="7829724" cy="1884299"/>
            </p:xfrm>
            <a:graphic>
              <a:graphicData uri="http://schemas.openxmlformats.org/drawingml/2006/table">
                <a:tbl>
                  <a:tblPr firstRow="1" bandRow="1">
                    <a:tableStyleId>{5C22544A-7EE6-4342-B048-85BDC9FD1C3A}</a:tableStyleId>
                  </a:tblPr>
                  <a:tblGrid>
                    <a:gridCol w="1299600"/>
                    <a:gridCol w="2016847"/>
                    <a:gridCol w="4513277"/>
                  </a:tblGrid>
                  <a:tr h="370840">
                    <a:tc>
                      <a:txBody>
                        <a:bodyPr/>
                        <a:lstStyle/>
                        <a:p>
                          <a:pPr algn="ct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No-wind solution</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Super-</a:t>
                          </a:r>
                          <a:r>
                            <a:rPr lang="en-US" altLang="zh-TW" dirty="0" err="1" smtClean="0">
                              <a:latin typeface="Cambria Math" panose="02040503050406030204" pitchFamily="18" charset="0"/>
                              <a:ea typeface="Cambria Math" panose="02040503050406030204" pitchFamily="18" charset="0"/>
                            </a:rPr>
                            <a:t>Eddington</a:t>
                          </a:r>
                          <a:r>
                            <a:rPr lang="en-US" altLang="zh-TW" baseline="0" dirty="0" smtClean="0">
                              <a:latin typeface="Cambria Math" panose="02040503050406030204" pitchFamily="18" charset="0"/>
                              <a:ea typeface="Cambria Math" panose="02040503050406030204" pitchFamily="18" charset="0"/>
                            </a:rPr>
                            <a:t> wind solution</a:t>
                          </a:r>
                          <a:endParaRPr lang="zh-TW" altLang="en-US" dirty="0">
                            <a:latin typeface="Cambria Math" panose="02040503050406030204" pitchFamily="18" charset="0"/>
                          </a:endParaRPr>
                        </a:p>
                      </a:txBody>
                      <a:tcPr anchor="ctr"/>
                    </a:tc>
                  </a:tr>
                  <a:tr h="707771">
                    <a:tc>
                      <a:txBody>
                        <a:bodyPr/>
                        <a:lstStyle/>
                        <a:p>
                          <a:endParaRPr lang="zh-TW"/>
                        </a:p>
                      </a:txBody>
                      <a:tcPr anchor="ctr">
                        <a:blipFill rotWithShape="1">
                          <a:blip r:embed="rId5"/>
                          <a:stretch>
                            <a:fillRect l="-469" t="-57759" r="-503286" b="-116379"/>
                          </a:stretch>
                        </a:blipFill>
                      </a:tcPr>
                    </a:tc>
                    <a:tc>
                      <a:txBody>
                        <a:bodyPr/>
                        <a:lstStyle/>
                        <a:p>
                          <a:endParaRPr lang="zh-TW"/>
                        </a:p>
                      </a:txBody>
                      <a:tcPr anchor="ctr">
                        <a:blipFill rotWithShape="1">
                          <a:blip r:embed="rId5"/>
                          <a:stretch>
                            <a:fillRect l="-64653" t="-57759" r="-223867" b="-116379"/>
                          </a:stretch>
                        </a:blipFill>
                      </a:tcPr>
                    </a:tc>
                    <a:tc>
                      <a:txBody>
                        <a:bodyPr/>
                        <a:lstStyle/>
                        <a:p>
                          <a:endParaRPr lang="zh-TW"/>
                        </a:p>
                      </a:txBody>
                      <a:tcPr anchor="ctr">
                        <a:blipFill rotWithShape="1">
                          <a:blip r:embed="rId5"/>
                          <a:stretch>
                            <a:fillRect l="-73649" t="-57759" r="-135" b="-116379"/>
                          </a:stretch>
                        </a:blipFill>
                      </a:tcPr>
                    </a:tc>
                  </a:tr>
                  <a:tr h="402844">
                    <a:tc>
                      <a:txBody>
                        <a:bodyPr/>
                        <a:lstStyle/>
                        <a:p>
                          <a:endParaRPr lang="zh-TW"/>
                        </a:p>
                      </a:txBody>
                      <a:tcPr anchor="ctr">
                        <a:blipFill rotWithShape="1">
                          <a:blip r:embed="rId5"/>
                          <a:stretch>
                            <a:fillRect l="-469" t="-277273" r="-503286" b="-104545"/>
                          </a:stretch>
                        </a:blipFill>
                      </a:tcPr>
                    </a:tc>
                    <a:tc>
                      <a:txBody>
                        <a:bodyPr/>
                        <a:lstStyle/>
                        <a:p>
                          <a:pPr algn="ctr"/>
                          <a:r>
                            <a:rPr lang="en-US" altLang="zh-TW" dirty="0" smtClean="0">
                              <a:latin typeface="Cambria Math" panose="02040503050406030204" pitchFamily="18" charset="0"/>
                              <a:ea typeface="Cambria Math" panose="02040503050406030204" pitchFamily="18" charset="0"/>
                            </a:rPr>
                            <a:t>0</a:t>
                          </a:r>
                          <a:endParaRPr lang="zh-TW" altLang="en-US" dirty="0">
                            <a:latin typeface="Cambria Math" panose="02040503050406030204" pitchFamily="18" charset="0"/>
                          </a:endParaRPr>
                        </a:p>
                      </a:txBody>
                      <a:tcPr anchor="ctr"/>
                    </a:tc>
                    <a:tc>
                      <a:txBody>
                        <a:bodyPr/>
                        <a:lstStyle/>
                        <a:p>
                          <a:endParaRPr lang="zh-TW"/>
                        </a:p>
                      </a:txBody>
                      <a:tcPr anchor="ctr">
                        <a:blipFill rotWithShape="1">
                          <a:blip r:embed="rId5"/>
                          <a:stretch>
                            <a:fillRect l="-73649" t="-277273" r="-135" b="-104545"/>
                          </a:stretch>
                        </a:blipFill>
                      </a:tcPr>
                    </a:tc>
                  </a:tr>
                  <a:tr h="402844">
                    <a:tc>
                      <a:txBody>
                        <a:bodyPr/>
                        <a:lstStyle/>
                        <a:p>
                          <a:endParaRPr lang="zh-TW"/>
                        </a:p>
                      </a:txBody>
                      <a:tcPr anchor="ctr">
                        <a:blipFill rotWithShape="1">
                          <a:blip r:embed="rId5"/>
                          <a:stretch>
                            <a:fillRect l="-469" t="-377273" r="-503286" b="-4545"/>
                          </a:stretch>
                        </a:blipFill>
                      </a:tcPr>
                    </a:tc>
                    <a:tc>
                      <a:txBody>
                        <a:bodyPr/>
                        <a:lstStyle/>
                        <a:p>
                          <a:endParaRPr lang="zh-TW"/>
                        </a:p>
                      </a:txBody>
                      <a:tcPr anchor="ctr">
                        <a:blipFill rotWithShape="1">
                          <a:blip r:embed="rId5"/>
                          <a:stretch>
                            <a:fillRect l="-64653" t="-377273" r="-223867" b="-4545"/>
                          </a:stretch>
                        </a:blipFill>
                      </a:tcPr>
                    </a:tc>
                    <a:tc>
                      <a:txBody>
                        <a:bodyPr/>
                        <a:lstStyle/>
                        <a:p>
                          <a:endParaRPr lang="zh-TW"/>
                        </a:p>
                      </a:txBody>
                      <a:tcPr anchor="ctr">
                        <a:blipFill rotWithShape="1">
                          <a:blip r:embed="rId5"/>
                          <a:stretch>
                            <a:fillRect l="-73649" t="-377273" r="-135" b="-4545"/>
                          </a:stretch>
                        </a:blipFill>
                      </a:tcPr>
                    </a:tc>
                  </a:tr>
                </a:tbl>
              </a:graphicData>
            </a:graphic>
          </p:graphicFrame>
        </mc:Fallback>
      </mc:AlternateContent>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726" y="4417182"/>
            <a:ext cx="8261132" cy="2059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1371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altLang="zh-TW" sz="3600" dirty="0" smtClean="0"/>
              <a:t>The Wind Structure</a:t>
            </a:r>
            <a:endParaRPr lang="zh-TW" altLang="en-US" sz="3600" dirty="0"/>
          </a:p>
        </p:txBody>
      </p:sp>
      <mc:AlternateContent xmlns:mc="http://schemas.openxmlformats.org/markup-compatibility/2006" xmlns:a14="http://schemas.microsoft.com/office/drawing/2010/main">
        <mc:Choice Requires="a14">
          <p:sp>
            <p:nvSpPr>
              <p:cNvPr id="6" name="Rectangle 5"/>
              <p:cNvSpPr/>
              <p:nvPr/>
            </p:nvSpPr>
            <p:spPr>
              <a:xfrm>
                <a:off x="1989935" y="1707944"/>
                <a:ext cx="2407893" cy="6733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𝑣</m:t>
                      </m:r>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r>
                        <a:rPr lang="en-US" altLang="zh-TW" i="1">
                          <a:latin typeface="Cambria Math"/>
                        </a:rPr>
                        <m:t>=</m:t>
                      </m:r>
                      <m:r>
                        <a:rPr lang="zh-TW" altLang="en-US">
                          <a:latin typeface="Cambria Math"/>
                        </a:rPr>
                        <m:t>−</m:t>
                      </m:r>
                      <m:f>
                        <m:fPr>
                          <m:ctrlPr>
                            <a:rPr lang="zh-TW" altLang="en-US" i="1">
                              <a:latin typeface="Cambria Math"/>
                            </a:rPr>
                          </m:ctrlPr>
                        </m:fPr>
                        <m:num>
                          <m:r>
                            <a:rPr lang="zh-TW" altLang="en-US" i="1">
                              <a:latin typeface="Cambria Math"/>
                            </a:rPr>
                            <m:t>𝐺</m:t>
                          </m:r>
                          <m:r>
                            <a:rPr lang="zh-TW" altLang="en-US">
                              <a:latin typeface="Cambria Math"/>
                            </a:rPr>
                            <m:t>⁢</m:t>
                          </m:r>
                          <m:r>
                            <a:rPr lang="zh-TW" altLang="en-US" i="1">
                              <a:latin typeface="Cambria Math"/>
                            </a:rPr>
                            <m:t>𝑀</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en-US" altLang="zh-TW" i="1">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𝜌</m:t>
                          </m:r>
                        </m:den>
                      </m:f>
                      <m:r>
                        <a:rPr lang="zh-TW" altLang="en-US">
                          <a:latin typeface="Cambria Math"/>
                        </a:rPr>
                        <m:t>⁢</m:t>
                      </m:r>
                      <m:f>
                        <m:fPr>
                          <m:ctrlPr>
                            <a:rPr lang="zh-TW" altLang="en-US" i="1">
                              <a:latin typeface="Cambria Math"/>
                            </a:rPr>
                          </m:ctrlPr>
                        </m:fPr>
                        <m:num>
                          <m:r>
                            <m:rPr>
                              <m:sty m:val="p"/>
                            </m:rPr>
                            <a:rPr lang="zh-TW" altLang="en-US">
                              <a:latin typeface="Cambria Math"/>
                            </a:rPr>
                            <m:t>dp</m:t>
                          </m:r>
                        </m:num>
                        <m:den>
                          <m:r>
                            <m:rPr>
                              <m:sty m:val="p"/>
                            </m:rPr>
                            <a:rPr lang="zh-TW" altLang="en-US">
                              <a:latin typeface="Cambria Math"/>
                            </a:rPr>
                            <m:t>dr</m:t>
                          </m:r>
                        </m:den>
                      </m:f>
                    </m:oMath>
                  </m:oMathPara>
                </a14:m>
                <a:endParaRPr lang="zh-TW" altLang="en-US" dirty="0"/>
              </a:p>
            </p:txBody>
          </p:sp>
        </mc:Choice>
        <mc:Fallback xmlns="">
          <p:sp>
            <p:nvSpPr>
              <p:cNvPr id="6" name="Rectangle 5"/>
              <p:cNvSpPr>
                <a:spLocks noRot="1" noChangeAspect="1" noMove="1" noResize="1" noEditPoints="1" noAdjustHandles="1" noChangeArrowheads="1" noChangeShapeType="1" noTextEdit="1"/>
              </p:cNvSpPr>
              <p:nvPr/>
            </p:nvSpPr>
            <p:spPr>
              <a:xfrm>
                <a:off x="1989935" y="1707944"/>
                <a:ext cx="2407893" cy="673389"/>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4188" y="1720542"/>
                <a:ext cx="1795748"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a:rPr lang="zh-TW" altLang="en-US">
                              <a:latin typeface="Cambria Math"/>
                            </a:rPr>
                            <m:t>1</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zh-TW" altLang="en-US">
                          <a:latin typeface="Cambria Math"/>
                        </a:rPr>
                        <m:t>⁢</m:t>
                      </m:r>
                      <m:f>
                        <m:fPr>
                          <m:ctrlPr>
                            <a:rPr lang="zh-TW" altLang="en-US" i="1">
                              <a:latin typeface="Cambria Math"/>
                            </a:rPr>
                          </m:ctrlPr>
                        </m:fPr>
                        <m:num>
                          <m:r>
                            <a:rPr lang="zh-TW" altLang="en-US" i="1">
                              <a:latin typeface="Cambria Math"/>
                            </a:rPr>
                            <m:t>𝑑</m:t>
                          </m:r>
                          <m:r>
                            <a:rPr lang="zh-TW" altLang="en-US">
                              <a:latin typeface="Cambria Math"/>
                            </a:rPr>
                            <m:t>⁢</m:t>
                          </m:r>
                          <m:d>
                            <m:dPr>
                              <m:ctrlPr>
                                <a:rPr lang="zh-TW" altLang="en-US" i="1">
                                  <a:latin typeface="Cambria Math"/>
                                </a:rPr>
                              </m:ctrlPr>
                            </m:dPr>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r>
                                <a:rPr lang="zh-TW" altLang="en-US" i="1">
                                  <a:latin typeface="Cambria Math"/>
                                </a:rPr>
                                <m:t>𝜌</m:t>
                              </m:r>
                              <m:r>
                                <a:rPr lang="zh-TW" altLang="en-US">
                                  <a:latin typeface="Cambria Math"/>
                                </a:rPr>
                                <m:t>⁢</m:t>
                              </m:r>
                              <m:r>
                                <a:rPr lang="zh-TW" altLang="en-US" i="1">
                                  <a:latin typeface="Cambria Math"/>
                                </a:rPr>
                                <m:t>𝑣</m:t>
                              </m:r>
                            </m:e>
                          </m:d>
                        </m:num>
                        <m:den>
                          <m:r>
                            <m:rPr>
                              <m:sty m:val="p"/>
                            </m:rPr>
                            <a:rPr lang="zh-TW" altLang="en-US">
                              <a:latin typeface="Cambria Math"/>
                            </a:rPr>
                            <m:t>dr</m:t>
                          </m:r>
                        </m:den>
                      </m:f>
                      <m:r>
                        <a:rPr lang="zh-TW" altLang="en-US">
                          <a:latin typeface="Cambria Math"/>
                        </a:rPr>
                        <m:t>=0</m:t>
                      </m:r>
                    </m:oMath>
                  </m:oMathPara>
                </a14:m>
                <a:endParaRPr lang="zh-TW" altLang="en-US" dirty="0"/>
              </a:p>
            </p:txBody>
          </p:sp>
        </mc:Choice>
        <mc:Fallback xmlns="">
          <p:sp>
            <p:nvSpPr>
              <p:cNvPr id="7" name="Rectangle 6"/>
              <p:cNvSpPr>
                <a:spLocks noRot="1" noChangeAspect="1" noMove="1" noResize="1" noEditPoints="1" noAdjustHandles="1" noChangeArrowheads="1" noChangeShapeType="1" noTextEdit="1"/>
              </p:cNvSpPr>
              <p:nvPr/>
            </p:nvSpPr>
            <p:spPr>
              <a:xfrm>
                <a:off x="194188" y="1720542"/>
                <a:ext cx="1795748" cy="648191"/>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397829" y="1720544"/>
                <a:ext cx="4571060"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𝑣</m:t>
                      </m:r>
                      <m:r>
                        <a:rPr lang="zh-TW" altLang="en-US">
                          <a:latin typeface="Cambria Math"/>
                        </a:rPr>
                        <m:t>⁢</m:t>
                      </m:r>
                      <m:f>
                        <m:fPr>
                          <m:ctrlPr>
                            <a:rPr lang="zh-TW" altLang="en-US" i="1">
                              <a:latin typeface="Cambria Math"/>
                            </a:rPr>
                          </m:ctrlPr>
                        </m:fPr>
                        <m:num>
                          <m:r>
                            <m:rPr>
                              <m:sty m:val="p"/>
                            </m:rPr>
                            <a:rPr lang="zh-TW" altLang="en-US">
                              <a:latin typeface="Cambria Math"/>
                            </a:rPr>
                            <m:t>dε</m:t>
                          </m:r>
                        </m:num>
                        <m:den>
                          <m:r>
                            <m:rPr>
                              <m:sty m:val="p"/>
                            </m:rPr>
                            <a:rPr lang="zh-TW" altLang="en-US">
                              <a:latin typeface="Cambria Math"/>
                            </a:rPr>
                            <m:t>dr</m:t>
                          </m:r>
                        </m:den>
                      </m:f>
                      <m:r>
                        <a:rPr lang="zh-TW" altLang="en-US">
                          <a:latin typeface="Cambria Math"/>
                        </a:rPr>
                        <m:t>+</m:t>
                      </m:r>
                      <m:f>
                        <m:fPr>
                          <m:ctrlPr>
                            <a:rPr lang="zh-TW" altLang="en-US" i="1">
                              <a:latin typeface="Cambria Math"/>
                            </a:rPr>
                          </m:ctrlPr>
                        </m:fPr>
                        <m:num>
                          <m:d>
                            <m:dPr>
                              <m:ctrlPr>
                                <a:rPr lang="zh-TW" altLang="en-US" i="1">
                                  <a:latin typeface="Cambria Math"/>
                                </a:rPr>
                              </m:ctrlPr>
                            </m:dPr>
                            <m:e>
                              <m:r>
                                <a:rPr lang="zh-TW" altLang="en-US" i="1">
                                  <a:latin typeface="Cambria Math"/>
                                </a:rPr>
                                <m:t>𝑝</m:t>
                              </m:r>
                              <m:r>
                                <a:rPr lang="zh-TW" altLang="en-US">
                                  <a:latin typeface="Cambria Math"/>
                                </a:rPr>
                                <m:t>+</m:t>
                              </m:r>
                              <m:r>
                                <a:rPr lang="zh-TW" altLang="en-US" i="1">
                                  <a:latin typeface="Cambria Math"/>
                                </a:rPr>
                                <m:t>𝜀</m:t>
                              </m:r>
                            </m:e>
                          </m:d>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zh-TW" altLang="en-US">
                          <a:latin typeface="Cambria Math"/>
                        </a:rPr>
                        <m:t>⁢</m:t>
                      </m:r>
                      <m:f>
                        <m:fPr>
                          <m:ctrlPr>
                            <a:rPr lang="zh-TW" altLang="en-US" i="1">
                              <a:latin typeface="Cambria Math"/>
                            </a:rPr>
                          </m:ctrlPr>
                        </m:fPr>
                        <m:num>
                          <m:r>
                            <a:rPr lang="zh-TW" altLang="en-US" i="1">
                              <a:latin typeface="Cambria Math"/>
                            </a:rPr>
                            <m:t>𝑑</m:t>
                          </m:r>
                          <m:r>
                            <a:rPr lang="zh-TW" altLang="en-US">
                              <a:latin typeface="Cambria Math"/>
                            </a:rPr>
                            <m:t>⁢</m:t>
                          </m:r>
                          <m:d>
                            <m:dPr>
                              <m:ctrlPr>
                                <a:rPr lang="zh-TW" altLang="en-US" i="1">
                                  <a:latin typeface="Cambria Math"/>
                                </a:rPr>
                              </m:ctrlPr>
                            </m:dPr>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r>
                                <a:rPr lang="zh-TW" altLang="en-US" i="1">
                                  <a:latin typeface="Cambria Math"/>
                                </a:rPr>
                                <m:t>𝑣</m:t>
                              </m:r>
                            </m:e>
                          </m:d>
                        </m:num>
                        <m:den>
                          <m:r>
                            <m:rPr>
                              <m:sty m:val="p"/>
                            </m:rPr>
                            <a:rPr lang="zh-TW" altLang="en-US">
                              <a:latin typeface="Cambria Math"/>
                            </a:rPr>
                            <m:t>dr</m:t>
                          </m:r>
                        </m:den>
                      </m:f>
                      <m:r>
                        <a:rPr lang="zh-TW" altLang="en-US">
                          <a:latin typeface="Cambria Math"/>
                        </a:rPr>
                        <m:t>=−</m:t>
                      </m:r>
                      <m:f>
                        <m:fPr>
                          <m:ctrlPr>
                            <a:rPr lang="zh-TW" altLang="en-US" i="1">
                              <a:latin typeface="Cambria Math"/>
                            </a:rPr>
                          </m:ctrlPr>
                        </m:fPr>
                        <m:num>
                          <m:r>
                            <a:rPr lang="zh-TW" altLang="en-US">
                              <a:latin typeface="Cambria Math"/>
                            </a:rPr>
                            <m:t>1</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zh-TW" altLang="en-US">
                          <a:latin typeface="Cambria Math"/>
                        </a:rPr>
                        <m:t>⁢</m:t>
                      </m:r>
                      <m:f>
                        <m:fPr>
                          <m:ctrlPr>
                            <a:rPr lang="zh-TW" altLang="en-US" i="1">
                              <a:latin typeface="Cambria Math"/>
                            </a:rPr>
                          </m:ctrlPr>
                        </m:fPr>
                        <m:num>
                          <m:r>
                            <a:rPr lang="zh-TW" altLang="en-US" i="1">
                              <a:latin typeface="Cambria Math"/>
                            </a:rPr>
                            <m:t>𝑑</m:t>
                          </m:r>
                          <m:r>
                            <a:rPr lang="zh-TW" altLang="en-US">
                              <a:latin typeface="Cambria Math"/>
                            </a:rPr>
                            <m:t>⁢</m:t>
                          </m:r>
                          <m:d>
                            <m:dPr>
                              <m:ctrlPr>
                                <a:rPr lang="zh-TW" altLang="en-US" i="1">
                                  <a:latin typeface="Cambria Math"/>
                                </a:rPr>
                              </m:ctrlPr>
                            </m:dPr>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𝐻</m:t>
                                  </m:r>
                                </m:e>
                                <m:sub>
                                  <m:r>
                                    <a:rPr lang="zh-TW" altLang="en-US" i="1">
                                      <a:latin typeface="Cambria Math"/>
                                    </a:rPr>
                                    <m:t>𝑟</m:t>
                                  </m:r>
                                </m:sub>
                              </m:sSub>
                            </m:e>
                          </m:d>
                        </m:num>
                        <m:den>
                          <m:r>
                            <m:rPr>
                              <m:sty m:val="p"/>
                            </m:rPr>
                            <a:rPr lang="zh-TW" altLang="en-US">
                              <a:latin typeface="Cambria Math"/>
                            </a:rPr>
                            <m:t>dr</m:t>
                          </m:r>
                        </m:den>
                      </m:f>
                      <m:r>
                        <a:rPr lang="zh-TW" altLang="en-US">
                          <a:latin typeface="Cambria Math"/>
                        </a:rPr>
                        <m:t>+</m:t>
                      </m:r>
                      <m:r>
                        <a:rPr lang="zh-TW" altLang="en-US" i="1">
                          <a:latin typeface="Cambria Math"/>
                        </a:rPr>
                        <m:t>𝜌</m:t>
                      </m:r>
                      <m:r>
                        <a:rPr lang="zh-TW" altLang="en-US">
                          <a:latin typeface="Cambria Math"/>
                        </a:rPr>
                        <m:t>⁢</m:t>
                      </m:r>
                      <m:limUpp>
                        <m:limUppPr>
                          <m:ctrlPr>
                            <a:rPr lang="zh-TW" altLang="en-US" i="1">
                              <a:latin typeface="Cambria Math"/>
                            </a:rPr>
                          </m:ctrlPr>
                        </m:limUppPr>
                        <m:e>
                          <m:r>
                            <a:rPr lang="zh-TW" altLang="en-US" i="1">
                              <a:latin typeface="Cambria Math"/>
                            </a:rPr>
                            <m:t>𝑞</m:t>
                          </m:r>
                        </m:e>
                        <m:lim>
                          <m:r>
                            <a:rPr lang="zh-TW" altLang="en-US">
                              <a:latin typeface="Cambria Math"/>
                            </a:rPr>
                            <m:t>.</m:t>
                          </m:r>
                        </m:lim>
                      </m:limUpp>
                    </m:oMath>
                  </m:oMathPara>
                </a14:m>
                <a:endParaRPr lang="zh-TW" altLang="en-US" dirty="0"/>
              </a:p>
            </p:txBody>
          </p:sp>
        </mc:Choice>
        <mc:Fallback xmlns="">
          <p:sp>
            <p:nvSpPr>
              <p:cNvPr id="8" name="Rectangle 7"/>
              <p:cNvSpPr>
                <a:spLocks noRot="1" noChangeAspect="1" noMove="1" noResize="1" noEditPoints="1" noAdjustHandles="1" noChangeArrowheads="1" noChangeShapeType="1" noTextEdit="1"/>
              </p:cNvSpPr>
              <p:nvPr/>
            </p:nvSpPr>
            <p:spPr>
              <a:xfrm>
                <a:off x="4397829" y="1720544"/>
                <a:ext cx="4571060" cy="648191"/>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1393288074"/>
                  </p:ext>
                </p:extLst>
              </p:nvPr>
            </p:nvGraphicFramePr>
            <p:xfrm>
              <a:off x="144381" y="2495557"/>
              <a:ext cx="8142972" cy="4045514"/>
            </p:xfrm>
            <a:graphic>
              <a:graphicData uri="http://schemas.openxmlformats.org/drawingml/2006/table">
                <a:tbl>
                  <a:tblPr firstRow="1" bandRow="1">
                    <a:tableStyleId>{5C22544A-7EE6-4342-B048-85BDC9FD1C3A}</a:tableStyleId>
                  </a:tblPr>
                  <a:tblGrid>
                    <a:gridCol w="1607417"/>
                    <a:gridCol w="2993457"/>
                    <a:gridCol w="3542098"/>
                  </a:tblGrid>
                  <a:tr h="248480">
                    <a:tc>
                      <a:txBody>
                        <a:bodyPr/>
                        <a:lstStyle/>
                        <a:p>
                          <a:pPr algn="ctr"/>
                          <a:r>
                            <a:rPr lang="en-US" altLang="zh-TW" dirty="0" smtClean="0"/>
                            <a:t>Region</a:t>
                          </a:r>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&lt;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&gt;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r>
                  <a:tr h="559957">
                    <a:tc>
                      <a:txBody>
                        <a:bodyPr/>
                        <a:lstStyle/>
                        <a:p>
                          <a:pPr algn="ctr"/>
                          <a:r>
                            <a:rPr lang="en-US" altLang="zh-TW" dirty="0" smtClean="0"/>
                            <a:t>Approximation</a:t>
                          </a:r>
                          <a:endParaRPr lang="zh-TW"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TW" altLang="en-US" i="1" smtClean="0">
                                    <a:latin typeface="Cambria Math"/>
                                  </a:rPr>
                                  <m:t>𝑣</m:t>
                                </m:r>
                                <m:r>
                                  <a:rPr lang="zh-TW" altLang="en-US">
                                    <a:latin typeface="Cambria Math"/>
                                  </a:rPr>
                                  <m:t>⁢</m:t>
                                </m:r>
                                <m:r>
                                  <a:rPr lang="en-US" altLang="zh-TW" b="0" i="1" smtClean="0">
                                    <a:latin typeface="Cambria Math"/>
                                  </a:rPr>
                                  <m:t> ≪</m:t>
                                </m:r>
                                <m:sSub>
                                  <m:sSubPr>
                                    <m:ctrlPr>
                                      <a:rPr lang="zh-TW" altLang="en-US" i="1">
                                        <a:latin typeface="Cambria Math"/>
                                      </a:rPr>
                                    </m:ctrlPr>
                                  </m:sSubPr>
                                  <m:e>
                                    <m:r>
                                      <a:rPr lang="zh-TW" altLang="en-US" i="1">
                                        <a:latin typeface="Cambria Math"/>
                                      </a:rPr>
                                      <m:t>𝑐</m:t>
                                    </m:r>
                                  </m:e>
                                  <m:sub>
                                    <m:r>
                                      <a:rPr lang="zh-TW" altLang="en-US" i="1">
                                        <a:latin typeface="Cambria Math"/>
                                      </a:rPr>
                                      <m:t>𝑠</m:t>
                                    </m:r>
                                  </m:sub>
                                </m:sSub>
                              </m:oMath>
                            </m:oMathPara>
                          </a14:m>
                          <a:endParaRPr lang="zh-TW"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TW" altLang="en-US" i="1" smtClean="0">
                                    <a:latin typeface="Cambria Math"/>
                                  </a:rPr>
                                  <m:t>𝑣</m:t>
                                </m:r>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r>
                                  <a:rPr lang="zh-TW" altLang="en-US">
                                    <a:latin typeface="Cambria Math"/>
                                  </a:rPr>
                                  <m:t>≈0</m:t>
                                </m:r>
                              </m:oMath>
                            </m:oMathPara>
                          </a14:m>
                          <a:endParaRPr lang="zh-TW" altLang="en-US" dirty="0"/>
                        </a:p>
                      </a:txBody>
                      <a:tcPr anchor="ctr"/>
                    </a:tc>
                  </a:tr>
                  <a:tr h="559957">
                    <a:tc>
                      <a:txBody>
                        <a:bodyPr/>
                        <a:lstStyle/>
                        <a:p>
                          <a:pPr algn="ctr"/>
                          <a:r>
                            <a:rPr lang="en-US" altLang="zh-TW" dirty="0" smtClean="0"/>
                            <a:t>Argument</a:t>
                          </a:r>
                          <a:endParaRPr lang="zh-TW" altLang="en-US" dirty="0"/>
                        </a:p>
                      </a:txBody>
                      <a:tcPr anchor="ctr"/>
                    </a:tc>
                    <a:tc>
                      <a:txBody>
                        <a:bodyPr/>
                        <a:lstStyle/>
                        <a:p>
                          <a:pPr algn="ctr"/>
                          <a:r>
                            <a:rPr lang="en-US" altLang="zh-TW" dirty="0" smtClean="0"/>
                            <a:t>When the wind has just been launched, it is still</a:t>
                          </a:r>
                          <a:r>
                            <a:rPr lang="en-US" altLang="zh-TW" baseline="0" dirty="0" smtClean="0"/>
                            <a:t> way below the (total) sound speed.</a:t>
                          </a:r>
                          <a:endParaRPr lang="zh-TW"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FF0000"/>
                              </a:solidFill>
                            </a:rPr>
                            <a:t>(Far?)</a:t>
                          </a:r>
                          <a:r>
                            <a:rPr lang="en-US" altLang="zh-TW" baseline="0" dirty="0" smtClean="0">
                              <a:solidFill>
                                <a:srgbClr val="FF0000"/>
                              </a:solidFill>
                            </a:rPr>
                            <a:t> </a:t>
                          </a:r>
                          <a:r>
                            <a:rPr lang="en-US" altLang="zh-TW" dirty="0" smtClean="0"/>
                            <a:t>Beyond the critical point, the inertial terms</a:t>
                          </a:r>
                          <a:r>
                            <a:rPr lang="en-US" altLang="zh-TW" baseline="0" dirty="0" smtClean="0"/>
                            <a:t> dominate and the wind is no longer </a:t>
                          </a:r>
                          <a:r>
                            <a:rPr lang="en-US" altLang="zh-TW" baseline="0" dirty="0" err="1" smtClean="0"/>
                            <a:t>accerated</a:t>
                          </a:r>
                          <a:r>
                            <a:rPr lang="en-US" altLang="zh-TW" baseline="0" dirty="0" smtClean="0"/>
                            <a:t>.</a:t>
                          </a:r>
                          <a:endParaRPr lang="zh-TW" altLang="en-US" dirty="0"/>
                        </a:p>
                      </a:txBody>
                      <a:tcPr anchor="ctr"/>
                    </a:tc>
                  </a:tr>
                  <a:tr h="6665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TW" altLang="en-US" i="1" smtClean="0">
                                    <a:latin typeface="Cambria Math"/>
                                  </a:rPr>
                                  <m:t>𝜌</m:t>
                                </m:r>
                              </m:oMath>
                            </m:oMathPara>
                          </a14:m>
                          <a:endParaRPr lang="zh-TW"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−3</m:t>
                                  </m:r>
                                </m:sup>
                              </m:sSup>
                            </m:oMath>
                          </a14:m>
                          <a:r>
                            <a:rPr lang="zh-TW" altLang="en-US" dirty="0" smtClean="0"/>
                            <a:t> </a:t>
                          </a:r>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𝜌</m:t>
                                    </m:r>
                                  </m:e>
                                  <m:sub>
                                    <m:r>
                                      <a:rPr lang="zh-TW" altLang="en-US" i="1">
                                        <a:latin typeface="Cambria Math"/>
                                      </a:rPr>
                                      <m:t>𝑖</m:t>
                                    </m:r>
                                  </m:sub>
                                </m:sSub>
                                <m:r>
                                  <a:rPr lang="zh-TW" altLang="en-US">
                                    <a:latin typeface="Cambria Math"/>
                                  </a:rPr>
                                  <m:t>⁢</m:t>
                                </m:r>
                                <m:sSup>
                                  <m:sSupPr>
                                    <m:ctrlPr>
                                      <a:rPr lang="zh-TW" altLang="en-US" i="1">
                                        <a:latin typeface="Cambria Math"/>
                                      </a:rPr>
                                    </m:ctrlPr>
                                  </m:sSupPr>
                                  <m:e>
                                    <m:r>
                                      <a:rPr lang="zh-TW" altLang="en-US" i="1">
                                        <a:latin typeface="Cambria Math"/>
                                      </a:rPr>
                                      <m:t>𝜁</m:t>
                                    </m:r>
                                  </m:e>
                                  <m:sup>
                                    <m:r>
                                      <a:rPr lang="zh-TW" altLang="en-US">
                                        <a:latin typeface="Cambria Math"/>
                                      </a:rPr>
                                      <m:t>−3</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−2</m:t>
                                    </m:r>
                                  </m:sup>
                                </m:sSup>
                              </m:oMath>
                            </m:oMathPara>
                          </a14:m>
                          <a:endParaRPr lang="zh-TW" altLang="en-US" dirty="0"/>
                        </a:p>
                      </a:txBody>
                      <a:tcPr anchor="ctr"/>
                    </a:tc>
                  </a:tr>
                  <a:tr h="5599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TW" altLang="en-US" i="1" smtClean="0">
                                    <a:latin typeface="Cambria Math"/>
                                  </a:rPr>
                                  <m:t>𝑣</m:t>
                                </m:r>
                              </m:oMath>
                            </m:oMathPara>
                          </a14:m>
                          <a:endParaRPr lang="zh-TW" altLang="en-US" dirty="0"/>
                        </a:p>
                        <a:p>
                          <a:pPr algn="ctr"/>
                          <a:endParaRPr lang="zh-TW"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oMath>
                          </a14:m>
                          <a:r>
                            <a:rPr lang="zh-TW" altLang="en-US" dirty="0" smtClean="0"/>
                            <a:t> </a:t>
                          </a:r>
                          <a:endParaRPr lang="zh-TW"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𝑐</m:t>
                                    </m:r>
                                  </m:sub>
                                </m:sSub>
                                <m:r>
                                  <a:rPr lang="zh-TW" altLang="en-US">
                                    <a:latin typeface="Cambria Math"/>
                                  </a:rPr>
                                  <m:t>=</m:t>
                                </m:r>
                                <m:sSub>
                                  <m:sSubPr>
                                    <m:ctrlPr>
                                      <a:rPr lang="zh-TW" altLang="en-US" i="1">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r>
                                  <a:rPr lang="en-US" altLang="zh-TW" b="0" i="1" smtClean="0">
                                    <a:latin typeface="Cambria Math"/>
                                  </a:rPr>
                                  <m:t> </m:t>
                                </m:r>
                                <m:r>
                                  <a:rPr lang="zh-TW" altLang="en-US" i="1">
                                    <a:latin typeface="Cambria Math"/>
                                  </a:rPr>
                                  <m:t>𝜁</m:t>
                                </m:r>
                              </m:oMath>
                            </m:oMathPara>
                          </a14:m>
                          <a:endParaRPr lang="zh-TW" altLang="en-US" dirty="0"/>
                        </a:p>
                      </a:txBody>
                      <a:tcPr anchor="ctr"/>
                    </a:tc>
                  </a:tr>
                  <a:tr h="7509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TW" altLang="en-US" i="1" smtClean="0">
                                    <a:latin typeface="Cambria Math"/>
                                  </a:rPr>
                                  <m:t>𝑝</m:t>
                                </m:r>
                              </m:oMath>
                            </m:oMathPara>
                          </a14:m>
                          <a:endParaRPr lang="zh-TW" altLang="en-US" dirty="0"/>
                        </a:p>
                        <a:p>
                          <a:pPr algn="ctr"/>
                          <a:endParaRPr lang="zh-TW"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−4</m:t>
                                  </m:r>
                                </m:sup>
                              </m:sSup>
                            </m:oMath>
                          </a14:m>
                          <a:r>
                            <a:rPr lang="en-US" altLang="zh-TW" dirty="0" smtClean="0"/>
                            <a:t> </a:t>
                          </a:r>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−3</m:t>
                                  </m:r>
                                </m:sup>
                              </m:sSup>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𝑖</m:t>
                                  </m:r>
                                </m:sub>
                              </m:sSub>
                              <m:r>
                                <a:rPr lang="zh-TW" altLang="en-US">
                                  <a:latin typeface="Cambria Math"/>
                                </a:rPr>
                                <m:t>⁢</m:t>
                              </m:r>
                              <m:sSup>
                                <m:sSupPr>
                                  <m:ctrlPr>
                                    <a:rPr lang="zh-TW" altLang="en-US" i="1">
                                      <a:latin typeface="Cambria Math"/>
                                    </a:rPr>
                                  </m:ctrlPr>
                                </m:sSupPr>
                                <m:e>
                                  <m:r>
                                    <a:rPr lang="zh-TW" altLang="en-US" i="1">
                                      <a:latin typeface="Cambria Math"/>
                                    </a:rPr>
                                    <m:t>𝜁</m:t>
                                  </m:r>
                                </m:e>
                                <m:sup>
                                  <m:r>
                                    <a:rPr lang="zh-TW" altLang="en-US">
                                      <a:latin typeface="Cambria Math"/>
                                    </a:rPr>
                                    <m:t>−4</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−3</m:t>
                                  </m:r>
                                </m:sup>
                              </m:sSup>
                            </m:oMath>
                          </a14:m>
                          <a:r>
                            <a:rPr lang="zh-TW" altLang="en-US" dirty="0" smtClean="0"/>
                            <a:t> </a:t>
                          </a:r>
                          <a:endParaRPr lang="zh-TW" altLang="en-US" dirty="0"/>
                        </a:p>
                      </a:txBody>
                      <a:tcPr anchor="ctr"/>
                    </a:tc>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1393288074"/>
                  </p:ext>
                </p:extLst>
              </p:nvPr>
            </p:nvGraphicFramePr>
            <p:xfrm>
              <a:off x="144381" y="2495557"/>
              <a:ext cx="8142972" cy="4045514"/>
            </p:xfrm>
            <a:graphic>
              <a:graphicData uri="http://schemas.openxmlformats.org/drawingml/2006/table">
                <a:tbl>
                  <a:tblPr firstRow="1" bandRow="1">
                    <a:tableStyleId>{5C22544A-7EE6-4342-B048-85BDC9FD1C3A}</a:tableStyleId>
                  </a:tblPr>
                  <a:tblGrid>
                    <a:gridCol w="1607417"/>
                    <a:gridCol w="2993457"/>
                    <a:gridCol w="3542098"/>
                  </a:tblGrid>
                  <a:tr h="365760">
                    <a:tc>
                      <a:txBody>
                        <a:bodyPr/>
                        <a:lstStyle/>
                        <a:p>
                          <a:pPr algn="ctr"/>
                          <a:r>
                            <a:rPr lang="en-US" altLang="zh-TW" dirty="0" smtClean="0"/>
                            <a:t>Region</a:t>
                          </a:r>
                          <a:endParaRPr lang="zh-TW" altLang="en-US" dirty="0"/>
                        </a:p>
                      </a:txBody>
                      <a:tcPr anchor="ctr"/>
                    </a:tc>
                    <a:tc>
                      <a:txBody>
                        <a:bodyPr/>
                        <a:lstStyle/>
                        <a:p>
                          <a:endParaRPr lang="zh-TW"/>
                        </a:p>
                      </a:txBody>
                      <a:tcPr anchor="ctr">
                        <a:blipFill rotWithShape="1">
                          <a:blip r:embed="rId5"/>
                          <a:stretch>
                            <a:fillRect l="-54082" t="-8333" r="-118776" b="-1008333"/>
                          </a:stretch>
                        </a:blipFill>
                      </a:tcPr>
                    </a:tc>
                    <a:tc>
                      <a:txBody>
                        <a:bodyPr/>
                        <a:lstStyle/>
                        <a:p>
                          <a:endParaRPr lang="zh-TW"/>
                        </a:p>
                      </a:txBody>
                      <a:tcPr anchor="ctr">
                        <a:blipFill rotWithShape="1">
                          <a:blip r:embed="rId5"/>
                          <a:stretch>
                            <a:fillRect l="-129948" t="-8333" r="-172" b="-1008333"/>
                          </a:stretch>
                        </a:blipFill>
                      </a:tcPr>
                    </a:tc>
                  </a:tr>
                  <a:tr h="612394">
                    <a:tc>
                      <a:txBody>
                        <a:bodyPr/>
                        <a:lstStyle/>
                        <a:p>
                          <a:pPr algn="ctr"/>
                          <a:r>
                            <a:rPr lang="en-US" altLang="zh-TW" dirty="0" smtClean="0"/>
                            <a:t>Approximation</a:t>
                          </a:r>
                          <a:endParaRPr lang="zh-TW" altLang="en-US" dirty="0"/>
                        </a:p>
                      </a:txBody>
                      <a:tcPr anchor="ctr"/>
                    </a:tc>
                    <a:tc>
                      <a:txBody>
                        <a:bodyPr/>
                        <a:lstStyle/>
                        <a:p>
                          <a:endParaRPr lang="zh-TW"/>
                        </a:p>
                      </a:txBody>
                      <a:tcPr anchor="ctr">
                        <a:blipFill rotWithShape="1">
                          <a:blip r:embed="rId5"/>
                          <a:stretch>
                            <a:fillRect l="-54082" t="-64356" r="-118776" b="-499010"/>
                          </a:stretch>
                        </a:blipFill>
                      </a:tcPr>
                    </a:tc>
                    <a:tc>
                      <a:txBody>
                        <a:bodyPr/>
                        <a:lstStyle/>
                        <a:p>
                          <a:endParaRPr lang="zh-TW"/>
                        </a:p>
                      </a:txBody>
                      <a:tcPr anchor="ctr">
                        <a:blipFill rotWithShape="1">
                          <a:blip r:embed="rId5"/>
                          <a:stretch>
                            <a:fillRect l="-129948" t="-64356" r="-172" b="-499010"/>
                          </a:stretch>
                        </a:blipFill>
                      </a:tcPr>
                    </a:tc>
                  </a:tr>
                  <a:tr h="914400">
                    <a:tc>
                      <a:txBody>
                        <a:bodyPr/>
                        <a:lstStyle/>
                        <a:p>
                          <a:pPr algn="ctr"/>
                          <a:r>
                            <a:rPr lang="en-US" altLang="zh-TW" dirty="0" smtClean="0"/>
                            <a:t>Argument</a:t>
                          </a:r>
                          <a:endParaRPr lang="zh-TW" altLang="en-US" dirty="0"/>
                        </a:p>
                      </a:txBody>
                      <a:tcPr anchor="ctr"/>
                    </a:tc>
                    <a:tc>
                      <a:txBody>
                        <a:bodyPr/>
                        <a:lstStyle/>
                        <a:p>
                          <a:pPr algn="ctr"/>
                          <a:r>
                            <a:rPr lang="en-US" altLang="zh-TW" dirty="0" smtClean="0"/>
                            <a:t>When the wind has just been launched, it is still</a:t>
                          </a:r>
                          <a:r>
                            <a:rPr lang="en-US" altLang="zh-TW" baseline="0" dirty="0" smtClean="0"/>
                            <a:t> way below the (total) sound speed.</a:t>
                          </a:r>
                          <a:endParaRPr lang="zh-TW"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FF0000"/>
                              </a:solidFill>
                            </a:rPr>
                            <a:t>(Far?)</a:t>
                          </a:r>
                          <a:r>
                            <a:rPr lang="en-US" altLang="zh-TW" baseline="0" dirty="0" smtClean="0">
                              <a:solidFill>
                                <a:srgbClr val="FF0000"/>
                              </a:solidFill>
                            </a:rPr>
                            <a:t> </a:t>
                          </a:r>
                          <a:r>
                            <a:rPr lang="en-US" altLang="zh-TW" dirty="0" smtClean="0"/>
                            <a:t>Beyond the critical point, the inertial terms</a:t>
                          </a:r>
                          <a:r>
                            <a:rPr lang="en-US" altLang="zh-TW" baseline="0" dirty="0" smtClean="0"/>
                            <a:t> dominate and the wind is no longer </a:t>
                          </a:r>
                          <a:r>
                            <a:rPr lang="en-US" altLang="zh-TW" baseline="0" dirty="0" err="1" smtClean="0"/>
                            <a:t>accerated</a:t>
                          </a:r>
                          <a:r>
                            <a:rPr lang="en-US" altLang="zh-TW" baseline="0" dirty="0" smtClean="0"/>
                            <a:t>.</a:t>
                          </a:r>
                          <a:endParaRPr lang="zh-TW" altLang="en-US" dirty="0"/>
                        </a:p>
                      </a:txBody>
                      <a:tcPr anchor="ctr"/>
                    </a:tc>
                  </a:tr>
                  <a:tr h="761937">
                    <a:tc>
                      <a:txBody>
                        <a:bodyPr/>
                        <a:lstStyle/>
                        <a:p>
                          <a:endParaRPr lang="zh-TW"/>
                        </a:p>
                      </a:txBody>
                      <a:tcPr anchor="ctr">
                        <a:blipFill rotWithShape="1">
                          <a:blip r:embed="rId5"/>
                          <a:stretch>
                            <a:fillRect l="-379" t="-252800" r="-406061" b="-183200"/>
                          </a:stretch>
                        </a:blipFill>
                      </a:tcPr>
                    </a:tc>
                    <a:tc>
                      <a:txBody>
                        <a:bodyPr/>
                        <a:lstStyle/>
                        <a:p>
                          <a:endParaRPr lang="zh-TW"/>
                        </a:p>
                      </a:txBody>
                      <a:tcPr anchor="ctr">
                        <a:blipFill rotWithShape="1">
                          <a:blip r:embed="rId5"/>
                          <a:stretch>
                            <a:fillRect l="-54082" t="-252800" r="-118776" b="-183200"/>
                          </a:stretch>
                        </a:blipFill>
                      </a:tcPr>
                    </a:tc>
                    <a:tc>
                      <a:txBody>
                        <a:bodyPr/>
                        <a:lstStyle/>
                        <a:p>
                          <a:endParaRPr lang="zh-TW"/>
                        </a:p>
                      </a:txBody>
                      <a:tcPr anchor="ctr">
                        <a:blipFill rotWithShape="1">
                          <a:blip r:embed="rId5"/>
                          <a:stretch>
                            <a:fillRect l="-129948" t="-252800" r="-172" b="-183200"/>
                          </a:stretch>
                        </a:blipFill>
                      </a:tcPr>
                    </a:tc>
                  </a:tr>
                  <a:tr h="640080">
                    <a:tc>
                      <a:txBody>
                        <a:bodyPr/>
                        <a:lstStyle/>
                        <a:p>
                          <a:endParaRPr lang="zh-TW"/>
                        </a:p>
                      </a:txBody>
                      <a:tcPr anchor="ctr">
                        <a:blipFill rotWithShape="1">
                          <a:blip r:embed="rId5"/>
                          <a:stretch>
                            <a:fillRect l="-379" t="-420000" r="-406061" b="-118095"/>
                          </a:stretch>
                        </a:blipFill>
                      </a:tcPr>
                    </a:tc>
                    <a:tc>
                      <a:txBody>
                        <a:bodyPr/>
                        <a:lstStyle/>
                        <a:p>
                          <a:endParaRPr lang="zh-TW"/>
                        </a:p>
                      </a:txBody>
                      <a:tcPr anchor="ctr">
                        <a:blipFill rotWithShape="1">
                          <a:blip r:embed="rId5"/>
                          <a:stretch>
                            <a:fillRect l="-54082" t="-420000" r="-118776" b="-118095"/>
                          </a:stretch>
                        </a:blipFill>
                      </a:tcPr>
                    </a:tc>
                    <a:tc>
                      <a:txBody>
                        <a:bodyPr/>
                        <a:lstStyle/>
                        <a:p>
                          <a:endParaRPr lang="zh-TW"/>
                        </a:p>
                      </a:txBody>
                      <a:tcPr anchor="ctr">
                        <a:blipFill rotWithShape="1">
                          <a:blip r:embed="rId5"/>
                          <a:stretch>
                            <a:fillRect l="-129948" t="-420000" r="-172" b="-118095"/>
                          </a:stretch>
                        </a:blipFill>
                      </a:tcPr>
                    </a:tc>
                  </a:tr>
                  <a:tr h="750943">
                    <a:tc>
                      <a:txBody>
                        <a:bodyPr/>
                        <a:lstStyle/>
                        <a:p>
                          <a:endParaRPr lang="zh-TW"/>
                        </a:p>
                      </a:txBody>
                      <a:tcPr anchor="ctr">
                        <a:blipFill rotWithShape="1">
                          <a:blip r:embed="rId5"/>
                          <a:stretch>
                            <a:fillRect l="-379" t="-443902" r="-406061" b="-813"/>
                          </a:stretch>
                        </a:blipFill>
                      </a:tcPr>
                    </a:tc>
                    <a:tc>
                      <a:txBody>
                        <a:bodyPr/>
                        <a:lstStyle/>
                        <a:p>
                          <a:endParaRPr lang="zh-TW"/>
                        </a:p>
                      </a:txBody>
                      <a:tcPr anchor="ctr">
                        <a:blipFill rotWithShape="1">
                          <a:blip r:embed="rId5"/>
                          <a:stretch>
                            <a:fillRect l="-54082" t="-443902" r="-118776" b="-813"/>
                          </a:stretch>
                        </a:blipFill>
                      </a:tcPr>
                    </a:tc>
                    <a:tc>
                      <a:txBody>
                        <a:bodyPr/>
                        <a:lstStyle/>
                        <a:p>
                          <a:endParaRPr lang="zh-TW"/>
                        </a:p>
                      </a:txBody>
                      <a:tcPr anchor="ctr">
                        <a:blipFill rotWithShape="1">
                          <a:blip r:embed="rId5"/>
                          <a:stretch>
                            <a:fillRect l="-129948" t="-443902" r="-172" b="-813"/>
                          </a:stretch>
                        </a:blipFill>
                      </a:tcPr>
                    </a:tc>
                  </a:tr>
                </a:tbl>
              </a:graphicData>
            </a:graphic>
          </p:graphicFrame>
        </mc:Fallback>
      </mc:AlternateContent>
      <p:sp>
        <p:nvSpPr>
          <p:cNvPr id="14" name="TextBox 13"/>
          <p:cNvSpPr txBox="1"/>
          <p:nvPr/>
        </p:nvSpPr>
        <p:spPr>
          <a:xfrm>
            <a:off x="194188" y="983031"/>
            <a:ext cx="8699383"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Solving the following equations, for the conditions explained below, we can get the following limiting cases (I will not explain the derivation as it took a whole afternoon…)</a:t>
            </a:r>
            <a:endParaRPr lang="zh-TW" altLang="en-US" dirty="0" smtClean="0">
              <a:latin typeface="Cambria Math" pitchFamily="18" charset="0"/>
              <a:ea typeface="Cambria Math" pitchFamily="18" charset="0"/>
            </a:endParaRPr>
          </a:p>
        </p:txBody>
      </p:sp>
      <p:sp>
        <p:nvSpPr>
          <p:cNvPr id="15" name="TextBox 14"/>
          <p:cNvSpPr txBox="1"/>
          <p:nvPr/>
        </p:nvSpPr>
        <p:spPr>
          <a:xfrm>
            <a:off x="7892714" y="5866882"/>
            <a:ext cx="1182051" cy="646331"/>
          </a:xfrm>
          <a:prstGeom prst="rect">
            <a:avLst/>
          </a:prstGeom>
          <a:noFill/>
        </p:spPr>
        <p:txBody>
          <a:bodyPr wrap="square" rtlCol="0">
            <a:spAutoFit/>
          </a:bodyPr>
          <a:lstStyle/>
          <a:p>
            <a:r>
              <a:rPr lang="en-US" altLang="zh-TW" dirty="0" smtClean="0">
                <a:solidFill>
                  <a:srgbClr val="FF0000"/>
                </a:solidFill>
                <a:latin typeface="Cambria Math" pitchFamily="18" charset="0"/>
                <a:ea typeface="Cambria Math" pitchFamily="18" charset="0"/>
                <a:sym typeface="Wingdings" panose="05000000000000000000" pitchFamily="2" charset="2"/>
              </a:rPr>
              <a:t> </a:t>
            </a:r>
            <a:r>
              <a:rPr lang="en-US" altLang="zh-TW" dirty="0" smtClean="0">
                <a:solidFill>
                  <a:srgbClr val="FF0000"/>
                </a:solidFill>
                <a:latin typeface="Cambria Math" pitchFamily="18" charset="0"/>
                <a:ea typeface="Cambria Math" pitchFamily="18" charset="0"/>
              </a:rPr>
              <a:t>I can’t get this..</a:t>
            </a:r>
            <a:endParaRPr lang="zh-TW" altLang="en-US" dirty="0" smtClean="0">
              <a:solidFill>
                <a:srgbClr val="FF0000"/>
              </a:solidFill>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354286" y="5170633"/>
                <a:ext cx="843436"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𝜁</m:t>
                      </m:r>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𝑐</m:t>
                              </m:r>
                            </m:sub>
                          </m:sSub>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oMath>
                  </m:oMathPara>
                </a14:m>
                <a:endParaRPr lang="zh-TW" altLang="en-US" dirty="0"/>
              </a:p>
            </p:txBody>
          </p:sp>
        </mc:Choice>
        <mc:Fallback xmlns="">
          <p:sp>
            <p:nvSpPr>
              <p:cNvPr id="2" name="Rectangle 1"/>
              <p:cNvSpPr>
                <a:spLocks noRot="1" noChangeAspect="1" noMove="1" noResize="1" noEditPoints="1" noAdjustHandles="1" noChangeArrowheads="1" noChangeShapeType="1" noTextEdit="1"/>
              </p:cNvSpPr>
              <p:nvPr/>
            </p:nvSpPr>
            <p:spPr>
              <a:xfrm>
                <a:off x="4354286" y="5170633"/>
                <a:ext cx="843436" cy="613309"/>
              </a:xfrm>
              <a:prstGeom prst="rect">
                <a:avLst/>
              </a:prstGeom>
              <a:blipFill rotWithShape="1">
                <a:blip r:embed="rId6"/>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78650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374843664"/>
                  </p:ext>
                </p:extLst>
              </p:nvPr>
            </p:nvGraphicFramePr>
            <p:xfrm>
              <a:off x="395130" y="3123920"/>
              <a:ext cx="8228048" cy="1539304"/>
            </p:xfrm>
            <a:graphic>
              <a:graphicData uri="http://schemas.openxmlformats.org/drawingml/2006/table">
                <a:tbl>
                  <a:tblPr firstRow="1" bandRow="1">
                    <a:tableStyleId>{5C22544A-7EE6-4342-B048-85BDC9FD1C3A}</a:tableStyleId>
                  </a:tblPr>
                  <a:tblGrid>
                    <a:gridCol w="1253068"/>
                    <a:gridCol w="2763706"/>
                    <a:gridCol w="1560353"/>
                    <a:gridCol w="2650921"/>
                  </a:tblGrid>
                  <a:tr h="370840">
                    <a:tc>
                      <a:txBody>
                        <a:bodyPr/>
                        <a:lstStyle/>
                        <a:p>
                          <a:pPr algn="ctr"/>
                          <a:endParaRPr lang="zh-TW" altLang="en-US" dirty="0">
                            <a:latin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𝜌</m:t>
                                </m:r>
                              </m:oMath>
                            </m:oMathPara>
                          </a14:m>
                          <a:endParaRPr lang="zh-TW" altLang="en-US" dirty="0">
                            <a:latin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𝑣</m:t>
                                </m:r>
                              </m:oMath>
                            </m:oMathPara>
                          </a14:m>
                          <a:endParaRPr lang="zh-TW" altLang="en-US" dirty="0">
                            <a:latin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𝑝</m:t>
                                </m:r>
                              </m:oMath>
                            </m:oMathPara>
                          </a14:m>
                          <a:endParaRPr lang="zh-TW" altLang="en-US" dirty="0">
                            <a:latin typeface="Cambria Math" panose="02040503050406030204" pitchFamily="18" charset="0"/>
                          </a:endParaRPr>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ea typeface="Cambria Math" panose="02040503050406030204" pitchFamily="18" charset="0"/>
                                  </a:rPr>
                                  <m:t>𝑟</m:t>
                                </m:r>
                                <m:r>
                                  <a:rPr lang="en-US" altLang="zh-TW" b="0" i="1" smtClean="0">
                                    <a:latin typeface="Cambria Math" panose="02040503050406030204" pitchFamily="18" charset="0"/>
                                    <a:ea typeface="Cambria Math" panose="02040503050406030204" pitchFamily="18" charset="0"/>
                                  </a:rPr>
                                  <m:t>&lt;</m:t>
                                </m:r>
                                <m:sSub>
                                  <m:sSubPr>
                                    <m:ctrlPr>
                                      <a:rPr lang="zh-TW" altLang="en-US" i="1" smtClean="0">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𝑐</m:t>
                                    </m:r>
                                  </m:sub>
                                </m:sSub>
                              </m:oMath>
                            </m:oMathPara>
                          </a14:m>
                          <a:endParaRPr lang="zh-TW" altLang="en-US" dirty="0">
                            <a:latin typeface="Cambria Math" panose="02040503050406030204" pitchFamily="18" charset="0"/>
                          </a:endParaRPr>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𝜌</m:t>
                                  </m:r>
                                </m:e>
                                <m:sub>
                                  <m:r>
                                    <a:rPr lang="zh-TW" altLang="en-US" i="1">
                                      <a:latin typeface="Cambria Math" panose="02040503050406030204" pitchFamily="18" charset="0"/>
                                    </a:rPr>
                                    <m:t>𝑖</m:t>
                                  </m:r>
                                </m:sub>
                              </m:sSub>
                              <m:r>
                                <a:rPr lang="zh-TW" altLang="en-US">
                                  <a:latin typeface="Cambria Math" panose="02040503050406030204" pitchFamily="18" charset="0"/>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panose="02040503050406030204" pitchFamily="18" charset="0"/>
                                            </a:rPr>
                                            <m:t>𝑟</m:t>
                                          </m:r>
                                        </m:num>
                                        <m:den>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𝑖</m:t>
                                              </m:r>
                                            </m:sub>
                                          </m:sSub>
                                        </m:den>
                                      </m:f>
                                    </m:e>
                                  </m:d>
                                </m:e>
                                <m:sup>
                                  <m:r>
                                    <a:rPr lang="zh-TW" altLang="en-US">
                                      <a:latin typeface="Cambria Math" panose="02040503050406030204" pitchFamily="18" charset="0"/>
                                    </a:rPr>
                                    <m:t>−3</m:t>
                                  </m:r>
                                </m:sup>
                              </m:sSup>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𝑣</m:t>
                                  </m:r>
                                </m:e>
                                <m:sub>
                                  <m:r>
                                    <a:rPr lang="zh-TW" altLang="en-US" i="1">
                                      <a:latin typeface="Cambria Math" panose="02040503050406030204" pitchFamily="18" charset="0"/>
                                    </a:rPr>
                                    <m:t>𝑖</m:t>
                                  </m:r>
                                </m:sub>
                              </m:sSub>
                              <m:r>
                                <a:rPr lang="zh-TW" altLang="en-US">
                                  <a:latin typeface="Cambria Math" panose="02040503050406030204" pitchFamily="18" charset="0"/>
                                </a:rPr>
                                <m:t>⁢</m:t>
                              </m:r>
                              <m:d>
                                <m:dPr>
                                  <m:ctrlPr>
                                    <a:rPr lang="zh-TW" altLang="en-US" i="1">
                                      <a:latin typeface="Cambria Math"/>
                                    </a:rPr>
                                  </m:ctrlPr>
                                </m:dPr>
                                <m:e>
                                  <m:f>
                                    <m:fPr>
                                      <m:ctrlPr>
                                        <a:rPr lang="zh-TW" altLang="en-US" i="1">
                                          <a:latin typeface="Cambria Math"/>
                                        </a:rPr>
                                      </m:ctrlPr>
                                    </m:fPr>
                                    <m:num>
                                      <m:r>
                                        <a:rPr lang="zh-TW" altLang="en-US" i="1">
                                          <a:latin typeface="Cambria Math" panose="02040503050406030204" pitchFamily="18" charset="0"/>
                                        </a:rPr>
                                        <m:t>𝑟</m:t>
                                      </m:r>
                                    </m:num>
                                    <m:den>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𝑖</m:t>
                                          </m:r>
                                        </m:sub>
                                      </m:sSub>
                                    </m:den>
                                  </m:f>
                                </m:e>
                              </m:d>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𝑖</m:t>
                                  </m:r>
                                </m:sub>
                              </m:sSub>
                              <m:r>
                                <a:rPr lang="zh-TW" altLang="en-US">
                                  <a:latin typeface="Cambria Math" panose="02040503050406030204" pitchFamily="18" charset="0"/>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panose="02040503050406030204" pitchFamily="18" charset="0"/>
                                            </a:rPr>
                                            <m:t>𝑟</m:t>
                                          </m:r>
                                        </m:num>
                                        <m:den>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𝑖</m:t>
                                              </m:r>
                                            </m:sub>
                                          </m:sSub>
                                        </m:den>
                                      </m:f>
                                    </m:e>
                                  </m:d>
                                </m:e>
                                <m:sup>
                                  <m:r>
                                    <a:rPr lang="zh-TW" altLang="en-US">
                                      <a:latin typeface="Cambria Math" panose="02040503050406030204" pitchFamily="18" charset="0"/>
                                    </a:rPr>
                                    <m:t>−4</m:t>
                                  </m:r>
                                </m:sup>
                              </m:sSup>
                            </m:oMath>
                          </a14:m>
                          <a:r>
                            <a:rPr lang="en-US" altLang="zh-TW" dirty="0" smtClean="0">
                              <a:latin typeface="Cambria Math" panose="02040503050406030204" pitchFamily="18" charset="0"/>
                              <a:ea typeface="Cambria Math" panose="02040503050406030204" pitchFamily="18" charset="0"/>
                            </a:rPr>
                            <a:t> </a:t>
                          </a:r>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ea typeface="Cambria Math" panose="02040503050406030204" pitchFamily="18" charset="0"/>
                                  </a:rPr>
                                  <m:t>𝑟</m:t>
                                </m:r>
                                <m:r>
                                  <a:rPr lang="en-US" altLang="zh-TW" b="0" i="1" smtClean="0">
                                    <a:latin typeface="Cambria Math" panose="02040503050406030204" pitchFamily="18" charset="0"/>
                                    <a:ea typeface="Cambria Math" panose="02040503050406030204" pitchFamily="18" charset="0"/>
                                  </a:rPr>
                                  <m:t>&gt;</m:t>
                                </m:r>
                                <m:sSub>
                                  <m:sSubPr>
                                    <m:ctrlPr>
                                      <a:rPr lang="zh-TW" altLang="en-US" i="1" smtClean="0">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𝑐</m:t>
                                    </m:r>
                                  </m:sub>
                                </m:sSub>
                              </m:oMath>
                            </m:oMathPara>
                          </a14:m>
                          <a:endParaRPr lang="zh-TW" altLang="en-US" dirty="0">
                            <a:latin typeface="Cambria Math" panose="02040503050406030204" pitchFamily="18" charset="0"/>
                          </a:endParaRPr>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𝜌</m:t>
                                  </m:r>
                                </m:e>
                                <m:sub>
                                  <m:r>
                                    <a:rPr lang="zh-TW" altLang="en-US" i="1">
                                      <a:latin typeface="Cambria Math" panose="02040503050406030204" pitchFamily="18" charset="0"/>
                                    </a:rPr>
                                    <m:t>𝑐</m:t>
                                  </m:r>
                                </m:sub>
                              </m:sSub>
                              <m:r>
                                <a:rPr lang="zh-TW" altLang="en-US">
                                  <a:latin typeface="Cambria Math" panose="02040503050406030204" pitchFamily="18" charset="0"/>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panose="02040503050406030204" pitchFamily="18" charset="0"/>
                                            </a:rPr>
                                            <m:t>𝑟</m:t>
                                          </m:r>
                                        </m:num>
                                        <m:den>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𝑐</m:t>
                                              </m:r>
                                            </m:sub>
                                          </m:sSub>
                                        </m:den>
                                      </m:f>
                                    </m:e>
                                  </m:d>
                                </m:e>
                                <m:sup>
                                  <m:r>
                                    <a:rPr lang="zh-TW" altLang="en-US">
                                      <a:latin typeface="Cambria Math" panose="02040503050406030204" pitchFamily="18" charset="0"/>
                                    </a:rPr>
                                    <m:t>−2</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𝜌</m:t>
                                  </m:r>
                                </m:e>
                                <m:sub>
                                  <m:r>
                                    <a:rPr lang="zh-TW" altLang="en-US" i="1">
                                      <a:latin typeface="Cambria Math" panose="02040503050406030204" pitchFamily="18" charset="0"/>
                                    </a:rPr>
                                    <m:t>𝑖</m:t>
                                  </m:r>
                                </m:sub>
                              </m:sSub>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𝜁</m:t>
                                  </m:r>
                                </m:e>
                                <m:sup>
                                  <m:r>
                                    <a:rPr lang="zh-TW" altLang="en-US">
                                      <a:latin typeface="Cambria Math" panose="02040503050406030204" pitchFamily="18" charset="0"/>
                                    </a:rPr>
                                    <m:t>−3</m:t>
                                  </m:r>
                                </m:sup>
                              </m:sSup>
                              <m:r>
                                <a:rPr lang="zh-TW" altLang="en-US">
                                  <a:latin typeface="Cambria Math" panose="02040503050406030204" pitchFamily="18" charset="0"/>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panose="02040503050406030204" pitchFamily="18" charset="0"/>
                                            </a:rPr>
                                            <m:t>𝑟</m:t>
                                          </m:r>
                                        </m:num>
                                        <m:den>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𝑐</m:t>
                                              </m:r>
                                            </m:sub>
                                          </m:sSub>
                                        </m:den>
                                      </m:f>
                                    </m:e>
                                  </m:d>
                                </m:e>
                                <m:sup>
                                  <m:r>
                                    <a:rPr lang="zh-TW" altLang="en-US">
                                      <a:latin typeface="Cambria Math" panose="02040503050406030204" pitchFamily="18" charset="0"/>
                                    </a:rPr>
                                    <m:t>−2</m:t>
                                  </m:r>
                                </m:sup>
                              </m:sSup>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a:txBody>
                      <a:tcPr anchor="ctr"/>
                    </a:tc>
                    <a:tc>
                      <a:txBody>
                        <a:bodyPr/>
                        <a:lstStyle/>
                        <a:p>
                          <a:pPr algn="ctr"/>
                          <a14:m>
                            <m:oMathPara xmlns:m="http://schemas.openxmlformats.org/officeDocument/2006/math">
                              <m:oMathParaPr>
                                <m:jc m:val="center"/>
                              </m:oMathParaPr>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𝑣</m:t>
                                    </m:r>
                                  </m:e>
                                  <m:sub>
                                    <m:r>
                                      <a:rPr lang="zh-TW" altLang="en-US" i="1">
                                        <a:latin typeface="Cambria Math" panose="02040503050406030204" pitchFamily="18" charset="0"/>
                                      </a:rPr>
                                      <m:t>𝑐</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𝑣</m:t>
                                    </m:r>
                                  </m:e>
                                  <m:sub>
                                    <m:r>
                                      <a:rPr lang="zh-TW" altLang="en-US" i="1">
                                        <a:latin typeface="Cambria Math" panose="02040503050406030204" pitchFamily="18" charset="0"/>
                                      </a:rPr>
                                      <m:t>𝑖</m:t>
                                    </m:r>
                                  </m:sub>
                                </m:sSub>
                                <m:r>
                                  <a:rPr lang="zh-TW" altLang="en-US">
                                    <a:latin typeface="Cambria Math" panose="02040503050406030204" pitchFamily="18" charset="0"/>
                                  </a:rPr>
                                  <m:t>⁢</m:t>
                                </m:r>
                                <m:r>
                                  <a:rPr lang="zh-TW" altLang="en-US" i="1">
                                    <a:latin typeface="Cambria Math" panose="02040503050406030204" pitchFamily="18" charset="0"/>
                                  </a:rPr>
                                  <m:t>𝜁</m:t>
                                </m:r>
                              </m:oMath>
                            </m:oMathPara>
                          </a14:m>
                          <a:endParaRPr lang="zh-TW" altLang="en-US" dirty="0">
                            <a:latin typeface="Cambria Math" panose="02040503050406030204" pitchFamily="18" charset="0"/>
                          </a:endParaRPr>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𝑐</m:t>
                                  </m:r>
                                </m:sub>
                              </m:sSub>
                              <m:r>
                                <a:rPr lang="zh-TW" altLang="en-US">
                                  <a:latin typeface="Cambria Math" panose="02040503050406030204" pitchFamily="18" charset="0"/>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panose="02040503050406030204" pitchFamily="18" charset="0"/>
                                            </a:rPr>
                                            <m:t>𝑟</m:t>
                                          </m:r>
                                        </m:num>
                                        <m:den>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𝑐</m:t>
                                              </m:r>
                                            </m:sub>
                                          </m:sSub>
                                        </m:den>
                                      </m:f>
                                    </m:e>
                                  </m:d>
                                </m:e>
                                <m:sup>
                                  <m:r>
                                    <a:rPr lang="zh-TW" altLang="en-US">
                                      <a:latin typeface="Cambria Math" panose="02040503050406030204" pitchFamily="18" charset="0"/>
                                    </a:rPr>
                                    <m:t>−3</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𝑖</m:t>
                                  </m:r>
                                </m:sub>
                              </m:sSub>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𝜁</m:t>
                                  </m:r>
                                </m:e>
                                <m:sup>
                                  <m:r>
                                    <a:rPr lang="zh-TW" altLang="en-US">
                                      <a:latin typeface="Cambria Math" panose="02040503050406030204" pitchFamily="18" charset="0"/>
                                    </a:rPr>
                                    <m:t>−4</m:t>
                                  </m:r>
                                </m:sup>
                              </m:sSup>
                              <m:r>
                                <a:rPr lang="zh-TW" altLang="en-US">
                                  <a:latin typeface="Cambria Math" panose="02040503050406030204" pitchFamily="18" charset="0"/>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panose="02040503050406030204" pitchFamily="18" charset="0"/>
                                            </a:rPr>
                                            <m:t>𝑟</m:t>
                                          </m:r>
                                        </m:num>
                                        <m:den>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𝑐</m:t>
                                              </m:r>
                                            </m:sub>
                                          </m:sSub>
                                        </m:den>
                                      </m:f>
                                    </m:e>
                                  </m:d>
                                </m:e>
                                <m:sup>
                                  <m:r>
                                    <a:rPr lang="zh-TW" altLang="en-US">
                                      <a:latin typeface="Cambria Math" panose="02040503050406030204" pitchFamily="18" charset="0"/>
                                    </a:rPr>
                                    <m:t>−3</m:t>
                                  </m:r>
                                </m:sup>
                              </m:sSup>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a:txBody>
                      <a:tcPr anchor="ctr"/>
                    </a:tc>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374843664"/>
                  </p:ext>
                </p:extLst>
              </p:nvPr>
            </p:nvGraphicFramePr>
            <p:xfrm>
              <a:off x="395130" y="3123920"/>
              <a:ext cx="8228048" cy="1539304"/>
            </p:xfrm>
            <a:graphic>
              <a:graphicData uri="http://schemas.openxmlformats.org/drawingml/2006/table">
                <a:tbl>
                  <a:tblPr firstRow="1" bandRow="1">
                    <a:tableStyleId>{5C22544A-7EE6-4342-B048-85BDC9FD1C3A}</a:tableStyleId>
                  </a:tblPr>
                  <a:tblGrid>
                    <a:gridCol w="1253068"/>
                    <a:gridCol w="2763706"/>
                    <a:gridCol w="1560353"/>
                    <a:gridCol w="2650921"/>
                  </a:tblGrid>
                  <a:tr h="370840">
                    <a:tc>
                      <a:txBody>
                        <a:bodyPr/>
                        <a:lstStyle/>
                        <a:p>
                          <a:pPr algn="ctr"/>
                          <a:endParaRPr lang="zh-TW" altLang="en-US" dirty="0">
                            <a:latin typeface="Cambria Math" panose="02040503050406030204" pitchFamily="18" charset="0"/>
                          </a:endParaRPr>
                        </a:p>
                      </a:txBody>
                      <a:tcPr anchor="ctr"/>
                    </a:tc>
                    <a:tc>
                      <a:txBody>
                        <a:bodyPr/>
                        <a:lstStyle/>
                        <a:p>
                          <a:endParaRPr lang="zh-TW"/>
                        </a:p>
                      </a:txBody>
                      <a:tcPr anchor="ctr">
                        <a:blipFill rotWithShape="1">
                          <a:blip r:embed="rId2"/>
                          <a:stretch>
                            <a:fillRect l="-45695" r="-152539" b="-314754"/>
                          </a:stretch>
                        </a:blipFill>
                      </a:tcPr>
                    </a:tc>
                    <a:tc>
                      <a:txBody>
                        <a:bodyPr/>
                        <a:lstStyle/>
                        <a:p>
                          <a:endParaRPr lang="zh-TW"/>
                        </a:p>
                      </a:txBody>
                      <a:tcPr anchor="ctr">
                        <a:blipFill rotWithShape="1">
                          <a:blip r:embed="rId2"/>
                          <a:stretch>
                            <a:fillRect l="-257813" r="-169922" b="-314754"/>
                          </a:stretch>
                        </a:blipFill>
                      </a:tcPr>
                    </a:tc>
                    <a:tc>
                      <a:txBody>
                        <a:bodyPr/>
                        <a:lstStyle/>
                        <a:p>
                          <a:endParaRPr lang="zh-TW"/>
                        </a:p>
                      </a:txBody>
                      <a:tcPr anchor="ctr">
                        <a:blipFill rotWithShape="1">
                          <a:blip r:embed="rId2"/>
                          <a:stretch>
                            <a:fillRect l="-210575" b="-314754"/>
                          </a:stretch>
                        </a:blipFill>
                      </a:tcPr>
                    </a:tc>
                  </a:tr>
                  <a:tr h="585216">
                    <a:tc>
                      <a:txBody>
                        <a:bodyPr/>
                        <a:lstStyle/>
                        <a:p>
                          <a:endParaRPr lang="zh-TW"/>
                        </a:p>
                      </a:txBody>
                      <a:tcPr anchor="ctr">
                        <a:blipFill rotWithShape="1">
                          <a:blip r:embed="rId2"/>
                          <a:stretch>
                            <a:fillRect l="-485" t="-63542" r="-555340" b="-100000"/>
                          </a:stretch>
                        </a:blipFill>
                      </a:tcPr>
                    </a:tc>
                    <a:tc>
                      <a:txBody>
                        <a:bodyPr/>
                        <a:lstStyle/>
                        <a:p>
                          <a:endParaRPr lang="zh-TW"/>
                        </a:p>
                      </a:txBody>
                      <a:tcPr anchor="ctr">
                        <a:blipFill rotWithShape="1">
                          <a:blip r:embed="rId2"/>
                          <a:stretch>
                            <a:fillRect l="-45695" t="-63542" r="-152539" b="-100000"/>
                          </a:stretch>
                        </a:blipFill>
                      </a:tcPr>
                    </a:tc>
                    <a:tc>
                      <a:txBody>
                        <a:bodyPr/>
                        <a:lstStyle/>
                        <a:p>
                          <a:endParaRPr lang="zh-TW"/>
                        </a:p>
                      </a:txBody>
                      <a:tcPr anchor="ctr">
                        <a:blipFill rotWithShape="1">
                          <a:blip r:embed="rId2"/>
                          <a:stretch>
                            <a:fillRect l="-257813" t="-63542" r="-169922" b="-100000"/>
                          </a:stretch>
                        </a:blipFill>
                      </a:tcPr>
                    </a:tc>
                    <a:tc>
                      <a:txBody>
                        <a:bodyPr/>
                        <a:lstStyle/>
                        <a:p>
                          <a:endParaRPr lang="zh-TW"/>
                        </a:p>
                      </a:txBody>
                      <a:tcPr anchor="ctr">
                        <a:blipFill rotWithShape="1">
                          <a:blip r:embed="rId2"/>
                          <a:stretch>
                            <a:fillRect l="-210575" t="-63542" b="-100000"/>
                          </a:stretch>
                        </a:blipFill>
                      </a:tcPr>
                    </a:tc>
                  </a:tr>
                  <a:tr h="583248">
                    <a:tc>
                      <a:txBody>
                        <a:bodyPr/>
                        <a:lstStyle/>
                        <a:p>
                          <a:endParaRPr lang="zh-TW"/>
                        </a:p>
                      </a:txBody>
                      <a:tcPr anchor="ctr">
                        <a:blipFill rotWithShape="1">
                          <a:blip r:embed="rId2"/>
                          <a:stretch>
                            <a:fillRect l="-485" t="-163542" r="-555340"/>
                          </a:stretch>
                        </a:blipFill>
                      </a:tcPr>
                    </a:tc>
                    <a:tc>
                      <a:txBody>
                        <a:bodyPr/>
                        <a:lstStyle/>
                        <a:p>
                          <a:endParaRPr lang="zh-TW"/>
                        </a:p>
                      </a:txBody>
                      <a:tcPr anchor="ctr">
                        <a:blipFill rotWithShape="1">
                          <a:blip r:embed="rId2"/>
                          <a:stretch>
                            <a:fillRect l="-45695" t="-163542" r="-152539"/>
                          </a:stretch>
                        </a:blipFill>
                      </a:tcPr>
                    </a:tc>
                    <a:tc>
                      <a:txBody>
                        <a:bodyPr/>
                        <a:lstStyle/>
                        <a:p>
                          <a:endParaRPr lang="zh-TW"/>
                        </a:p>
                      </a:txBody>
                      <a:tcPr anchor="ctr">
                        <a:blipFill rotWithShape="1">
                          <a:blip r:embed="rId2"/>
                          <a:stretch>
                            <a:fillRect l="-257813" t="-163542" r="-169922"/>
                          </a:stretch>
                        </a:blipFill>
                      </a:tcPr>
                    </a:tc>
                    <a:tc>
                      <a:txBody>
                        <a:bodyPr/>
                        <a:lstStyle/>
                        <a:p>
                          <a:endParaRPr lang="zh-TW"/>
                        </a:p>
                      </a:txBody>
                      <a:tcPr anchor="ctr">
                        <a:blipFill rotWithShape="1">
                          <a:blip r:embed="rId2"/>
                          <a:stretch>
                            <a:fillRect l="-210575" t="-163542"/>
                          </a:stretch>
                        </a:blipFill>
                      </a:tcPr>
                    </a:tc>
                  </a:tr>
                </a:tbl>
              </a:graphicData>
            </a:graphic>
          </p:graphicFrame>
        </mc:Fallback>
      </mc:AlternateContent>
      <p:grpSp>
        <p:nvGrpSpPr>
          <p:cNvPr id="21" name="Group 20"/>
          <p:cNvGrpSpPr/>
          <p:nvPr/>
        </p:nvGrpSpPr>
        <p:grpSpPr>
          <a:xfrm>
            <a:off x="246310" y="4817228"/>
            <a:ext cx="4120720" cy="1925490"/>
            <a:chOff x="246310" y="3200184"/>
            <a:chExt cx="4120720" cy="1925490"/>
          </a:xfrm>
        </p:grpSpPr>
        <p:grpSp>
          <p:nvGrpSpPr>
            <p:cNvPr id="14" name="Group 13"/>
            <p:cNvGrpSpPr/>
            <p:nvPr/>
          </p:nvGrpSpPr>
          <p:grpSpPr>
            <a:xfrm>
              <a:off x="246310" y="3200184"/>
              <a:ext cx="4120720" cy="1925490"/>
              <a:chOff x="246310" y="3200184"/>
              <a:chExt cx="4120720" cy="192549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354" b="-1"/>
              <a:stretch/>
            </p:blipFill>
            <p:spPr bwMode="auto">
              <a:xfrm>
                <a:off x="246310" y="3258907"/>
                <a:ext cx="4120720" cy="1866767"/>
              </a:xfrm>
              <a:prstGeom prst="rect">
                <a:avLst/>
              </a:prstGeom>
              <a:solidFill>
                <a:schemeClr val="bg1"/>
              </a:solidFill>
              <a:ln>
                <a:noFill/>
              </a:ln>
            </p:spPr>
          </p:pic>
          <mc:AlternateContent xmlns:mc="http://schemas.openxmlformats.org/markup-compatibility/2006" xmlns:a14="http://schemas.microsoft.com/office/drawing/2010/main">
            <mc:Choice Requires="a14">
              <p:sp>
                <p:nvSpPr>
                  <p:cNvPr id="11" name="Rectangle 10"/>
                  <p:cNvSpPr/>
                  <p:nvPr/>
                </p:nvSpPr>
                <p:spPr>
                  <a:xfrm>
                    <a:off x="1894923" y="3200184"/>
                    <a:ext cx="8234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ea typeface="Cambria Math" panose="02040503050406030204" pitchFamily="18" charset="0"/>
                            </a:rPr>
                            <m:t>𝑟</m:t>
                          </m:r>
                          <m:r>
                            <a:rPr lang="en-US" altLang="zh-TW" i="1">
                              <a:latin typeface="Cambria Math" panose="02040503050406030204" pitchFamily="18" charset="0"/>
                              <a:ea typeface="Cambria Math" panose="02040503050406030204" pitchFamily="18" charset="0"/>
                            </a:rPr>
                            <m:t>&lt;</m:t>
                          </m:r>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𝑐</m:t>
                              </m:r>
                            </m:sub>
                          </m:sSub>
                        </m:oMath>
                      </m:oMathPara>
                    </a14:m>
                    <a:endParaRPr lang="zh-TW" altLang="en-US" dirty="0">
                      <a:latin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94923" y="3200184"/>
                    <a:ext cx="823494" cy="369332"/>
                  </a:xfrm>
                  <a:prstGeom prst="rect">
                    <a:avLst/>
                  </a:prstGeom>
                  <a:blipFill rotWithShape="1">
                    <a:blip r:embed="rId4"/>
                    <a:stretch>
                      <a:fillRect/>
                    </a:stretch>
                  </a:blipFill>
                </p:spPr>
                <p:txBody>
                  <a:bodyPr/>
                  <a:lstStyle/>
                  <a:p>
                    <a:r>
                      <a:rPr lang="zh-TW" altLang="en-US">
                        <a:noFill/>
                      </a:rPr>
                      <a:t> </a:t>
                    </a:r>
                  </a:p>
                </p:txBody>
              </p:sp>
            </mc:Fallback>
          </mc:AlternateContent>
        </p:grpSp>
        <p:cxnSp>
          <p:nvCxnSpPr>
            <p:cNvPr id="17" name="Straight Connector 16"/>
            <p:cNvCxnSpPr/>
            <p:nvPr/>
          </p:nvCxnSpPr>
          <p:spPr>
            <a:xfrm>
              <a:off x="246310" y="3552738"/>
              <a:ext cx="4120720" cy="0"/>
            </a:xfrm>
            <a:prstGeom prst="line">
              <a:avLst/>
            </a:prstGeom>
            <a:ln w="12700">
              <a:solidFill>
                <a:srgbClr val="0000F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499529" y="4817228"/>
            <a:ext cx="4321772" cy="1925490"/>
            <a:chOff x="4499529" y="3200184"/>
            <a:chExt cx="4321772" cy="1925490"/>
          </a:xfrm>
        </p:grpSpPr>
        <p:grpSp>
          <p:nvGrpSpPr>
            <p:cNvPr id="12" name="Group 11"/>
            <p:cNvGrpSpPr/>
            <p:nvPr/>
          </p:nvGrpSpPr>
          <p:grpSpPr>
            <a:xfrm>
              <a:off x="4499529" y="3200184"/>
              <a:ext cx="4321772" cy="1925490"/>
              <a:chOff x="4499529" y="3200184"/>
              <a:chExt cx="4321772" cy="1925490"/>
            </a:xfrm>
          </p:grpSpPr>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23354" b="-1"/>
              <a:stretch/>
            </p:blipFill>
            <p:spPr bwMode="auto">
              <a:xfrm>
                <a:off x="4499529" y="3258907"/>
                <a:ext cx="4321772" cy="1866767"/>
              </a:xfrm>
              <a:prstGeom prst="rect">
                <a:avLst/>
              </a:prstGeom>
              <a:solidFill>
                <a:schemeClr val="bg1"/>
              </a:solidFill>
              <a:ln>
                <a:noFill/>
              </a:ln>
            </p:spPr>
          </p:pic>
          <mc:AlternateContent xmlns:mc="http://schemas.openxmlformats.org/markup-compatibility/2006" xmlns:a14="http://schemas.microsoft.com/office/drawing/2010/main">
            <mc:Choice Requires="a14">
              <p:sp>
                <p:nvSpPr>
                  <p:cNvPr id="15" name="Rectangle 14"/>
                  <p:cNvSpPr/>
                  <p:nvPr/>
                </p:nvSpPr>
                <p:spPr>
                  <a:xfrm>
                    <a:off x="6248668" y="3200184"/>
                    <a:ext cx="8234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panose="02040503050406030204" pitchFamily="18" charset="0"/>
                              <a:ea typeface="Cambria Math" panose="02040503050406030204" pitchFamily="18" charset="0"/>
                            </a:rPr>
                            <m:t>𝑟</m:t>
                          </m:r>
                          <m:r>
                            <a:rPr lang="en-US" altLang="zh-TW" b="0" i="1" smtClean="0">
                              <a:latin typeface="Cambria Math" panose="02040503050406030204" pitchFamily="18" charset="0"/>
                              <a:ea typeface="Cambria Math" panose="02040503050406030204" pitchFamily="18" charset="0"/>
                            </a:rPr>
                            <m:t>&gt;</m:t>
                          </m:r>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𝑐</m:t>
                              </m:r>
                            </m:sub>
                          </m:sSub>
                        </m:oMath>
                      </m:oMathPara>
                    </a14:m>
                    <a:endParaRPr lang="zh-TW" altLang="en-US" dirty="0">
                      <a:latin typeface="Cambria Math" panose="020405030504060302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248668" y="3200184"/>
                    <a:ext cx="823495" cy="369332"/>
                  </a:xfrm>
                  <a:prstGeom prst="rect">
                    <a:avLst/>
                  </a:prstGeom>
                  <a:blipFill rotWithShape="1">
                    <a:blip r:embed="rId6"/>
                    <a:stretch>
                      <a:fillRect/>
                    </a:stretch>
                  </a:blipFill>
                </p:spPr>
                <p:txBody>
                  <a:bodyPr/>
                  <a:lstStyle/>
                  <a:p>
                    <a:r>
                      <a:rPr lang="zh-TW" altLang="en-US">
                        <a:noFill/>
                      </a:rPr>
                      <a:t> </a:t>
                    </a:r>
                  </a:p>
                </p:txBody>
              </p:sp>
            </mc:Fallback>
          </mc:AlternateContent>
        </p:grpSp>
        <p:cxnSp>
          <p:nvCxnSpPr>
            <p:cNvPr id="20" name="Straight Connector 19"/>
            <p:cNvCxnSpPr/>
            <p:nvPr/>
          </p:nvCxnSpPr>
          <p:spPr>
            <a:xfrm>
              <a:off x="4563611" y="3552738"/>
              <a:ext cx="4257690" cy="0"/>
            </a:xfrm>
            <a:prstGeom prst="line">
              <a:avLst/>
            </a:prstGeom>
            <a:ln w="12700">
              <a:solidFill>
                <a:srgbClr val="0000F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graphicFrame>
            <p:nvGraphicFramePr>
              <p:cNvPr id="24" name="Table 23"/>
              <p:cNvGraphicFramePr>
                <a:graphicFrameLocks noGrp="1"/>
              </p:cNvGraphicFramePr>
              <p:nvPr>
                <p:extLst>
                  <p:ext uri="{D42A27DB-BD31-4B8C-83A1-F6EECF244321}">
                    <p14:modId xmlns:p14="http://schemas.microsoft.com/office/powerpoint/2010/main" val="719113750"/>
                  </p:ext>
                </p:extLst>
              </p:nvPr>
            </p:nvGraphicFramePr>
            <p:xfrm>
              <a:off x="648749" y="1066788"/>
              <a:ext cx="7829724" cy="1884299"/>
            </p:xfrm>
            <a:graphic>
              <a:graphicData uri="http://schemas.openxmlformats.org/drawingml/2006/table">
                <a:tbl>
                  <a:tblPr firstRow="1" bandRow="1">
                    <a:tableStyleId>{5C22544A-7EE6-4342-B048-85BDC9FD1C3A}</a:tableStyleId>
                  </a:tblPr>
                  <a:tblGrid>
                    <a:gridCol w="1299600"/>
                    <a:gridCol w="2016847"/>
                    <a:gridCol w="4513277"/>
                  </a:tblGrid>
                  <a:tr h="370840">
                    <a:tc>
                      <a:txBody>
                        <a:bodyPr/>
                        <a:lstStyle/>
                        <a:p>
                          <a:pPr algn="ct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No-wind solution</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Super-</a:t>
                          </a:r>
                          <a:r>
                            <a:rPr lang="en-US" altLang="zh-TW" dirty="0" err="1" smtClean="0">
                              <a:latin typeface="Cambria Math" panose="02040503050406030204" pitchFamily="18" charset="0"/>
                              <a:ea typeface="Cambria Math" panose="02040503050406030204" pitchFamily="18" charset="0"/>
                            </a:rPr>
                            <a:t>Eddington</a:t>
                          </a:r>
                          <a:r>
                            <a:rPr lang="en-US" altLang="zh-TW" baseline="0" dirty="0" smtClean="0">
                              <a:latin typeface="Cambria Math" panose="02040503050406030204" pitchFamily="18" charset="0"/>
                              <a:ea typeface="Cambria Math" panose="02040503050406030204" pitchFamily="18" charset="0"/>
                            </a:rPr>
                            <a:t> wind solution</a:t>
                          </a:r>
                          <a:endParaRPr lang="zh-TW" altLang="en-US" dirty="0">
                            <a:latin typeface="Cambria Math" panose="02040503050406030204" pitchFamily="18" charset="0"/>
                          </a:endParaRPr>
                        </a:p>
                      </a:txBody>
                      <a:tcPr anchor="ct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𝐿</m:t>
                                    </m:r>
                                  </m:e>
                                  <m:sub>
                                    <m:r>
                                      <a:rPr lang="zh-TW" altLang="en-US" i="1">
                                        <a:latin typeface="Cambria Math" panose="02040503050406030204" pitchFamily="18" charset="0"/>
                                      </a:rPr>
                                      <m:t>𝑇</m:t>
                                    </m:r>
                                  </m:sub>
                                </m:sSub>
                              </m:oMath>
                            </m:oMathPara>
                          </a14:m>
                          <a:endParaRPr lang="zh-TW" altLang="en-US" dirty="0">
                            <a:latin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𝜖</m:t>
                                    </m:r>
                                  </m:e>
                                  <m:sub>
                                    <m:r>
                                      <m:rPr>
                                        <m:sty m:val="p"/>
                                      </m:rPr>
                                      <a:rPr lang="zh-TW" altLang="en-US">
                                        <a:latin typeface="Cambria Math" panose="02040503050406030204" pitchFamily="18" charset="0"/>
                                      </a:rPr>
                                      <m:t>acc</m:t>
                                    </m:r>
                                  </m:sub>
                                </m:sSub>
                                <m:r>
                                  <a:rPr lang="zh-TW" altLang="en-US">
                                    <a:latin typeface="Cambria Math" panose="02040503050406030204" pitchFamily="18" charset="0"/>
                                  </a:rPr>
                                  <m:t>⁢</m:t>
                                </m:r>
                                <m:r>
                                  <a:rPr lang="zh-TW" altLang="en-US" i="1">
                                    <a:latin typeface="Cambria Math" panose="02040503050406030204" pitchFamily="18" charset="0"/>
                                  </a:rPr>
                                  <m:t>𝛿</m:t>
                                </m:r>
                                <m:r>
                                  <a:rPr lang="zh-TW" altLang="en-US">
                                    <a:latin typeface="Cambria Math" panose="02040503050406030204" pitchFamily="18" charset="0"/>
                                  </a:rPr>
                                  <m:t>⁢</m:t>
                                </m:r>
                                <m:limUpp>
                                  <m:limUppPr>
                                    <m:ctrlPr>
                                      <a:rPr lang="zh-TW" altLang="en-US" i="1">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oMath>
                            </m:oMathPara>
                          </a14:m>
                          <a:endParaRPr lang="zh-TW" altLang="en-US" dirty="0">
                            <a:latin typeface="Cambria Math" panose="02040503050406030204" pitchFamily="18" charset="0"/>
                          </a:endParaRPr>
                        </a:p>
                      </a:txBody>
                      <a:tcPr anchor="ctr"/>
                    </a:tc>
                    <a:tc>
                      <a:txBody>
                        <a:bodyPr/>
                        <a:lstStyle/>
                        <a:p>
                          <a:pPr algn="ctr"/>
                          <a14:m>
                            <m:oMath xmlns:m="http://schemas.openxmlformats.org/officeDocument/2006/math">
                              <m:d>
                                <m:dPr>
                                  <m:ctrlPr>
                                    <a:rPr lang="zh-TW" altLang="en-US" i="1" smtClean="0">
                                      <a:latin typeface="Cambria Math"/>
                                    </a:rPr>
                                  </m:ctrlPr>
                                </m:dPr>
                                <m:e>
                                  <m:r>
                                    <a:rPr lang="zh-TW" altLang="en-US">
                                      <a:latin typeface="Cambria Math" panose="02040503050406030204" pitchFamily="18" charset="0"/>
                                    </a:rPr>
                                    <m:t>1+</m:t>
                                  </m:r>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𝑔</m:t>
                                          </m:r>
                                        </m:sub>
                                      </m:sSub>
                                    </m:num>
                                    <m:den>
                                      <m:sSub>
                                        <m:sSubPr>
                                          <m:ctrlPr>
                                            <a:rPr lang="zh-TW" altLang="en-US" i="1">
                                              <a:latin typeface="Cambria Math"/>
                                            </a:rPr>
                                          </m:ctrlPr>
                                        </m:sSubPr>
                                        <m:e>
                                          <m:r>
                                            <a:rPr lang="zh-TW" altLang="en-US" i="1">
                                              <a:latin typeface="Cambria Math" panose="02040503050406030204" pitchFamily="18" charset="0"/>
                                            </a:rPr>
                                            <m:t>𝜖</m:t>
                                          </m:r>
                                        </m:e>
                                        <m:sub>
                                          <m:r>
                                            <m:rPr>
                                              <m:sty m:val="p"/>
                                            </m:rPr>
                                            <a:rPr lang="zh-TW" altLang="en-US">
                                              <a:latin typeface="Cambria Math" panose="02040503050406030204" pitchFamily="18" charset="0"/>
                                            </a:rPr>
                                            <m:t>acc</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𝑖</m:t>
                                          </m:r>
                                        </m:sub>
                                      </m:sSub>
                                    </m:den>
                                  </m:f>
                                  <m:r>
                                    <a:rPr lang="zh-TW" altLang="en-US">
                                      <a:latin typeface="Cambria Math" panose="02040503050406030204" pitchFamily="18" charset="0"/>
                                    </a:rPr>
                                    <m:t>⁢</m:t>
                                  </m:r>
                                  <m:d>
                                    <m:dPr>
                                      <m:ctrlPr>
                                        <a:rPr lang="zh-TW" altLang="en-US" i="1">
                                          <a:latin typeface="Cambria Math"/>
                                        </a:rPr>
                                      </m:ctrlPr>
                                    </m:dPr>
                                    <m:e>
                                      <m:limUpp>
                                        <m:limUppPr>
                                          <m:ctrlPr>
                                            <a:rPr lang="zh-TW" altLang="en-US" i="1">
                                              <a:latin typeface="Cambria Math"/>
                                            </a:rPr>
                                          </m:ctrlPr>
                                        </m:limUppPr>
                                        <m:e>
                                          <m:r>
                                            <a:rPr lang="zh-TW" altLang="en-US" i="1">
                                              <a:latin typeface="Cambria Math" panose="02040503050406030204" pitchFamily="18" charset="0"/>
                                            </a:rPr>
                                            <m:t>𝑚</m:t>
                                          </m:r>
                                        </m:e>
                                        <m:lim>
                                          <m:r>
                                            <a:rPr lang="zh-TW" altLang="en-US">
                                              <a:latin typeface="Cambria Math" panose="02040503050406030204" pitchFamily="18" charset="0"/>
                                            </a:rPr>
                                            <m:t>.</m:t>
                                          </m:r>
                                        </m:lim>
                                      </m:limUpp>
                                      <m:r>
                                        <a:rPr lang="zh-TW" altLang="en-US">
                                          <a:latin typeface="Cambria Math" panose="02040503050406030204" pitchFamily="18" charset="0"/>
                                        </a:rPr>
                                        <m:t>−1</m:t>
                                      </m:r>
                                    </m:e>
                                  </m:d>
                                </m:e>
                              </m:d>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Edd</m:t>
                                  </m:r>
                                </m:sub>
                              </m:sSub>
                              <m:r>
                                <a:rPr lang="zh-TW" altLang="en-US">
                                  <a:latin typeface="Cambria Math" panose="02040503050406030204" pitchFamily="18" charset="0"/>
                                </a:rPr>
                                <m:t>=</m:t>
                              </m:r>
                              <m:d>
                                <m:dPr>
                                  <m:ctrlPr>
                                    <a:rPr lang="zh-TW" altLang="en-US" i="1">
                                      <a:latin typeface="Cambria Math"/>
                                    </a:rPr>
                                  </m:ctrlPr>
                                </m:dPr>
                                <m:e>
                                  <m:r>
                                    <a:rPr lang="zh-TW" altLang="en-US">
                                      <a:latin typeface="Cambria Math" panose="02040503050406030204" pitchFamily="18" charset="0"/>
                                    </a:rPr>
                                    <m:t>2−</m:t>
                                  </m:r>
                                  <m:f>
                                    <m:fPr>
                                      <m:ctrlPr>
                                        <a:rPr lang="zh-TW" altLang="en-US" i="1">
                                          <a:latin typeface="Cambria Math"/>
                                        </a:rPr>
                                      </m:ctrlPr>
                                    </m:fPr>
                                    <m:num>
                                      <m:r>
                                        <a:rPr lang="zh-TW" altLang="en-US">
                                          <a:latin typeface="Cambria Math" panose="02040503050406030204" pitchFamily="18" charset="0"/>
                                        </a:rPr>
                                        <m:t>1</m:t>
                                      </m:r>
                                    </m:num>
                                    <m:den>
                                      <m:limUpp>
                                        <m:limUppPr>
                                          <m:ctrlPr>
                                            <a:rPr lang="zh-TW" altLang="en-US" i="1">
                                              <a:latin typeface="Cambria Math"/>
                                            </a:rPr>
                                          </m:ctrlPr>
                                        </m:limUppPr>
                                        <m:e>
                                          <m:r>
                                            <a:rPr lang="zh-TW" altLang="en-US" i="1">
                                              <a:latin typeface="Cambria Math" panose="02040503050406030204" pitchFamily="18" charset="0"/>
                                            </a:rPr>
                                            <m:t>𝑚</m:t>
                                          </m:r>
                                        </m:e>
                                        <m:lim>
                                          <m:r>
                                            <a:rPr lang="zh-TW" altLang="en-US">
                                              <a:latin typeface="Cambria Math" panose="02040503050406030204" pitchFamily="18" charset="0"/>
                                            </a:rPr>
                                            <m:t>.</m:t>
                                          </m:r>
                                        </m:lim>
                                      </m:limUpp>
                                    </m:den>
                                  </m:f>
                                </m:e>
                              </m:d>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Edd</m:t>
                                  </m:r>
                                </m:sub>
                              </m:sSub>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𝛥</m:t>
                                </m:r>
                                <m:r>
                                  <a:rPr lang="zh-TW" altLang="en-US">
                                    <a:latin typeface="Cambria Math" panose="02040503050406030204" pitchFamily="18" charset="0"/>
                                  </a:rPr>
                                  <m:t>⁢</m:t>
                                </m:r>
                                <m:limUpp>
                                  <m:limUppPr>
                                    <m:ctrlPr>
                                      <a:rPr lang="zh-TW" altLang="en-US" i="1">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oMath>
                            </m:oMathPara>
                          </a14:m>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0</a:t>
                          </a:r>
                          <a:endParaRPr lang="zh-TW" altLang="en-US" dirty="0">
                            <a:latin typeface="Cambria Math" panose="02040503050406030204" pitchFamily="18" charset="0"/>
                          </a:endParaRPr>
                        </a:p>
                      </a:txBody>
                      <a:tcPr anchor="ctr"/>
                    </a:tc>
                    <a:tc>
                      <a:txBody>
                        <a:bodyPr/>
                        <a:lstStyle/>
                        <a:p>
                          <a:pPr algn="ctr"/>
                          <a14:m>
                            <m:oMath xmlns:m="http://schemas.openxmlformats.org/officeDocument/2006/math">
                              <m:limUpp>
                                <m:limUppPr>
                                  <m:ctrlPr>
                                    <a:rPr lang="zh-TW" altLang="en-US" i="1" smtClean="0">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r>
                                <a:rPr lang="zh-TW" altLang="en-US">
                                  <a:latin typeface="Cambria Math" panose="02040503050406030204" pitchFamily="18" charset="0"/>
                                </a:rPr>
                                <m:t>−</m:t>
                              </m:r>
                              <m:sSub>
                                <m:sSubPr>
                                  <m:ctrlPr>
                                    <a:rPr lang="zh-TW" altLang="en-US" i="1">
                                      <a:latin typeface="Cambria Math"/>
                                    </a:rPr>
                                  </m:ctrlPr>
                                </m:sSubPr>
                                <m:e>
                                  <m:limUpp>
                                    <m:limUppPr>
                                      <m:ctrlPr>
                                        <a:rPr lang="zh-TW" altLang="en-US" i="1">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e>
                                <m:sub>
                                  <m:r>
                                    <m:rPr>
                                      <m:sty m:val="p"/>
                                    </m:rPr>
                                    <a:rPr lang="zh-TW" altLang="en-US">
                                      <a:latin typeface="Cambria Math" panose="02040503050406030204" pitchFamily="18" charset="0"/>
                                    </a:rPr>
                                    <m:t>Edd</m:t>
                                  </m:r>
                                </m:sub>
                              </m:sSub>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𝛿</m:t>
                                </m:r>
                                <m:r>
                                  <a:rPr lang="zh-TW" altLang="en-US">
                                    <a:latin typeface="Cambria Math" panose="02040503050406030204" pitchFamily="18" charset="0"/>
                                  </a:rPr>
                                  <m:t>⁢</m:t>
                                </m:r>
                                <m:limUpp>
                                  <m:limUppPr>
                                    <m:ctrlPr>
                                      <a:rPr lang="zh-TW" altLang="en-US" i="1">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oMath>
                            </m:oMathPara>
                          </a14:m>
                          <a:endParaRPr lang="zh-TW" altLang="en-US" dirty="0">
                            <a:latin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limUpp>
                                  <m:limUppPr>
                                    <m:ctrlPr>
                                      <a:rPr lang="zh-TW" altLang="en-US" i="1" smtClean="0">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oMath>
                            </m:oMathPara>
                          </a14:m>
                          <a:endParaRPr lang="zh-TW" altLang="en-US" dirty="0">
                            <a:latin typeface="Cambria Math" panose="02040503050406030204" pitchFamily="18" charset="0"/>
                          </a:endParaRPr>
                        </a:p>
                      </a:txBody>
                      <a:tcPr anchor="ctr"/>
                    </a:tc>
                    <a:tc>
                      <a:txBody>
                        <a:bodyPr/>
                        <a:lstStyle/>
                        <a:p>
                          <a:pPr algn="ctr"/>
                          <a14:m>
                            <m:oMath xmlns:m="http://schemas.openxmlformats.org/officeDocument/2006/math">
                              <m:sSub>
                                <m:sSubPr>
                                  <m:ctrlPr>
                                    <a:rPr lang="zh-TW" altLang="en-US" i="1" smtClean="0">
                                      <a:latin typeface="Cambria Math"/>
                                    </a:rPr>
                                  </m:ctrlPr>
                                </m:sSubPr>
                                <m:e>
                                  <m:limUpp>
                                    <m:limUppPr>
                                      <m:ctrlPr>
                                        <a:rPr lang="zh-TW" altLang="en-US" i="1">
                                          <a:latin typeface="Cambria Math"/>
                                        </a:rPr>
                                      </m:ctrlPr>
                                    </m:limUppPr>
                                    <m:e>
                                      <m:r>
                                        <a:rPr lang="zh-TW" altLang="en-US" i="1">
                                          <a:latin typeface="Cambria Math" panose="02040503050406030204" pitchFamily="18" charset="0"/>
                                        </a:rPr>
                                        <m:t>𝑀</m:t>
                                      </m:r>
                                    </m:e>
                                    <m:lim>
                                      <m:r>
                                        <a:rPr lang="zh-TW" altLang="en-US">
                                          <a:latin typeface="Cambria Math" panose="02040503050406030204" pitchFamily="18" charset="0"/>
                                        </a:rPr>
                                        <m:t>.</m:t>
                                      </m:r>
                                    </m:lim>
                                  </m:limUpp>
                                </m:e>
                                <m:sub>
                                  <m:r>
                                    <m:rPr>
                                      <m:sty m:val="p"/>
                                    </m:rPr>
                                    <a:rPr lang="zh-TW" altLang="en-US">
                                      <a:latin typeface="Cambria Math" panose="02040503050406030204" pitchFamily="18" charset="0"/>
                                    </a:rPr>
                                    <m:t>Edd</m:t>
                                  </m:r>
                                </m:sub>
                              </m:sSub>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a:txBody>
                      <a:tcPr anchor="ctr"/>
                    </a:tc>
                  </a:tr>
                </a:tbl>
              </a:graphicData>
            </a:graphic>
          </p:graphicFrame>
        </mc:Choice>
        <mc:Fallback xmlns="">
          <p:graphicFrame>
            <p:nvGraphicFramePr>
              <p:cNvPr id="24" name="Table 23"/>
              <p:cNvGraphicFramePr>
                <a:graphicFrameLocks noGrp="1"/>
              </p:cNvGraphicFramePr>
              <p:nvPr>
                <p:extLst>
                  <p:ext uri="{D42A27DB-BD31-4B8C-83A1-F6EECF244321}">
                    <p14:modId xmlns:p14="http://schemas.microsoft.com/office/powerpoint/2010/main" val="719113750"/>
                  </p:ext>
                </p:extLst>
              </p:nvPr>
            </p:nvGraphicFramePr>
            <p:xfrm>
              <a:off x="648749" y="1066788"/>
              <a:ext cx="7829724" cy="1884299"/>
            </p:xfrm>
            <a:graphic>
              <a:graphicData uri="http://schemas.openxmlformats.org/drawingml/2006/table">
                <a:tbl>
                  <a:tblPr firstRow="1" bandRow="1">
                    <a:tableStyleId>{5C22544A-7EE6-4342-B048-85BDC9FD1C3A}</a:tableStyleId>
                  </a:tblPr>
                  <a:tblGrid>
                    <a:gridCol w="1299600"/>
                    <a:gridCol w="2016847"/>
                    <a:gridCol w="4513277"/>
                  </a:tblGrid>
                  <a:tr h="370840">
                    <a:tc>
                      <a:txBody>
                        <a:bodyPr/>
                        <a:lstStyle/>
                        <a:p>
                          <a:pPr algn="ct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No-wind solution</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Super-</a:t>
                          </a:r>
                          <a:r>
                            <a:rPr lang="en-US" altLang="zh-TW" dirty="0" err="1" smtClean="0">
                              <a:latin typeface="Cambria Math" panose="02040503050406030204" pitchFamily="18" charset="0"/>
                              <a:ea typeface="Cambria Math" panose="02040503050406030204" pitchFamily="18" charset="0"/>
                            </a:rPr>
                            <a:t>Eddington</a:t>
                          </a:r>
                          <a:r>
                            <a:rPr lang="en-US" altLang="zh-TW" baseline="0" dirty="0" smtClean="0">
                              <a:latin typeface="Cambria Math" panose="02040503050406030204" pitchFamily="18" charset="0"/>
                              <a:ea typeface="Cambria Math" panose="02040503050406030204" pitchFamily="18" charset="0"/>
                            </a:rPr>
                            <a:t> wind solution</a:t>
                          </a:r>
                          <a:endParaRPr lang="zh-TW" altLang="en-US" dirty="0">
                            <a:latin typeface="Cambria Math" panose="02040503050406030204" pitchFamily="18" charset="0"/>
                          </a:endParaRPr>
                        </a:p>
                      </a:txBody>
                      <a:tcPr anchor="ctr"/>
                    </a:tc>
                  </a:tr>
                  <a:tr h="707771">
                    <a:tc>
                      <a:txBody>
                        <a:bodyPr/>
                        <a:lstStyle/>
                        <a:p>
                          <a:endParaRPr lang="zh-TW"/>
                        </a:p>
                      </a:txBody>
                      <a:tcPr anchor="ctr">
                        <a:blipFill rotWithShape="1">
                          <a:blip r:embed="rId7"/>
                          <a:stretch>
                            <a:fillRect t="-57759" r="-503286" b="-116379"/>
                          </a:stretch>
                        </a:blipFill>
                      </a:tcPr>
                    </a:tc>
                    <a:tc>
                      <a:txBody>
                        <a:bodyPr/>
                        <a:lstStyle/>
                        <a:p>
                          <a:endParaRPr lang="zh-TW"/>
                        </a:p>
                      </a:txBody>
                      <a:tcPr anchor="ctr">
                        <a:blipFill rotWithShape="1">
                          <a:blip r:embed="rId7"/>
                          <a:stretch>
                            <a:fillRect l="-64350" t="-57759" r="-223867" b="-116379"/>
                          </a:stretch>
                        </a:blipFill>
                      </a:tcPr>
                    </a:tc>
                    <a:tc>
                      <a:txBody>
                        <a:bodyPr/>
                        <a:lstStyle/>
                        <a:p>
                          <a:endParaRPr lang="zh-TW"/>
                        </a:p>
                      </a:txBody>
                      <a:tcPr anchor="ctr">
                        <a:blipFill rotWithShape="1">
                          <a:blip r:embed="rId7"/>
                          <a:stretch>
                            <a:fillRect l="-73414" t="-57759" b="-116379"/>
                          </a:stretch>
                        </a:blipFill>
                      </a:tcPr>
                    </a:tc>
                  </a:tr>
                  <a:tr h="402844">
                    <a:tc>
                      <a:txBody>
                        <a:bodyPr/>
                        <a:lstStyle/>
                        <a:p>
                          <a:endParaRPr lang="zh-TW"/>
                        </a:p>
                      </a:txBody>
                      <a:tcPr anchor="ctr">
                        <a:blipFill rotWithShape="1">
                          <a:blip r:embed="rId7"/>
                          <a:stretch>
                            <a:fillRect t="-277273" r="-503286" b="-104545"/>
                          </a:stretch>
                        </a:blipFill>
                      </a:tcPr>
                    </a:tc>
                    <a:tc>
                      <a:txBody>
                        <a:bodyPr/>
                        <a:lstStyle/>
                        <a:p>
                          <a:pPr algn="ctr"/>
                          <a:r>
                            <a:rPr lang="en-US" altLang="zh-TW" dirty="0" smtClean="0">
                              <a:latin typeface="Cambria Math" panose="02040503050406030204" pitchFamily="18" charset="0"/>
                              <a:ea typeface="Cambria Math" panose="02040503050406030204" pitchFamily="18" charset="0"/>
                            </a:rPr>
                            <a:t>0</a:t>
                          </a:r>
                          <a:endParaRPr lang="zh-TW" altLang="en-US" dirty="0">
                            <a:latin typeface="Cambria Math" panose="02040503050406030204" pitchFamily="18" charset="0"/>
                          </a:endParaRPr>
                        </a:p>
                      </a:txBody>
                      <a:tcPr anchor="ctr"/>
                    </a:tc>
                    <a:tc>
                      <a:txBody>
                        <a:bodyPr/>
                        <a:lstStyle/>
                        <a:p>
                          <a:endParaRPr lang="zh-TW"/>
                        </a:p>
                      </a:txBody>
                      <a:tcPr anchor="ctr">
                        <a:blipFill rotWithShape="1">
                          <a:blip r:embed="rId7"/>
                          <a:stretch>
                            <a:fillRect l="-73414" t="-277273" b="-104545"/>
                          </a:stretch>
                        </a:blipFill>
                      </a:tcPr>
                    </a:tc>
                  </a:tr>
                  <a:tr h="402844">
                    <a:tc>
                      <a:txBody>
                        <a:bodyPr/>
                        <a:lstStyle/>
                        <a:p>
                          <a:endParaRPr lang="zh-TW"/>
                        </a:p>
                      </a:txBody>
                      <a:tcPr anchor="ctr">
                        <a:blipFill rotWithShape="1">
                          <a:blip r:embed="rId7"/>
                          <a:stretch>
                            <a:fillRect t="-377273" r="-503286" b="-4545"/>
                          </a:stretch>
                        </a:blipFill>
                      </a:tcPr>
                    </a:tc>
                    <a:tc>
                      <a:txBody>
                        <a:bodyPr/>
                        <a:lstStyle/>
                        <a:p>
                          <a:endParaRPr lang="zh-TW"/>
                        </a:p>
                      </a:txBody>
                      <a:tcPr anchor="ctr">
                        <a:blipFill rotWithShape="1">
                          <a:blip r:embed="rId7"/>
                          <a:stretch>
                            <a:fillRect l="-64350" t="-377273" r="-223867" b="-4545"/>
                          </a:stretch>
                        </a:blipFill>
                      </a:tcPr>
                    </a:tc>
                    <a:tc>
                      <a:txBody>
                        <a:bodyPr/>
                        <a:lstStyle/>
                        <a:p>
                          <a:endParaRPr lang="zh-TW"/>
                        </a:p>
                      </a:txBody>
                      <a:tcPr anchor="ctr">
                        <a:blipFill rotWithShape="1">
                          <a:blip r:embed="rId7"/>
                          <a:stretch>
                            <a:fillRect l="-73414" t="-377273" b="-4545"/>
                          </a:stretch>
                        </a:blipFill>
                      </a:tcPr>
                    </a:tc>
                  </a:tr>
                </a:tbl>
              </a:graphicData>
            </a:graphic>
          </p:graphicFrame>
        </mc:Fallback>
      </mc:AlternateContent>
      <p:sp>
        <p:nvSpPr>
          <p:cNvPr id="23" name="TextBox 22"/>
          <p:cNvSpPr txBox="1"/>
          <p:nvPr/>
        </p:nvSpPr>
        <p:spPr>
          <a:xfrm>
            <a:off x="583564" y="288758"/>
            <a:ext cx="7960093"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Along with the previously derived parameters, the following numerical values could be found (at least so says the book…, I didn’t have time to work them out)</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2378650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600" dirty="0" smtClean="0"/>
              <a:t>What was already discussed (in the book)</a:t>
            </a:r>
            <a:endParaRPr lang="zh-TW" altLang="en-US" sz="3600" dirty="0"/>
          </a:p>
        </p:txBody>
      </p:sp>
      <p:pic>
        <p:nvPicPr>
          <p:cNvPr id="3" name="Picture 2" descr="G:\Desktop\Black Hole Astrophysics\Textbook circle\11 Ch\spinning-black-hole-01-670x440-1302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 y="2243602"/>
            <a:ext cx="6655330" cy="437066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821412" y="2146799"/>
            <a:ext cx="2029106" cy="2373071"/>
            <a:chOff x="4802930" y="1457552"/>
            <a:chExt cx="2029106" cy="2373071"/>
          </a:xfrm>
        </p:grpSpPr>
        <p:grpSp>
          <p:nvGrpSpPr>
            <p:cNvPr id="5" name="Group 4"/>
            <p:cNvGrpSpPr/>
            <p:nvPr/>
          </p:nvGrpSpPr>
          <p:grpSpPr>
            <a:xfrm rot="466068">
              <a:off x="4802930" y="2601080"/>
              <a:ext cx="927598" cy="1229543"/>
              <a:chOff x="6987660" y="4247753"/>
              <a:chExt cx="927598" cy="1229543"/>
            </a:xfrm>
          </p:grpSpPr>
          <p:pic>
            <p:nvPicPr>
              <p:cNvPr id="13" name="Picture 3" descr="G:\Desktop\Black Hole Astrophysics\Textbook circle\11 Ch\eepp-1024x228.png"/>
              <p:cNvPicPr>
                <a:picLocks noChangeAspect="1" noChangeArrowheads="1"/>
              </p:cNvPicPr>
              <p:nvPr/>
            </p:nvPicPr>
            <p:blipFill rotWithShape="1">
              <a:blip r:embed="rId3">
                <a:extLst>
                  <a:ext uri="{28A0092B-C50C-407E-A947-70E740481C1C}">
                    <a14:useLocalDpi xmlns:a14="http://schemas.microsoft.com/office/drawing/2010/main" val="0"/>
                  </a:ext>
                </a:extLst>
              </a:blip>
              <a:srcRect l="22423" t="33261" r="67268" b="33369"/>
              <a:stretch/>
            </p:blipFill>
            <p:spPr bwMode="auto">
              <a:xfrm rot="18120451">
                <a:off x="6847291" y="4612233"/>
                <a:ext cx="1005432" cy="72469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V="1">
                <a:off x="7674341" y="4247753"/>
                <a:ext cx="240917" cy="35470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rot="973206">
              <a:off x="5904438" y="2411853"/>
              <a:ext cx="927598" cy="1229543"/>
              <a:chOff x="6987660" y="4247753"/>
              <a:chExt cx="927598" cy="1229543"/>
            </a:xfrm>
          </p:grpSpPr>
          <p:pic>
            <p:nvPicPr>
              <p:cNvPr id="11" name="Picture 3" descr="G:\Desktop\Black Hole Astrophysics\Textbook circle\11 Ch\eepp-1024x228.png"/>
              <p:cNvPicPr>
                <a:picLocks noChangeAspect="1" noChangeArrowheads="1"/>
              </p:cNvPicPr>
              <p:nvPr/>
            </p:nvPicPr>
            <p:blipFill rotWithShape="1">
              <a:blip r:embed="rId3">
                <a:extLst>
                  <a:ext uri="{28A0092B-C50C-407E-A947-70E740481C1C}">
                    <a14:useLocalDpi xmlns:a14="http://schemas.microsoft.com/office/drawing/2010/main" val="0"/>
                  </a:ext>
                </a:extLst>
              </a:blip>
              <a:srcRect l="22423" t="33261" r="67268" b="33369"/>
              <a:stretch/>
            </p:blipFill>
            <p:spPr bwMode="auto">
              <a:xfrm rot="18120451">
                <a:off x="6847291" y="4612233"/>
                <a:ext cx="1005432" cy="72469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V="1">
                <a:off x="7674341" y="4247753"/>
                <a:ext cx="240917" cy="35470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20820600">
              <a:off x="4907533" y="1457552"/>
              <a:ext cx="927598" cy="1229543"/>
              <a:chOff x="6987660" y="4247753"/>
              <a:chExt cx="927598" cy="1229543"/>
            </a:xfrm>
          </p:grpSpPr>
          <p:pic>
            <p:nvPicPr>
              <p:cNvPr id="9" name="Picture 3" descr="G:\Desktop\Black Hole Astrophysics\Textbook circle\11 Ch\eepp-1024x228.png"/>
              <p:cNvPicPr>
                <a:picLocks noChangeAspect="1" noChangeArrowheads="1"/>
              </p:cNvPicPr>
              <p:nvPr/>
            </p:nvPicPr>
            <p:blipFill rotWithShape="1">
              <a:blip r:embed="rId3">
                <a:extLst>
                  <a:ext uri="{28A0092B-C50C-407E-A947-70E740481C1C}">
                    <a14:useLocalDpi xmlns:a14="http://schemas.microsoft.com/office/drawing/2010/main" val="0"/>
                  </a:ext>
                </a:extLst>
              </a:blip>
              <a:srcRect l="22423" t="33261" r="67268" b="33369"/>
              <a:stretch/>
            </p:blipFill>
            <p:spPr bwMode="auto">
              <a:xfrm rot="18120451">
                <a:off x="6847291" y="4612233"/>
                <a:ext cx="1005432" cy="72469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V="1">
                <a:off x="7674341" y="4247753"/>
                <a:ext cx="240917" cy="35470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5666040" y="2047827"/>
              <a:ext cx="984280" cy="646331"/>
            </a:xfrm>
            <a:prstGeom prst="rect">
              <a:avLst/>
            </a:prstGeom>
            <a:noFill/>
          </p:spPr>
          <p:txBody>
            <a:bodyPr wrap="square" rtlCol="0">
              <a:spAutoFit/>
            </a:bodyPr>
            <a:lstStyle/>
            <a:p>
              <a:pPr algn="ctr"/>
              <a:r>
                <a:rPr lang="en-US" altLang="zh-TW" dirty="0" smtClean="0">
                  <a:solidFill>
                    <a:schemeClr val="bg1"/>
                  </a:solidFill>
                  <a:latin typeface="Cambria Math" pitchFamily="18" charset="0"/>
                  <a:ea typeface="Cambria Math" pitchFamily="18" charset="0"/>
                </a:rPr>
                <a:t>Emitted light</a:t>
              </a:r>
              <a:endParaRPr lang="zh-TW" altLang="en-US" dirty="0" smtClean="0">
                <a:solidFill>
                  <a:schemeClr val="bg1"/>
                </a:solidFill>
                <a:latin typeface="Cambria Math" pitchFamily="18" charset="0"/>
                <a:ea typeface="Cambria Math" pitchFamily="18" charset="0"/>
              </a:endParaRPr>
            </a:p>
          </p:txBody>
        </p:sp>
      </p:grpSp>
      <p:sp>
        <p:nvSpPr>
          <p:cNvPr id="44" name="TextBox 43"/>
          <p:cNvSpPr txBox="1"/>
          <p:nvPr/>
        </p:nvSpPr>
        <p:spPr>
          <a:xfrm>
            <a:off x="209535" y="1049608"/>
            <a:ext cx="8719794" cy="923330"/>
          </a:xfrm>
          <a:prstGeom prst="rect">
            <a:avLst/>
          </a:prstGeom>
          <a:noFill/>
        </p:spPr>
        <p:txBody>
          <a:bodyPr wrap="square" rtlCol="0">
            <a:spAutoFit/>
          </a:bodyPr>
          <a:lstStyle/>
          <a:p>
            <a:r>
              <a:rPr lang="en-US" altLang="zh-TW" dirty="0">
                <a:latin typeface="Cambria Math" pitchFamily="18" charset="0"/>
                <a:ea typeface="Cambria Math" pitchFamily="18" charset="0"/>
              </a:rPr>
              <a:t>P</a:t>
            </a:r>
            <a:r>
              <a:rPr lang="en-US" altLang="zh-TW" dirty="0" smtClean="0">
                <a:latin typeface="Cambria Math" pitchFamily="18" charset="0"/>
                <a:ea typeface="Cambria Math" pitchFamily="18" charset="0"/>
              </a:rPr>
              <a:t>hotons produced by viscous heating </a:t>
            </a:r>
            <a:r>
              <a:rPr lang="en-US" altLang="zh-TW" i="1" u="sng" dirty="0" smtClean="0">
                <a:latin typeface="Cambria Math" pitchFamily="18" charset="0"/>
                <a:ea typeface="Cambria Math" pitchFamily="18" charset="0"/>
              </a:rPr>
              <a:t>removes heat and binding energy </a:t>
            </a:r>
            <a:r>
              <a:rPr lang="en-US" altLang="zh-TW" dirty="0" smtClean="0">
                <a:latin typeface="Cambria Math" pitchFamily="18" charset="0"/>
                <a:ea typeface="Cambria Math" pitchFamily="18" charset="0"/>
              </a:rPr>
              <a:t>from the fuel and keeps it at low temperature so it doesn’t explode out of the accretion disk combustion chamber.</a:t>
            </a:r>
          </a:p>
        </p:txBody>
      </p:sp>
    </p:spTree>
    <p:extLst>
      <p:ext uri="{BB962C8B-B14F-4D97-AF65-F5344CB8AC3E}">
        <p14:creationId xmlns:p14="http://schemas.microsoft.com/office/powerpoint/2010/main" val="19394760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p:cNvSpPr>
                <a:spLocks noGrp="1"/>
              </p:cNvSpPr>
              <p:nvPr>
                <p:ph type="title"/>
              </p:nvPr>
            </p:nvSpPr>
            <p:spPr>
              <a:xfrm>
                <a:off x="0" y="0"/>
                <a:ext cx="9144000" cy="1143000"/>
              </a:xfrm>
            </p:spPr>
            <p:txBody>
              <a:bodyPr>
                <a:normAutofit/>
              </a:bodyPr>
              <a:lstStyle/>
              <a:p>
                <a:r>
                  <a:rPr lang="en-US" altLang="zh-TW" sz="2800" dirty="0" smtClean="0">
                    <a:ea typeface="Cambria Math" panose="02040503050406030204" pitchFamily="18" charset="0"/>
                  </a:rPr>
                  <a:t>Now, it’s critical to find where the critical point (</a:t>
                </a:r>
                <a14:m>
                  <m:oMath xmlns:m="http://schemas.openxmlformats.org/officeDocument/2006/math">
                    <m:sSub>
                      <m:sSubPr>
                        <m:ctrlPr>
                          <a:rPr lang="zh-TW" altLang="en-US" sz="2800" i="1">
                            <a:latin typeface="Cambria Math"/>
                          </a:rPr>
                        </m:ctrlPr>
                      </m:sSubPr>
                      <m:e>
                        <m:r>
                          <a:rPr lang="zh-TW" altLang="en-US" sz="2800" i="1">
                            <a:latin typeface="Cambria Math"/>
                          </a:rPr>
                          <m:t>𝑟</m:t>
                        </m:r>
                      </m:e>
                      <m:sub>
                        <m:r>
                          <a:rPr lang="zh-TW" altLang="en-US" sz="2800" i="1">
                            <a:latin typeface="Cambria Math"/>
                          </a:rPr>
                          <m:t>𝑐</m:t>
                        </m:r>
                      </m:sub>
                    </m:sSub>
                  </m:oMath>
                </a14:m>
                <a:r>
                  <a:rPr lang="en-US" altLang="zh-TW" sz="2800" dirty="0" smtClean="0">
                    <a:ea typeface="Cambria Math" panose="02040503050406030204" pitchFamily="18" charset="0"/>
                  </a:rPr>
                  <a:t>) is!</a:t>
                </a:r>
                <a:endParaRPr lang="zh-TW" altLang="en-US" sz="2800" dirty="0"/>
              </a:p>
            </p:txBody>
          </p:sp>
        </mc:Choice>
        <mc:Fallback xmlns="">
          <p:sp>
            <p:nvSpPr>
              <p:cNvPr id="4" name="Title 1"/>
              <p:cNvSpPr>
                <a:spLocks noGrp="1" noRot="1" noChangeAspect="1" noMove="1" noResize="1" noEditPoints="1" noAdjustHandles="1" noChangeArrowheads="1" noChangeShapeType="1" noTextEdit="1"/>
              </p:cNvSpPr>
              <p:nvPr>
                <p:ph type="title"/>
              </p:nvPr>
            </p:nvSpPr>
            <p:spPr>
              <a:xfrm>
                <a:off x="0" y="0"/>
                <a:ext cx="9144000" cy="1143000"/>
              </a:xfrm>
              <a:blipFill rotWithShape="1">
                <a:blip r:embed="rId2"/>
                <a:stretch>
                  <a:fillRect/>
                </a:stretch>
              </a:blipFill>
            </p:spPr>
            <p:txBody>
              <a:bodyPr/>
              <a:lstStyle/>
              <a:p>
                <a:r>
                  <a:rPr lang="zh-TW" altLang="en-US">
                    <a:noFill/>
                  </a:rPr>
                  <a:t> </a:t>
                </a:r>
              </a:p>
            </p:txBody>
          </p:sp>
        </mc:Fallback>
      </mc:AlternateContent>
      <p:sp>
        <p:nvSpPr>
          <p:cNvPr id="2" name="TextBox 1"/>
          <p:cNvSpPr txBox="1"/>
          <p:nvPr/>
        </p:nvSpPr>
        <p:spPr>
          <a:xfrm>
            <a:off x="356134" y="1039528"/>
            <a:ext cx="8431731"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Before we can go into this, we need to first look at two (again, limiting) cases of the energy equation as it will affect how the critical point should be determined!</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907327" y="1721821"/>
                <a:ext cx="5416355" cy="535724"/>
              </a:xfrm>
              <a:prstGeom prst="rect">
                <a:avLst/>
              </a:prstGeom>
            </p:spPr>
            <p:txBody>
              <a:bodyPr wrap="none">
                <a:spAutoFit/>
              </a:bodyPr>
              <a:lstStyle/>
              <a:p>
                <a:r>
                  <a:rPr lang="en-US" altLang="zh-TW" dirty="0">
                    <a:latin typeface="Cambria Math" panose="02040503050406030204" pitchFamily="18" charset="0"/>
                    <a:ea typeface="Cambria Math" panose="02040503050406030204" pitchFamily="18" charset="0"/>
                  </a:rPr>
                  <a:t>T</a:t>
                </a:r>
                <a:r>
                  <a:rPr lang="en-US" altLang="zh-TW" dirty="0" smtClean="0">
                    <a:latin typeface="Cambria Math" panose="02040503050406030204" pitchFamily="18" charset="0"/>
                    <a:ea typeface="Cambria Math" panose="02040503050406030204" pitchFamily="18" charset="0"/>
                  </a:rPr>
                  <a:t>he energy equation </a:t>
                </a:r>
                <a14:m>
                  <m:oMath xmlns:m="http://schemas.openxmlformats.org/officeDocument/2006/math">
                    <m:r>
                      <a:rPr lang="zh-TW" altLang="en-US" i="1">
                        <a:latin typeface="Cambria Math" panose="02040503050406030204" pitchFamily="18" charset="0"/>
                      </a:rPr>
                      <m:t>𝑣</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dε</m:t>
                        </m:r>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d>
                          <m:dPr>
                            <m:ctrlPr>
                              <a:rPr lang="zh-TW" altLang="en-US" i="1">
                                <a:latin typeface="Cambria Math"/>
                              </a:rPr>
                            </m:ctrlPr>
                          </m:dPr>
                          <m:e>
                            <m:r>
                              <a:rPr lang="zh-TW" altLang="en-US" i="1">
                                <a:latin typeface="Cambria Math" panose="02040503050406030204" pitchFamily="18" charset="0"/>
                              </a:rPr>
                              <m:t>𝑝</m:t>
                            </m:r>
                            <m:r>
                              <a:rPr lang="zh-TW" altLang="en-US">
                                <a:latin typeface="Cambria Math" panose="02040503050406030204" pitchFamily="18" charset="0"/>
                              </a:rPr>
                              <m:t>+</m:t>
                            </m:r>
                            <m:r>
                              <a:rPr lang="zh-TW" altLang="en-US" i="1">
                                <a:latin typeface="Cambria Math" panose="02040503050406030204" pitchFamily="18" charset="0"/>
                              </a:rPr>
                              <m:t>𝜀</m:t>
                            </m:r>
                          </m:e>
                        </m:d>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r>
                              <a:rPr lang="zh-TW" altLang="en-US" i="1">
                                <a:latin typeface="Cambria Math" panose="02040503050406030204" pitchFamily="18" charset="0"/>
                              </a:rPr>
                              <m:t>𝑣</m:t>
                            </m:r>
                          </m:e>
                        </m:d>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𝐻</m:t>
                                </m:r>
                              </m:e>
                              <m:sub>
                                <m:r>
                                  <a:rPr lang="zh-TW" altLang="en-US" i="1">
                                    <a:latin typeface="Cambria Math" panose="02040503050406030204" pitchFamily="18" charset="0"/>
                                  </a:rPr>
                                  <m:t>𝑟</m:t>
                                </m:r>
                              </m:sub>
                            </m:sSub>
                          </m:e>
                        </m:d>
                      </m:num>
                      <m:den>
                        <m:r>
                          <m:rPr>
                            <m:sty m:val="p"/>
                          </m:rPr>
                          <a:rPr lang="zh-TW" altLang="en-US">
                            <a:latin typeface="Cambria Math" panose="02040503050406030204" pitchFamily="18" charset="0"/>
                          </a:rPr>
                          <m:t>dr</m:t>
                        </m:r>
                      </m:den>
                    </m:f>
                  </m:oMath>
                </a14:m>
                <a:endParaRPr lang="zh-TW" altLang="en-US" dirty="0">
                  <a:latin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907327" y="1721821"/>
                <a:ext cx="5416355" cy="535724"/>
              </a:xfrm>
              <a:prstGeom prst="rect">
                <a:avLst/>
              </a:prstGeom>
              <a:blipFill rotWithShape="1">
                <a:blip r:embed="rId3"/>
                <a:stretch>
                  <a:fillRect l="-1014" b="-454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252799058"/>
                  </p:ext>
                </p:extLst>
              </p:nvPr>
            </p:nvGraphicFramePr>
            <p:xfrm>
              <a:off x="201623" y="2730842"/>
              <a:ext cx="8740752" cy="3936366"/>
            </p:xfrm>
            <a:graphic>
              <a:graphicData uri="http://schemas.openxmlformats.org/drawingml/2006/table">
                <a:tbl>
                  <a:tblPr firstRow="1" bandRow="1">
                    <a:tableStyleId>{5C22544A-7EE6-4342-B048-85BDC9FD1C3A}</a:tableStyleId>
                  </a:tblPr>
                  <a:tblGrid>
                    <a:gridCol w="1387051"/>
                    <a:gridCol w="3667225"/>
                    <a:gridCol w="3686476"/>
                  </a:tblGrid>
                  <a:tr h="370840">
                    <a:tc>
                      <a:txBody>
                        <a:bodyPr/>
                        <a:lstStyle/>
                        <a:p>
                          <a:pPr algn="ct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Radiative</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Adiabatic</a:t>
                          </a:r>
                          <a:endParaRPr lang="zh-TW" altLang="en-US" dirty="0">
                            <a:latin typeface="Cambria Math" panose="02040503050406030204" pitchFamily="18" charset="0"/>
                          </a:endParaRPr>
                        </a:p>
                      </a:txBody>
                      <a:tcPr anchor="ctr"/>
                    </a:tc>
                  </a:tr>
                  <a:tr h="370840">
                    <a:tc>
                      <a:txBody>
                        <a:bodyPr/>
                        <a:lstStyle/>
                        <a:p>
                          <a:pPr algn="ctr"/>
                          <a:r>
                            <a:rPr lang="en-US" altLang="zh-TW" dirty="0" smtClean="0">
                              <a:latin typeface="Cambria Math" panose="02040503050406030204" pitchFamily="18" charset="0"/>
                              <a:ea typeface="Cambria Math" panose="02040503050406030204" pitchFamily="18" charset="0"/>
                            </a:rPr>
                            <a:t>Basic Equation</a:t>
                          </a:r>
                          <a:endParaRPr lang="zh-TW" altLang="en-US" dirty="0">
                            <a:latin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zh-TW" altLang="en-US" i="1" smtClean="0">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𝐻</m:t>
                                            </m:r>
                                          </m:e>
                                          <m:sub>
                                            <m:r>
                                              <a:rPr lang="zh-TW" altLang="en-US" i="1">
                                                <a:latin typeface="Cambria Math" panose="02040503050406030204" pitchFamily="18" charset="0"/>
                                              </a:rPr>
                                              <m:t>𝑟</m:t>
                                            </m:r>
                                          </m:sub>
                                        </m:sSub>
                                      </m:e>
                                    </m:d>
                                  </m:num>
                                  <m:den>
                                    <m:r>
                                      <m:rPr>
                                        <m:sty m:val="p"/>
                                      </m:rPr>
                                      <a:rPr lang="zh-TW" altLang="en-US">
                                        <a:latin typeface="Cambria Math" panose="02040503050406030204" pitchFamily="18" charset="0"/>
                                      </a:rPr>
                                      <m:t>dr</m:t>
                                    </m:r>
                                  </m:den>
                                </m:f>
                                <m:r>
                                  <a:rPr lang="en-US" altLang="zh-TW" b="0" i="1" smtClean="0">
                                    <a:latin typeface="Cambria Math" panose="02040503050406030204" pitchFamily="18" charset="0"/>
                                    <a:ea typeface="Cambria Math" panose="02040503050406030204" pitchFamily="18" charset="0"/>
                                  </a:rPr>
                                  <m:t>=0</m:t>
                                </m:r>
                              </m:oMath>
                            </m:oMathPara>
                          </a14:m>
                          <a:endParaRPr lang="zh-TW" altLang="en-US" dirty="0">
                            <a:latin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𝑣</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dε</m:t>
                                    </m:r>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d>
                                      <m:dPr>
                                        <m:ctrlPr>
                                          <a:rPr lang="zh-TW" altLang="en-US" i="1">
                                            <a:latin typeface="Cambria Math"/>
                                          </a:rPr>
                                        </m:ctrlPr>
                                      </m:dPr>
                                      <m:e>
                                        <m:r>
                                          <a:rPr lang="zh-TW" altLang="en-US" i="1">
                                            <a:latin typeface="Cambria Math" panose="02040503050406030204" pitchFamily="18" charset="0"/>
                                          </a:rPr>
                                          <m:t>𝑝</m:t>
                                        </m:r>
                                        <m:r>
                                          <a:rPr lang="zh-TW" altLang="en-US">
                                            <a:latin typeface="Cambria Math" panose="02040503050406030204" pitchFamily="18" charset="0"/>
                                          </a:rPr>
                                          <m:t>+</m:t>
                                        </m:r>
                                        <m:r>
                                          <a:rPr lang="zh-TW" altLang="en-US" i="1">
                                            <a:latin typeface="Cambria Math" panose="02040503050406030204" pitchFamily="18" charset="0"/>
                                          </a:rPr>
                                          <m:t>𝜀</m:t>
                                        </m:r>
                                      </m:e>
                                    </m:d>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r>
                                          <a:rPr lang="zh-TW" altLang="en-US" i="1">
                                            <a:latin typeface="Cambria Math" panose="02040503050406030204" pitchFamily="18" charset="0"/>
                                          </a:rPr>
                                          <m:t>𝑣</m:t>
                                        </m:r>
                                      </m:e>
                                    </m:d>
                                  </m:num>
                                  <m:den>
                                    <m:r>
                                      <m:rPr>
                                        <m:sty m:val="p"/>
                                      </m:rPr>
                                      <a:rPr lang="zh-TW" altLang="en-US">
                                        <a:latin typeface="Cambria Math" panose="02040503050406030204" pitchFamily="18" charset="0"/>
                                      </a:rPr>
                                      <m:t>dr</m:t>
                                    </m:r>
                                  </m:den>
                                </m:f>
                                <m:r>
                                  <a:rPr lang="en-US" altLang="zh-TW" b="0" i="0" smtClean="0">
                                    <a:latin typeface="Cambria Math" panose="02040503050406030204" pitchFamily="18" charset="0"/>
                                    <a:ea typeface="Cambria Math" panose="02040503050406030204" pitchFamily="18" charset="0"/>
                                  </a:rPr>
                                  <m:t>=0</m:t>
                                </m:r>
                              </m:oMath>
                            </m:oMathPara>
                          </a14:m>
                          <a:endParaRPr lang="zh-TW" altLang="en-US" dirty="0">
                            <a:latin typeface="Cambria Math" panose="02040503050406030204" pitchFamily="18" charset="0"/>
                          </a:endParaRPr>
                        </a:p>
                      </a:txBody>
                      <a:tcPr anchor="ctr"/>
                    </a:tc>
                  </a:tr>
                  <a:tr h="370840">
                    <a:tc>
                      <a:txBody>
                        <a:bodyPr/>
                        <a:lstStyle/>
                        <a:p>
                          <a:pPr algn="ctr"/>
                          <a:r>
                            <a:rPr lang="en-US" altLang="zh-TW" dirty="0" smtClean="0">
                              <a:latin typeface="Cambria Math" panose="02040503050406030204" pitchFamily="18" charset="0"/>
                              <a:ea typeface="Cambria Math" panose="02040503050406030204" pitchFamily="18" charset="0"/>
                            </a:rPr>
                            <a:t>Explanation</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Photon diffusion dominates</a:t>
                          </a:r>
                          <a:r>
                            <a:rPr lang="en-US" altLang="zh-TW" baseline="0" dirty="0" smtClean="0">
                              <a:latin typeface="Cambria Math" panose="02040503050406030204" pitchFamily="18" charset="0"/>
                              <a:ea typeface="Cambria Math" panose="02040503050406030204" pitchFamily="18" charset="0"/>
                            </a:rPr>
                            <a:t> over the force of electrons trying to drag the photons along adiabatically</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The photons are dragged along with the electrons therefore</a:t>
                          </a:r>
                          <a:r>
                            <a:rPr lang="en-US" altLang="zh-TW" baseline="0" dirty="0" smtClean="0">
                              <a:latin typeface="Cambria Math" panose="02040503050406030204" pitchFamily="18" charset="0"/>
                              <a:ea typeface="Cambria Math" panose="02040503050406030204" pitchFamily="18" charset="0"/>
                            </a:rPr>
                            <a:t> there is no net flux between different radii</a:t>
                          </a:r>
                          <a:endParaRPr lang="zh-TW" altLang="en-US" dirty="0">
                            <a:latin typeface="Cambria Math" panose="02040503050406030204" pitchFamily="18" charset="0"/>
                          </a:endParaRPr>
                        </a:p>
                      </a:txBody>
                      <a:tcPr anchor="ctr"/>
                    </a:tc>
                  </a:tr>
                  <a:tr h="370840">
                    <a:tc>
                      <a:txBody>
                        <a:bodyPr/>
                        <a:lstStyle/>
                        <a:p>
                          <a:pPr algn="ctr"/>
                          <a14:m>
                            <m:oMathPara xmlns:m="http://schemas.openxmlformats.org/officeDocument/2006/math">
                              <m:oMathParaPr>
                                <m:jc m:val="centerGroup"/>
                              </m:oMathParaPr>
                              <m:oMath xmlns:m="http://schemas.openxmlformats.org/officeDocument/2006/math">
                                <m:f>
                                  <m:fPr>
                                    <m:ctrlPr>
                                      <a:rPr lang="zh-TW" altLang="en-US" i="1" smtClean="0">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⁢ℓ</m:t>
                                    </m:r>
                                    <m:r>
                                      <m:rPr>
                                        <m:sty m:val="p"/>
                                      </m:rPr>
                                      <a:rPr lang="zh-TW" altLang="en-US">
                                        <a:latin typeface="Cambria Math" panose="02040503050406030204" pitchFamily="18" charset="0"/>
                                      </a:rPr>
                                      <m:t>n</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𝑉</m:t>
                                        </m:r>
                                      </m:e>
                                    </m:d>
                                  </m:num>
                                  <m:den>
                                    <m:r>
                                      <a:rPr lang="zh-TW" altLang="en-US" i="1">
                                        <a:latin typeface="Cambria Math" panose="02040503050406030204" pitchFamily="18" charset="0"/>
                                      </a:rPr>
                                      <m:t>𝑑</m:t>
                                    </m:r>
                                    <m:r>
                                      <a:rPr lang="zh-TW" altLang="en-US">
                                        <a:latin typeface="Cambria Math" panose="02040503050406030204" pitchFamily="18" charset="0"/>
                                      </a:rPr>
                                      <m:t>⁢ℓ</m:t>
                                    </m:r>
                                    <m:r>
                                      <m:rPr>
                                        <m:sty m:val="p"/>
                                      </m:rPr>
                                      <a:rPr lang="zh-TW" altLang="en-US">
                                        <a:latin typeface="Cambria Math" panose="02040503050406030204" pitchFamily="18" charset="0"/>
                                      </a:rPr>
                                      <m:t>n</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𝑟</m:t>
                                        </m:r>
                                      </m:e>
                                    </m:d>
                                  </m:den>
                                </m:f>
                              </m:oMath>
                            </m:oMathPara>
                          </a14:m>
                          <a:endParaRPr lang="zh-TW" altLang="en-US" dirty="0">
                            <a:latin typeface="Cambria Math"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TW" b="0" i="1" smtClean="0">
                                  <a:latin typeface="Cambria Math" panose="02040503050406030204" pitchFamily="18" charset="0"/>
                                  <a:ea typeface="Cambria Math" panose="02040503050406030204" pitchFamily="18" charset="0"/>
                                </a:rPr>
                                <m:t>−</m:t>
                              </m:r>
                              <m:d>
                                <m:dPr>
                                  <m:ctrlPr>
                                    <a:rPr lang="zh-TW" altLang="en-US" i="1">
                                      <a:latin typeface="Cambria Math"/>
                                    </a:rPr>
                                  </m:ctrlPr>
                                </m:dPr>
                                <m:e>
                                  <m:f>
                                    <m:fPr>
                                      <m:ctrlPr>
                                        <a:rPr lang="zh-TW" altLang="en-US" i="1">
                                          <a:latin typeface="Cambria Math"/>
                                        </a:rPr>
                                      </m:ctrlPr>
                                    </m:fPr>
                                    <m:num>
                                      <m:d>
                                        <m:dPr>
                                          <m:ctrlPr>
                                            <a:rPr lang="zh-TW" altLang="en-US" i="1">
                                              <a:latin typeface="Cambria Math"/>
                                            </a:rPr>
                                          </m:ctrlPr>
                                        </m:dPr>
                                        <m:e>
                                          <m:r>
                                            <a:rPr lang="zh-TW" altLang="en-US">
                                              <a:latin typeface="Cambria Math" panose="02040503050406030204" pitchFamily="18" charset="0"/>
                                            </a:rPr>
                                            <m:t>1−</m:t>
                                          </m:r>
                                          <m:sSub>
                                            <m:sSubPr>
                                              <m:ctrlPr>
                                                <a:rPr lang="zh-TW" altLang="en-US" i="1">
                                                  <a:latin typeface="Cambria Math"/>
                                                </a:rPr>
                                              </m:ctrlPr>
                                            </m:sSubPr>
                                            <m:e>
                                              <m:r>
                                                <a:rPr lang="zh-TW" altLang="en-US">
                                                  <a:latin typeface="Cambria Math" panose="02040503050406030204" pitchFamily="18" charset="0"/>
                                                </a:rPr>
                                                <m:t>ℓ</m:t>
                                              </m:r>
                                            </m:e>
                                            <m:sub>
                                              <m:r>
                                                <m:rPr>
                                                  <m:sty m:val="p"/>
                                                </m:rPr>
                                                <a:rPr lang="zh-TW" altLang="en-US">
                                                  <a:latin typeface="Cambria Math" panose="02040503050406030204" pitchFamily="18" charset="0"/>
                                                </a:rPr>
                                                <m:t>rad</m:t>
                                              </m:r>
                                            </m:sub>
                                          </m:sSub>
                                        </m:e>
                                      </m:d>
                                      <m:r>
                                        <a:rPr lang="zh-TW" altLang="en-US">
                                          <a:latin typeface="Cambria Math" panose="02040503050406030204" pitchFamily="18" charset="0"/>
                                        </a:rPr>
                                        <m:t>⁢</m:t>
                                      </m:r>
                                      <m:d>
                                        <m:dPr>
                                          <m:ctrlPr>
                                            <a:rPr lang="zh-TW" altLang="en-US" i="1">
                                              <a:latin typeface="Cambria Math"/>
                                            </a:rPr>
                                          </m:ctrlPr>
                                        </m:dPr>
                                        <m:e>
                                          <m:f>
                                            <m:fPr>
                                              <m:ctrlPr>
                                                <a:rPr lang="zh-TW" altLang="en-US" i="1">
                                                  <a:latin typeface="Cambria Math"/>
                                                </a:rPr>
                                              </m:ctrlPr>
                                            </m:fPr>
                                            <m:num>
                                              <m:r>
                                                <m:rPr>
                                                  <m:sty m:val="p"/>
                                                </m:rPr>
                                                <a:rPr lang="zh-TW" altLang="en-US">
                                                  <a:latin typeface="Cambria Math" panose="02040503050406030204" pitchFamily="18" charset="0"/>
                                                </a:rPr>
                                                <m:t>GM</m:t>
                                              </m:r>
                                            </m:num>
                                            <m:den>
                                              <m:r>
                                                <a:rPr lang="zh-TW" altLang="en-US" i="1">
                                                  <a:latin typeface="Cambria Math" panose="02040503050406030204" pitchFamily="18" charset="0"/>
                                                </a:rPr>
                                                <m:t>𝑟</m:t>
                                              </m:r>
                                            </m:den>
                                          </m:f>
                                        </m:e>
                                      </m:d>
                                      <m:r>
                                        <a:rPr lang="zh-TW" altLang="en-US">
                                          <a:latin typeface="Cambria Math" panose="02040503050406030204" pitchFamily="18" charset="0"/>
                                        </a:rPr>
                                        <m:t>−2⁢</m:t>
                                      </m:r>
                                      <m:sSup>
                                        <m:sSupPr>
                                          <m:ctrlPr>
                                            <a:rPr lang="zh-TW" altLang="en-US" i="1">
                                              <a:latin typeface="Cambria Math"/>
                                            </a:rPr>
                                          </m:ctrlPr>
                                        </m:sSupPr>
                                        <m:e>
                                          <m:r>
                                            <a:rPr lang="zh-TW" altLang="en-US" i="1">
                                              <a:latin typeface="Cambria Math" panose="02040503050406030204" pitchFamily="18" charset="0"/>
                                            </a:rPr>
                                            <m:t>𝑎</m:t>
                                          </m:r>
                                        </m:e>
                                        <m:sup>
                                          <m:r>
                                            <a:rPr lang="zh-TW" altLang="en-US">
                                              <a:latin typeface="Cambria Math" panose="02040503050406030204" pitchFamily="18" charset="0"/>
                                            </a:rPr>
                                            <m:t>2</m:t>
                                          </m:r>
                                        </m:sup>
                                      </m:sSup>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𝑎</m:t>
                                              </m:r>
                                            </m:e>
                                            <m:sup>
                                              <m:r>
                                                <a:rPr lang="zh-TW" altLang="en-US">
                                                  <a:latin typeface="Cambria Math" panose="02040503050406030204" pitchFamily="18" charset="0"/>
                                                </a:rPr>
                                                <m:t>2</m:t>
                                              </m:r>
                                            </m:sup>
                                          </m:sSup>
                                        </m:num>
                                        <m:den>
                                          <m:r>
                                            <a:rPr lang="zh-TW" altLang="en-US" i="1">
                                              <a:latin typeface="Cambria Math" panose="02040503050406030204" pitchFamily="18" charset="0"/>
                                            </a:rPr>
                                            <m:t>𝑑</m:t>
                                          </m:r>
                                          <m:r>
                                            <a:rPr lang="zh-TW" altLang="en-US">
                                              <a:latin typeface="Cambria Math" panose="02040503050406030204" pitchFamily="18" charset="0"/>
                                            </a:rPr>
                                            <m:t>⁢ℓ</m:t>
                                          </m:r>
                                          <m:r>
                                            <m:rPr>
                                              <m:sty m:val="p"/>
                                            </m:rPr>
                                            <a:rPr lang="zh-TW" altLang="en-US">
                                              <a:latin typeface="Cambria Math" panose="02040503050406030204" pitchFamily="18" charset="0"/>
                                            </a:rPr>
                                            <m:t>n</m:t>
                                          </m:r>
                                          <m:r>
                                            <a:rPr lang="zh-TW" altLang="en-US">
                                              <a:latin typeface="Cambria Math" panose="02040503050406030204" pitchFamily="18" charset="0"/>
                                            </a:rPr>
                                            <m:t>⁢</m:t>
                                          </m:r>
                                          <m:d>
                                            <m:dPr>
                                              <m:ctrlPr>
                                                <a:rPr lang="zh-TW" altLang="en-US" i="1">
                                                  <a:latin typeface="Cambria Math"/>
                                                </a:rPr>
                                              </m:ctrlPr>
                                            </m:dPr>
                                            <m:e>
                                              <m:r>
                                                <a:rPr lang="zh-TW" altLang="en-US" i="1">
                                                  <a:latin typeface="Cambria Math" panose="02040503050406030204" pitchFamily="18" charset="0"/>
                                                </a:rPr>
                                                <m:t>𝑟</m:t>
                                              </m:r>
                                            </m:e>
                                          </m:d>
                                        </m:den>
                                      </m:f>
                                    </m:num>
                                    <m:den>
                                      <m:sSup>
                                        <m:sSupPr>
                                          <m:ctrlPr>
                                            <a:rPr lang="zh-TW" altLang="en-US" i="1">
                                              <a:latin typeface="Cambria Math"/>
                                            </a:rPr>
                                          </m:ctrlPr>
                                        </m:sSupPr>
                                        <m:e>
                                          <m:r>
                                            <a:rPr lang="zh-TW" altLang="en-US" i="1">
                                              <a:latin typeface="Cambria Math" panose="02040503050406030204" pitchFamily="18" charset="0"/>
                                            </a:rPr>
                                            <m:t>𝑣</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𝑎</m:t>
                                          </m:r>
                                        </m:e>
                                        <m:sup>
                                          <m:r>
                                            <a:rPr lang="zh-TW" altLang="en-US">
                                              <a:latin typeface="Cambria Math" panose="02040503050406030204" pitchFamily="18" charset="0"/>
                                            </a:rPr>
                                            <m:t>2</m:t>
                                          </m:r>
                                        </m:sup>
                                      </m:sSup>
                                    </m:den>
                                  </m:f>
                                </m:e>
                              </m:d>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zh-TW" altLang="en-US">
                                  <a:latin typeface="Cambria Math" panose="02040503050406030204" pitchFamily="18" charset="0"/>
                                </a:rPr>
                                <m:t>−</m:t>
                              </m:r>
                              <m:d>
                                <m:dPr>
                                  <m:ctrlPr>
                                    <a:rPr lang="zh-TW" altLang="en-US" i="1">
                                      <a:latin typeface="Cambria Math"/>
                                    </a:rPr>
                                  </m:ctrlPr>
                                </m:dPr>
                                <m:e>
                                  <m:f>
                                    <m:fPr>
                                      <m:ctrlPr>
                                        <a:rPr lang="zh-TW" altLang="en-US" i="1">
                                          <a:latin typeface="Cambria Math"/>
                                        </a:rPr>
                                      </m:ctrlPr>
                                    </m:fPr>
                                    <m:num>
                                      <m:d>
                                        <m:dPr>
                                          <m:ctrlPr>
                                            <a:rPr lang="zh-TW" altLang="en-US" i="1">
                                              <a:latin typeface="Cambria Math"/>
                                            </a:rPr>
                                          </m:ctrlPr>
                                        </m:dPr>
                                        <m:e>
                                          <m:f>
                                            <m:fPr>
                                              <m:ctrlPr>
                                                <a:rPr lang="zh-TW" altLang="en-US" i="1">
                                                  <a:latin typeface="Cambria Math"/>
                                                </a:rPr>
                                              </m:ctrlPr>
                                            </m:fPr>
                                            <m:num>
                                              <m:r>
                                                <m:rPr>
                                                  <m:sty m:val="p"/>
                                                </m:rPr>
                                                <a:rPr lang="zh-TW" altLang="en-US">
                                                  <a:latin typeface="Cambria Math" panose="02040503050406030204" pitchFamily="18" charset="0"/>
                                                </a:rPr>
                                                <m:t>GM</m:t>
                                              </m:r>
                                            </m:num>
                                            <m:den>
                                              <m:r>
                                                <a:rPr lang="zh-TW" altLang="en-US" i="1">
                                                  <a:latin typeface="Cambria Math" panose="02040503050406030204" pitchFamily="18" charset="0"/>
                                                </a:rPr>
                                                <m:t>𝑟</m:t>
                                              </m:r>
                                            </m:den>
                                          </m:f>
                                        </m:e>
                                      </m:d>
                                      <m:r>
                                        <a:rPr lang="zh-TW" altLang="en-US">
                                          <a:latin typeface="Cambria Math" panose="02040503050406030204" pitchFamily="18" charset="0"/>
                                        </a:rPr>
                                        <m:t>−2⁢</m:t>
                                      </m:r>
                                      <m:sSup>
                                        <m:sSupPr>
                                          <m:ctrlPr>
                                            <a:rPr lang="zh-TW" altLang="en-US" i="1">
                                              <a:latin typeface="Cambria Math"/>
                                            </a:rPr>
                                          </m:ctrlPr>
                                        </m:sSupPr>
                                        <m:e>
                                          <m:sSub>
                                            <m:sSubPr>
                                              <m:ctrlPr>
                                                <a:rPr lang="zh-TW" altLang="en-US" i="1">
                                                  <a:latin typeface="Cambria Math"/>
                                                </a:rPr>
                                              </m:ctrlPr>
                                            </m:sSubPr>
                                            <m:e>
                                              <m:r>
                                                <a:rPr lang="zh-TW" altLang="en-US" i="1">
                                                  <a:latin typeface="Cambria Math" panose="02040503050406030204" pitchFamily="18" charset="0"/>
                                                </a:rPr>
                                                <m:t>𝑐</m:t>
                                              </m:r>
                                            </m:e>
                                            <m:sub>
                                              <m:r>
                                                <a:rPr lang="zh-TW" altLang="en-US" i="1">
                                                  <a:latin typeface="Cambria Math" panose="02040503050406030204" pitchFamily="18" charset="0"/>
                                                </a:rPr>
                                                <m:t>𝑠</m:t>
                                              </m:r>
                                            </m:sub>
                                          </m:sSub>
                                        </m:e>
                                        <m:sup>
                                          <m:r>
                                            <a:rPr lang="zh-TW" altLang="en-US">
                                              <a:latin typeface="Cambria Math" panose="02040503050406030204" pitchFamily="18" charset="0"/>
                                            </a:rPr>
                                            <m:t>2</m:t>
                                          </m:r>
                                        </m:sup>
                                      </m:sSup>
                                    </m:num>
                                    <m:den>
                                      <m:sSup>
                                        <m:sSupPr>
                                          <m:ctrlPr>
                                            <a:rPr lang="zh-TW" altLang="en-US" i="1">
                                              <a:latin typeface="Cambria Math"/>
                                            </a:rPr>
                                          </m:ctrlPr>
                                        </m:sSupPr>
                                        <m:e>
                                          <m:r>
                                            <a:rPr lang="zh-TW" altLang="en-US" i="1">
                                              <a:latin typeface="Cambria Math" panose="02040503050406030204" pitchFamily="18" charset="0"/>
                                            </a:rPr>
                                            <m:t>𝑣</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panose="02040503050406030204" pitchFamily="18" charset="0"/>
                                                </a:rPr>
                                                <m:t>𝑐</m:t>
                                              </m:r>
                                            </m:e>
                                            <m:sub>
                                              <m:r>
                                                <a:rPr lang="zh-TW" altLang="en-US" i="1">
                                                  <a:latin typeface="Cambria Math" panose="02040503050406030204" pitchFamily="18" charset="0"/>
                                                </a:rPr>
                                                <m:t>𝑠</m:t>
                                              </m:r>
                                            </m:sub>
                                          </m:sSub>
                                        </m:e>
                                        <m:sup>
                                          <m:r>
                                            <a:rPr lang="zh-TW" altLang="en-US">
                                              <a:latin typeface="Cambria Math" panose="02040503050406030204" pitchFamily="18" charset="0"/>
                                            </a:rPr>
                                            <m:t>2</m:t>
                                          </m:r>
                                        </m:sup>
                                      </m:sSup>
                                    </m:den>
                                  </m:f>
                                </m:e>
                              </m:d>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a:txBody>
                      <a:tcPr anchor="ctr"/>
                    </a:tc>
                  </a:tr>
                  <a:tr h="370840">
                    <a:tc>
                      <a:txBody>
                        <a:bodyPr/>
                        <a:lstStyle/>
                        <a:p>
                          <a:pPr algn="ctr"/>
                          <a:r>
                            <a:rPr lang="en-US" altLang="zh-TW" dirty="0" smtClean="0">
                              <a:latin typeface="Cambria Math" panose="02040503050406030204" pitchFamily="18" charset="0"/>
                              <a:ea typeface="Cambria Math" panose="02040503050406030204" pitchFamily="18" charset="0"/>
                            </a:rPr>
                            <a:t>Critical point</a:t>
                          </a:r>
                          <a:r>
                            <a:rPr lang="zh-TW" altLang="en-US" dirty="0" smtClean="0">
                              <a:latin typeface="Cambria Math" panose="02040503050406030204" pitchFamily="18" charset="0"/>
                            </a:rPr>
                            <a:t> </a:t>
                          </a:r>
                          <a14:m>
                            <m:oMath xmlns:m="http://schemas.openxmlformats.org/officeDocument/2006/math">
                              <m:sSub>
                                <m:sSubPr>
                                  <m:ctrlPr>
                                    <a:rPr lang="zh-TW" altLang="en-US" sz="1800" i="1" smtClean="0">
                                      <a:latin typeface="Cambria Math"/>
                                    </a:rPr>
                                  </m:ctrlPr>
                                </m:sSubPr>
                                <m:e>
                                  <m:r>
                                    <a:rPr lang="zh-TW" altLang="en-US" sz="1800" i="1">
                                      <a:latin typeface="Cambria Math" panose="02040503050406030204" pitchFamily="18" charset="0"/>
                                    </a:rPr>
                                    <m:t>𝑟</m:t>
                                  </m:r>
                                </m:e>
                                <m:sub>
                                  <m:r>
                                    <a:rPr lang="zh-TW" altLang="en-US" sz="1800" i="1">
                                      <a:latin typeface="Cambria Math" panose="02040503050406030204" pitchFamily="18" charset="0"/>
                                    </a:rPr>
                                    <m:t>𝑐</m:t>
                                  </m:r>
                                </m:sub>
                              </m:sSub>
                            </m:oMath>
                          </a14:m>
                          <a:endParaRPr lang="zh-TW" altLang="en-US" dirty="0">
                            <a:latin typeface="Cambria Math" panose="02040503050406030204" pitchFamily="18" charset="0"/>
                          </a:endParaRPr>
                        </a:p>
                      </a:txBody>
                      <a:tcPr anchor="ctr"/>
                    </a:tc>
                    <a:tc>
                      <a:txBody>
                        <a:bodyPr/>
                        <a:lstStyle/>
                        <a:p>
                          <a:pPr algn="ctr"/>
                          <a14:m>
                            <m:oMath xmlns:m="http://schemas.openxmlformats.org/officeDocument/2006/math">
                              <m:sSub>
                                <m:sSubPr>
                                  <m:ctrlPr>
                                    <a:rPr lang="zh-TW" altLang="en-US" sz="1800" i="1" smtClean="0">
                                      <a:latin typeface="Cambria Math"/>
                                    </a:rPr>
                                  </m:ctrlPr>
                                </m:sSubPr>
                                <m:e>
                                  <m:r>
                                    <a:rPr lang="zh-TW" altLang="en-US" sz="1800" i="1">
                                      <a:latin typeface="Cambria Math" panose="02040503050406030204" pitchFamily="18" charset="0"/>
                                    </a:rPr>
                                    <m:t>𝑟</m:t>
                                  </m:r>
                                </m:e>
                                <m:sub>
                                  <m:r>
                                    <a:rPr lang="en-US" altLang="zh-TW" sz="1800" b="0" i="1" smtClean="0">
                                      <a:latin typeface="Cambria Math" panose="02040503050406030204" pitchFamily="18" charset="0"/>
                                      <a:ea typeface="Cambria Math" panose="02040503050406030204" pitchFamily="18" charset="0"/>
                                    </a:rPr>
                                    <m:t>𝑠</m:t>
                                  </m:r>
                                  <m:r>
                                    <a:rPr lang="en-US" altLang="zh-TW" sz="1800" b="0" i="1" smtClean="0">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ea typeface="Cambria Math" panose="02040503050406030204" pitchFamily="18" charset="0"/>
                                    </a:rPr>
                                    <m:t>𝑔</m:t>
                                  </m:r>
                                </m:sub>
                              </m:sSub>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(gas pressure</a:t>
                          </a:r>
                          <a:r>
                            <a:rPr lang="en-US" altLang="zh-TW" baseline="0" dirty="0" smtClean="0">
                              <a:latin typeface="Cambria Math" panose="02040503050406030204" pitchFamily="18" charset="0"/>
                              <a:ea typeface="Cambria Math" panose="02040503050406030204" pitchFamily="18" charset="0"/>
                            </a:rPr>
                            <a:t> sonic point)</a:t>
                          </a:r>
                          <a:endParaRPr lang="zh-TW" altLang="en-US" dirty="0">
                            <a:latin typeface="Cambria Math" panose="02040503050406030204" pitchFamily="18" charset="0"/>
                          </a:endParaRPr>
                        </a:p>
                      </a:txBody>
                      <a:tcPr anchor="ctr"/>
                    </a:tc>
                    <a:tc>
                      <a:txBody>
                        <a:bodyPr/>
                        <a:lstStyle/>
                        <a:p>
                          <a:pPr algn="ctr"/>
                          <a14:m>
                            <m:oMath xmlns:m="http://schemas.openxmlformats.org/officeDocument/2006/math">
                              <m:sSub>
                                <m:sSubPr>
                                  <m:ctrlPr>
                                    <a:rPr lang="zh-TW" altLang="en-US" sz="1800" i="1" smtClean="0">
                                      <a:latin typeface="Cambria Math"/>
                                    </a:rPr>
                                  </m:ctrlPr>
                                </m:sSubPr>
                                <m:e>
                                  <m:r>
                                    <a:rPr lang="zh-TW" altLang="en-US" sz="1800" i="1">
                                      <a:latin typeface="Cambria Math" panose="02040503050406030204" pitchFamily="18" charset="0"/>
                                    </a:rPr>
                                    <m:t>𝑟</m:t>
                                  </m:r>
                                </m:e>
                                <m:sub>
                                  <m:r>
                                    <a:rPr lang="en-US" altLang="zh-TW" sz="1800" b="0" i="1" smtClean="0">
                                      <a:latin typeface="Cambria Math" panose="02040503050406030204" pitchFamily="18" charset="0"/>
                                      <a:ea typeface="Cambria Math" panose="02040503050406030204" pitchFamily="18" charset="0"/>
                                    </a:rPr>
                                    <m:t>𝑠</m:t>
                                  </m:r>
                                </m:sub>
                              </m:sSub>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(total pressure sonic point)</a:t>
                          </a:r>
                          <a:endParaRPr lang="zh-TW" altLang="en-US" dirty="0">
                            <a:latin typeface="Cambria Math" panose="02040503050406030204" pitchFamily="18" charset="0"/>
                          </a:endParaRPr>
                        </a:p>
                      </a:txBody>
                      <a:tcPr anchor="ctr"/>
                    </a:tc>
                  </a:tr>
                  <a:tr h="370840">
                    <a:tc>
                      <a:txBody>
                        <a:bodyPr/>
                        <a:lstStyle/>
                        <a:p>
                          <a:pPr algn="ctr"/>
                          <a:r>
                            <a:rPr lang="en-US" altLang="zh-TW" dirty="0" smtClean="0">
                              <a:latin typeface="Cambria Math" panose="02040503050406030204" pitchFamily="18" charset="0"/>
                              <a:ea typeface="Cambria Math" panose="02040503050406030204" pitchFamily="18" charset="0"/>
                            </a:rPr>
                            <a:t>Velocity at </a:t>
                          </a:r>
                          <a14:m>
                            <m:oMath xmlns:m="http://schemas.openxmlformats.org/officeDocument/2006/math">
                              <m:sSub>
                                <m:sSubPr>
                                  <m:ctrlPr>
                                    <a:rPr lang="zh-TW" altLang="en-US" sz="1800" i="1" smtClean="0">
                                      <a:latin typeface="Cambria Math"/>
                                    </a:rPr>
                                  </m:ctrlPr>
                                </m:sSubPr>
                                <m:e>
                                  <m:r>
                                    <a:rPr lang="zh-TW" altLang="en-US" sz="1800" i="1">
                                      <a:latin typeface="Cambria Math" panose="02040503050406030204" pitchFamily="18" charset="0"/>
                                    </a:rPr>
                                    <m:t>𝑟</m:t>
                                  </m:r>
                                </m:e>
                                <m:sub>
                                  <m:r>
                                    <a:rPr lang="zh-TW" altLang="en-US" sz="1800" i="1">
                                      <a:latin typeface="Cambria Math" panose="02040503050406030204" pitchFamily="18" charset="0"/>
                                    </a:rPr>
                                    <m:t>𝑐</m:t>
                                  </m:r>
                                </m:sub>
                              </m:sSub>
                            </m:oMath>
                          </a14:m>
                          <a:endParaRPr lang="zh-TW" altLang="en-US" dirty="0">
                            <a:latin typeface="Cambria Math"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zh-TW" altLang="en-US" i="1" smtClean="0">
                                  <a:latin typeface="Cambria Math" panose="02040503050406030204" pitchFamily="18" charset="0"/>
                                </a:rPr>
                                <m:t>𝑎</m:t>
                              </m:r>
                              <m:r>
                                <a:rPr lang="zh-TW" altLang="en-US">
                                  <a:latin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𝑔</m:t>
                                          </m:r>
                                        </m:sub>
                                      </m:sSub>
                                    </m:num>
                                    <m:den>
                                      <m:r>
                                        <a:rPr lang="zh-TW" altLang="en-US" i="1">
                                          <a:latin typeface="Cambria Math" panose="02040503050406030204" pitchFamily="18" charset="0"/>
                                        </a:rPr>
                                        <m:t>𝜌</m:t>
                                      </m:r>
                                    </m:den>
                                  </m:f>
                                </m:e>
                              </m:rad>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𝑐</m:t>
                                  </m:r>
                                </m:e>
                                <m:sub>
                                  <m:r>
                                    <a:rPr lang="zh-TW" altLang="en-US" i="1">
                                      <a:latin typeface="Cambria Math" panose="02040503050406030204" pitchFamily="18" charset="0"/>
                                    </a:rPr>
                                    <m:t>𝑠</m:t>
                                  </m:r>
                                </m:sub>
                              </m:sSub>
                              <m:r>
                                <a:rPr lang="en-US" altLang="zh-TW" b="0" i="1" smtClean="0">
                                  <a:latin typeface="Cambria Math" panose="02040503050406030204" pitchFamily="18" charset="0"/>
                                  <a:ea typeface="Cambria Math" panose="02040503050406030204" pitchFamily="18" charset="0"/>
                                </a:rPr>
                                <m:t>=</m:t>
                              </m:r>
                              <m:rad>
                                <m:radPr>
                                  <m:degHide m:val="on"/>
                                  <m:ctrlPr>
                                    <a:rPr lang="zh-TW" altLang="en-US" i="1" smtClean="0">
                                      <a:latin typeface="Cambria Math"/>
                                    </a:rPr>
                                  </m:ctrlPr>
                                </m:radPr>
                                <m:deg/>
                                <m:e>
                                  <m:f>
                                    <m:fPr>
                                      <m:ctrlPr>
                                        <a:rPr lang="zh-TW" altLang="en-US" i="1">
                                          <a:latin typeface="Cambria Math"/>
                                        </a:rPr>
                                      </m:ctrlPr>
                                    </m:fPr>
                                    <m:num>
                                      <m:r>
                                        <m:rPr>
                                          <m:sty m:val="p"/>
                                        </m:rPr>
                                        <a:rPr lang="zh-TW" altLang="en-US">
                                          <a:latin typeface="Cambria Math" panose="02040503050406030204" pitchFamily="18" charset="0"/>
                                        </a:rPr>
                                        <m:t>γp</m:t>
                                      </m:r>
                                    </m:num>
                                    <m:den>
                                      <m:r>
                                        <a:rPr lang="zh-TW" altLang="en-US" i="1">
                                          <a:latin typeface="Cambria Math" panose="02040503050406030204" pitchFamily="18" charset="0"/>
                                        </a:rPr>
                                        <m:t>𝜌</m:t>
                                      </m:r>
                                    </m:den>
                                  </m:f>
                                </m:e>
                              </m:rad>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a:txBody>
                      <a:tcPr anchor="ct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252799058"/>
                  </p:ext>
                </p:extLst>
              </p:nvPr>
            </p:nvGraphicFramePr>
            <p:xfrm>
              <a:off x="201623" y="2730842"/>
              <a:ext cx="8740752" cy="3936366"/>
            </p:xfrm>
            <a:graphic>
              <a:graphicData uri="http://schemas.openxmlformats.org/drawingml/2006/table">
                <a:tbl>
                  <a:tblPr firstRow="1" bandRow="1">
                    <a:tableStyleId>{5C22544A-7EE6-4342-B048-85BDC9FD1C3A}</a:tableStyleId>
                  </a:tblPr>
                  <a:tblGrid>
                    <a:gridCol w="1387051"/>
                    <a:gridCol w="3667225"/>
                    <a:gridCol w="3686476"/>
                  </a:tblGrid>
                  <a:tr h="370840">
                    <a:tc>
                      <a:txBody>
                        <a:bodyPr/>
                        <a:lstStyle/>
                        <a:p>
                          <a:pPr algn="ct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Radiative</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Adiabatic</a:t>
                          </a:r>
                          <a:endParaRPr lang="zh-TW" altLang="en-US" dirty="0">
                            <a:latin typeface="Cambria Math" panose="02040503050406030204" pitchFamily="18" charset="0"/>
                          </a:endParaRPr>
                        </a:p>
                      </a:txBody>
                      <a:tcPr anchor="ctr"/>
                    </a:tc>
                  </a:tr>
                  <a:tr h="641922">
                    <a:tc>
                      <a:txBody>
                        <a:bodyPr/>
                        <a:lstStyle/>
                        <a:p>
                          <a:pPr algn="ctr"/>
                          <a:r>
                            <a:rPr lang="en-US" altLang="zh-TW" dirty="0" smtClean="0">
                              <a:latin typeface="Cambria Math" panose="02040503050406030204" pitchFamily="18" charset="0"/>
                              <a:ea typeface="Cambria Math" panose="02040503050406030204" pitchFamily="18" charset="0"/>
                            </a:rPr>
                            <a:t>Basic Equation</a:t>
                          </a:r>
                          <a:endParaRPr lang="zh-TW" altLang="en-US" dirty="0">
                            <a:latin typeface="Cambria Math" panose="02040503050406030204" pitchFamily="18" charset="0"/>
                          </a:endParaRPr>
                        </a:p>
                      </a:txBody>
                      <a:tcPr anchor="ctr"/>
                    </a:tc>
                    <a:tc>
                      <a:txBody>
                        <a:bodyPr/>
                        <a:lstStyle/>
                        <a:p>
                          <a:endParaRPr lang="zh-TW"/>
                        </a:p>
                      </a:txBody>
                      <a:tcPr anchor="ctr">
                        <a:blipFill rotWithShape="1">
                          <a:blip r:embed="rId4"/>
                          <a:stretch>
                            <a:fillRect l="-37937" t="-63810" r="-100666" b="-457143"/>
                          </a:stretch>
                        </a:blipFill>
                      </a:tcPr>
                    </a:tc>
                    <a:tc>
                      <a:txBody>
                        <a:bodyPr/>
                        <a:lstStyle/>
                        <a:p>
                          <a:endParaRPr lang="zh-TW"/>
                        </a:p>
                      </a:txBody>
                      <a:tcPr anchor="ctr">
                        <a:blipFill rotWithShape="1">
                          <a:blip r:embed="rId4"/>
                          <a:stretch>
                            <a:fillRect l="-137025" t="-63810" b="-457143"/>
                          </a:stretch>
                        </a:blipFill>
                      </a:tcPr>
                    </a:tc>
                  </a:tr>
                  <a:tr h="914400">
                    <a:tc>
                      <a:txBody>
                        <a:bodyPr/>
                        <a:lstStyle/>
                        <a:p>
                          <a:pPr algn="ctr"/>
                          <a:r>
                            <a:rPr lang="en-US" altLang="zh-TW" dirty="0" smtClean="0">
                              <a:latin typeface="Cambria Math" panose="02040503050406030204" pitchFamily="18" charset="0"/>
                              <a:ea typeface="Cambria Math" panose="02040503050406030204" pitchFamily="18" charset="0"/>
                            </a:rPr>
                            <a:t>Explanation</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Photon diffusion dominates</a:t>
                          </a:r>
                          <a:r>
                            <a:rPr lang="en-US" altLang="zh-TW" baseline="0" dirty="0" smtClean="0">
                              <a:latin typeface="Cambria Math" panose="02040503050406030204" pitchFamily="18" charset="0"/>
                              <a:ea typeface="Cambria Math" panose="02040503050406030204" pitchFamily="18" charset="0"/>
                            </a:rPr>
                            <a:t> over the force of electrons trying to drag the photons along adiabatically</a:t>
                          </a:r>
                          <a:endParaRPr lang="zh-TW" altLang="en-US" dirty="0">
                            <a:latin typeface="Cambria Math" panose="02040503050406030204" pitchFamily="18" charset="0"/>
                          </a:endParaRPr>
                        </a:p>
                      </a:txBody>
                      <a:tcPr anchor="ctr"/>
                    </a:tc>
                    <a:tc>
                      <a:txBody>
                        <a:bodyPr/>
                        <a:lstStyle/>
                        <a:p>
                          <a:pPr algn="ctr"/>
                          <a:r>
                            <a:rPr lang="en-US" altLang="zh-TW" dirty="0" smtClean="0">
                              <a:latin typeface="Cambria Math" panose="02040503050406030204" pitchFamily="18" charset="0"/>
                              <a:ea typeface="Cambria Math" panose="02040503050406030204" pitchFamily="18" charset="0"/>
                            </a:rPr>
                            <a:t>The photons are dragged along with the electrons therefore</a:t>
                          </a:r>
                          <a:r>
                            <a:rPr lang="en-US" altLang="zh-TW" baseline="0" dirty="0" smtClean="0">
                              <a:latin typeface="Cambria Math" panose="02040503050406030204" pitchFamily="18" charset="0"/>
                              <a:ea typeface="Cambria Math" panose="02040503050406030204" pitchFamily="18" charset="0"/>
                            </a:rPr>
                            <a:t> there is no net flux between different radii</a:t>
                          </a:r>
                          <a:endParaRPr lang="zh-TW" altLang="en-US" dirty="0">
                            <a:latin typeface="Cambria Math" panose="02040503050406030204" pitchFamily="18" charset="0"/>
                          </a:endParaRPr>
                        </a:p>
                      </a:txBody>
                      <a:tcPr anchor="ctr"/>
                    </a:tc>
                  </a:tr>
                  <a:tr h="719455">
                    <a:tc>
                      <a:txBody>
                        <a:bodyPr/>
                        <a:lstStyle/>
                        <a:p>
                          <a:endParaRPr lang="zh-TW"/>
                        </a:p>
                      </a:txBody>
                      <a:tcPr anchor="ctr">
                        <a:blipFill rotWithShape="1">
                          <a:blip r:embed="rId4"/>
                          <a:stretch>
                            <a:fillRect t="-272881" r="-528947" b="-179661"/>
                          </a:stretch>
                        </a:blipFill>
                      </a:tcPr>
                    </a:tc>
                    <a:tc>
                      <a:txBody>
                        <a:bodyPr/>
                        <a:lstStyle/>
                        <a:p>
                          <a:endParaRPr lang="zh-TW"/>
                        </a:p>
                      </a:txBody>
                      <a:tcPr anchor="ctr">
                        <a:blipFill rotWithShape="1">
                          <a:blip r:embed="rId4"/>
                          <a:stretch>
                            <a:fillRect l="-37937" t="-272881" r="-100666" b="-179661"/>
                          </a:stretch>
                        </a:blipFill>
                      </a:tcPr>
                    </a:tc>
                    <a:tc>
                      <a:txBody>
                        <a:bodyPr/>
                        <a:lstStyle/>
                        <a:p>
                          <a:endParaRPr lang="zh-TW"/>
                        </a:p>
                      </a:txBody>
                      <a:tcPr anchor="ctr">
                        <a:blipFill rotWithShape="1">
                          <a:blip r:embed="rId4"/>
                          <a:stretch>
                            <a:fillRect l="-137025" t="-272881" b="-179661"/>
                          </a:stretch>
                        </a:blipFill>
                      </a:tcPr>
                    </a:tc>
                  </a:tr>
                  <a:tr h="640080">
                    <a:tc>
                      <a:txBody>
                        <a:bodyPr/>
                        <a:lstStyle/>
                        <a:p>
                          <a:endParaRPr lang="zh-TW"/>
                        </a:p>
                      </a:txBody>
                      <a:tcPr anchor="ctr">
                        <a:blipFill rotWithShape="1">
                          <a:blip r:embed="rId4"/>
                          <a:stretch>
                            <a:fillRect t="-419048" r="-528947" b="-101905"/>
                          </a:stretch>
                        </a:blipFill>
                      </a:tcPr>
                    </a:tc>
                    <a:tc>
                      <a:txBody>
                        <a:bodyPr/>
                        <a:lstStyle/>
                        <a:p>
                          <a:endParaRPr lang="zh-TW"/>
                        </a:p>
                      </a:txBody>
                      <a:tcPr anchor="ctr">
                        <a:blipFill rotWithShape="1">
                          <a:blip r:embed="rId4"/>
                          <a:stretch>
                            <a:fillRect l="-37937" t="-419048" r="-100666" b="-101905"/>
                          </a:stretch>
                        </a:blipFill>
                      </a:tcPr>
                    </a:tc>
                    <a:tc>
                      <a:txBody>
                        <a:bodyPr/>
                        <a:lstStyle/>
                        <a:p>
                          <a:endParaRPr lang="zh-TW"/>
                        </a:p>
                      </a:txBody>
                      <a:tcPr anchor="ctr">
                        <a:blipFill rotWithShape="1">
                          <a:blip r:embed="rId4"/>
                          <a:stretch>
                            <a:fillRect l="-137025" t="-419048" b="-101905"/>
                          </a:stretch>
                        </a:blipFill>
                      </a:tcPr>
                    </a:tc>
                  </a:tr>
                  <a:tr h="649669">
                    <a:tc>
                      <a:txBody>
                        <a:bodyPr/>
                        <a:lstStyle/>
                        <a:p>
                          <a:endParaRPr lang="zh-TW"/>
                        </a:p>
                      </a:txBody>
                      <a:tcPr anchor="ctr">
                        <a:blipFill rotWithShape="1">
                          <a:blip r:embed="rId4"/>
                          <a:stretch>
                            <a:fillRect t="-509346" r="-528947"/>
                          </a:stretch>
                        </a:blipFill>
                      </a:tcPr>
                    </a:tc>
                    <a:tc>
                      <a:txBody>
                        <a:bodyPr/>
                        <a:lstStyle/>
                        <a:p>
                          <a:endParaRPr lang="zh-TW"/>
                        </a:p>
                      </a:txBody>
                      <a:tcPr anchor="ctr">
                        <a:blipFill rotWithShape="1">
                          <a:blip r:embed="rId4"/>
                          <a:stretch>
                            <a:fillRect l="-37937" t="-509346" r="-100666"/>
                          </a:stretch>
                        </a:blipFill>
                      </a:tcPr>
                    </a:tc>
                    <a:tc>
                      <a:txBody>
                        <a:bodyPr/>
                        <a:lstStyle/>
                        <a:p>
                          <a:endParaRPr lang="zh-TW"/>
                        </a:p>
                      </a:txBody>
                      <a:tcPr anchor="ctr">
                        <a:blipFill rotWithShape="1">
                          <a:blip r:embed="rId4"/>
                          <a:stretch>
                            <a:fillRect l="-137025" t="-509346"/>
                          </a:stretch>
                        </a:blipFill>
                      </a:tcPr>
                    </a:tc>
                  </a:tr>
                </a:tbl>
              </a:graphicData>
            </a:graphic>
          </p:graphicFrame>
        </mc:Fallback>
      </mc:AlternateContent>
      <p:sp>
        <p:nvSpPr>
          <p:cNvPr id="10" name="TextBox 9"/>
          <p:cNvSpPr txBox="1"/>
          <p:nvPr/>
        </p:nvSpPr>
        <p:spPr>
          <a:xfrm>
            <a:off x="164639" y="2329188"/>
            <a:ext cx="4407360"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There can be two extremes as listed below:</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23786506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altLang="zh-TW" sz="3600" dirty="0" smtClean="0"/>
              <a:t>Radiative or Adiabatic?</a:t>
            </a:r>
            <a:endParaRPr lang="zh-TW" altLang="en-US" sz="3600" dirty="0"/>
          </a:p>
        </p:txBody>
      </p:sp>
      <p:sp>
        <p:nvSpPr>
          <p:cNvPr id="2" name="TextBox 1"/>
          <p:cNvSpPr txBox="1"/>
          <p:nvPr/>
        </p:nvSpPr>
        <p:spPr>
          <a:xfrm>
            <a:off x="356135" y="1328286"/>
            <a:ext cx="8460605" cy="2308324"/>
          </a:xfrm>
          <a:prstGeom prst="rect">
            <a:avLst/>
          </a:prstGeom>
          <a:noFill/>
        </p:spPr>
        <p:txBody>
          <a:bodyPr wrap="square" rtlCol="0">
            <a:spAutoFit/>
          </a:bodyPr>
          <a:lstStyle/>
          <a:p>
            <a:r>
              <a:rPr lang="en-US" altLang="zh-TW" dirty="0" smtClean="0">
                <a:latin typeface="Cambria Math" pitchFamily="18" charset="0"/>
                <a:ea typeface="Cambria Math" pitchFamily="18" charset="0"/>
              </a:rPr>
              <a:t>Now we are faced with a different problem: The radiative and adiabatic cases have different critical radii. </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Therefore it now becomes important to know under what conditions will each be a valid approximation.</a:t>
            </a:r>
            <a:endParaRPr lang="en-US" altLang="zh-TW" dirty="0">
              <a:latin typeface="Cambria Math" pitchFamily="18" charset="0"/>
              <a:ea typeface="Cambria Math" pitchFamily="18" charset="0"/>
            </a:endParaRP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The book gives only (again) limiting cases and slices them apart with a very stiff boundary.</a:t>
            </a:r>
          </a:p>
        </p:txBody>
      </p:sp>
      <mc:AlternateContent xmlns:mc="http://schemas.openxmlformats.org/markup-compatibility/2006" xmlns:a14="http://schemas.microsoft.com/office/drawing/2010/main">
        <mc:Choice Requires="a14">
          <p:sp>
            <p:nvSpPr>
              <p:cNvPr id="5" name="Rectangle 4"/>
              <p:cNvSpPr/>
              <p:nvPr/>
            </p:nvSpPr>
            <p:spPr>
              <a:xfrm>
                <a:off x="1878257" y="3898309"/>
                <a:ext cx="5416355" cy="535724"/>
              </a:xfrm>
              <a:prstGeom prst="rect">
                <a:avLst/>
              </a:prstGeom>
            </p:spPr>
            <p:txBody>
              <a:bodyPr wrap="none">
                <a:spAutoFit/>
              </a:bodyPr>
              <a:lstStyle/>
              <a:p>
                <a:r>
                  <a:rPr lang="en-US" altLang="zh-TW" dirty="0">
                    <a:latin typeface="Cambria Math" panose="02040503050406030204" pitchFamily="18" charset="0"/>
                    <a:ea typeface="Cambria Math" panose="02040503050406030204" pitchFamily="18" charset="0"/>
                  </a:rPr>
                  <a:t>T</a:t>
                </a:r>
                <a:r>
                  <a:rPr lang="en-US" altLang="zh-TW" dirty="0" smtClean="0">
                    <a:latin typeface="Cambria Math" panose="02040503050406030204" pitchFamily="18" charset="0"/>
                    <a:ea typeface="Cambria Math" panose="02040503050406030204" pitchFamily="18" charset="0"/>
                  </a:rPr>
                  <a:t>he energy equation </a:t>
                </a:r>
                <a14:m>
                  <m:oMath xmlns:m="http://schemas.openxmlformats.org/officeDocument/2006/math">
                    <m:r>
                      <a:rPr lang="zh-TW" altLang="en-US" i="1">
                        <a:latin typeface="Cambria Math" panose="02040503050406030204" pitchFamily="18" charset="0"/>
                      </a:rPr>
                      <m:t>𝑣</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dε</m:t>
                        </m:r>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d>
                          <m:dPr>
                            <m:ctrlPr>
                              <a:rPr lang="zh-TW" altLang="en-US" i="1">
                                <a:latin typeface="Cambria Math"/>
                              </a:rPr>
                            </m:ctrlPr>
                          </m:dPr>
                          <m:e>
                            <m:r>
                              <a:rPr lang="zh-TW" altLang="en-US" i="1">
                                <a:latin typeface="Cambria Math" panose="02040503050406030204" pitchFamily="18" charset="0"/>
                              </a:rPr>
                              <m:t>𝑝</m:t>
                            </m:r>
                            <m:r>
                              <a:rPr lang="zh-TW" altLang="en-US">
                                <a:latin typeface="Cambria Math" panose="02040503050406030204" pitchFamily="18" charset="0"/>
                              </a:rPr>
                              <m:t>+</m:t>
                            </m:r>
                            <m:r>
                              <a:rPr lang="zh-TW" altLang="en-US" i="1">
                                <a:latin typeface="Cambria Math" panose="02040503050406030204" pitchFamily="18" charset="0"/>
                              </a:rPr>
                              <m:t>𝜀</m:t>
                            </m:r>
                          </m:e>
                        </m:d>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r>
                              <a:rPr lang="zh-TW" altLang="en-US" i="1">
                                <a:latin typeface="Cambria Math" panose="02040503050406030204" pitchFamily="18" charset="0"/>
                              </a:rPr>
                              <m:t>𝑣</m:t>
                            </m:r>
                          </m:e>
                        </m:d>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𝐻</m:t>
                                </m:r>
                              </m:e>
                              <m:sub>
                                <m:r>
                                  <a:rPr lang="zh-TW" altLang="en-US" i="1">
                                    <a:latin typeface="Cambria Math" panose="02040503050406030204" pitchFamily="18" charset="0"/>
                                  </a:rPr>
                                  <m:t>𝑟</m:t>
                                </m:r>
                              </m:sub>
                            </m:sSub>
                          </m:e>
                        </m:d>
                      </m:num>
                      <m:den>
                        <m:r>
                          <m:rPr>
                            <m:sty m:val="p"/>
                          </m:rPr>
                          <a:rPr lang="zh-TW" altLang="en-US">
                            <a:latin typeface="Cambria Math" panose="02040503050406030204" pitchFamily="18" charset="0"/>
                          </a:rPr>
                          <m:t>dr</m:t>
                        </m:r>
                      </m:den>
                    </m:f>
                  </m:oMath>
                </a14:m>
                <a:endParaRPr lang="zh-TW" altLang="en-US" dirty="0">
                  <a:latin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878257" y="3898309"/>
                <a:ext cx="5416355" cy="535724"/>
              </a:xfrm>
              <a:prstGeom prst="rect">
                <a:avLst/>
              </a:prstGeom>
              <a:blipFill rotWithShape="1">
                <a:blip r:embed="rId2"/>
                <a:stretch>
                  <a:fillRect l="-900" b="-4545"/>
                </a:stretch>
              </a:blipFill>
            </p:spPr>
            <p:txBody>
              <a:bodyPr/>
              <a:lstStyle/>
              <a:p>
                <a:r>
                  <a:rPr lang="zh-TW" altLang="en-US">
                    <a:noFill/>
                  </a:rPr>
                  <a:t> </a:t>
                </a:r>
              </a:p>
            </p:txBody>
          </p:sp>
        </mc:Fallback>
      </mc:AlternateContent>
      <p:cxnSp>
        <p:nvCxnSpPr>
          <p:cNvPr id="6" name="Straight Connector 5"/>
          <p:cNvCxnSpPr/>
          <p:nvPr/>
        </p:nvCxnSpPr>
        <p:spPr>
          <a:xfrm>
            <a:off x="4042610" y="4462908"/>
            <a:ext cx="423511" cy="0"/>
          </a:xfrm>
          <a:prstGeom prst="line">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63915" y="4462908"/>
            <a:ext cx="1087655" cy="0"/>
          </a:xfrm>
          <a:prstGeom prst="line">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80596" y="4493569"/>
            <a:ext cx="3787127"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The question: which flux dominates?</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237865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altLang="zh-TW" sz="3600" dirty="0"/>
              <a:t>Radiative or Adiabatic</a:t>
            </a:r>
            <a:r>
              <a:rPr lang="en-US" altLang="zh-TW" sz="3600" dirty="0" smtClean="0"/>
              <a:t>? (</a:t>
            </a:r>
            <a:r>
              <a:rPr lang="en-US" altLang="zh-TW" sz="3600" dirty="0" err="1" smtClean="0"/>
              <a:t>cont</a:t>
            </a:r>
            <a:r>
              <a:rPr lang="en-US" altLang="zh-TW" sz="3600" dirty="0" smtClean="0"/>
              <a:t>’)</a:t>
            </a:r>
            <a:endParaRPr lang="zh-TW" altLang="en-US" sz="3600" dirty="0"/>
          </a:p>
        </p:txBody>
      </p:sp>
      <mc:AlternateContent xmlns:mc="http://schemas.openxmlformats.org/markup-compatibility/2006" xmlns:a14="http://schemas.microsoft.com/office/drawing/2010/main">
        <mc:Choice Requires="a14">
          <p:sp>
            <p:nvSpPr>
              <p:cNvPr id="3" name="Rectangle 2"/>
              <p:cNvSpPr/>
              <p:nvPr/>
            </p:nvSpPr>
            <p:spPr>
              <a:xfrm>
                <a:off x="1662104" y="1039606"/>
                <a:ext cx="5416355" cy="535724"/>
              </a:xfrm>
              <a:prstGeom prst="rect">
                <a:avLst/>
              </a:prstGeom>
            </p:spPr>
            <p:txBody>
              <a:bodyPr wrap="none">
                <a:spAutoFit/>
              </a:bodyPr>
              <a:lstStyle/>
              <a:p>
                <a:r>
                  <a:rPr lang="en-US" altLang="zh-TW" dirty="0">
                    <a:latin typeface="Cambria Math" panose="02040503050406030204" pitchFamily="18" charset="0"/>
                    <a:ea typeface="Cambria Math" panose="02040503050406030204" pitchFamily="18" charset="0"/>
                  </a:rPr>
                  <a:t>T</a:t>
                </a:r>
                <a:r>
                  <a:rPr lang="en-US" altLang="zh-TW" dirty="0" smtClean="0">
                    <a:latin typeface="Cambria Math" panose="02040503050406030204" pitchFamily="18" charset="0"/>
                    <a:ea typeface="Cambria Math" panose="02040503050406030204" pitchFamily="18" charset="0"/>
                  </a:rPr>
                  <a:t>he energy equation </a:t>
                </a:r>
                <a14:m>
                  <m:oMath xmlns:m="http://schemas.openxmlformats.org/officeDocument/2006/math">
                    <m:r>
                      <a:rPr lang="zh-TW" altLang="en-US" i="1">
                        <a:latin typeface="Cambria Math" panose="02040503050406030204" pitchFamily="18" charset="0"/>
                      </a:rPr>
                      <m:t>𝑣</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dε</m:t>
                        </m:r>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d>
                          <m:dPr>
                            <m:ctrlPr>
                              <a:rPr lang="zh-TW" altLang="en-US" i="1">
                                <a:latin typeface="Cambria Math"/>
                              </a:rPr>
                            </m:ctrlPr>
                          </m:dPr>
                          <m:e>
                            <m:r>
                              <a:rPr lang="zh-TW" altLang="en-US" i="1">
                                <a:latin typeface="Cambria Math" panose="02040503050406030204" pitchFamily="18" charset="0"/>
                              </a:rPr>
                              <m:t>𝑝</m:t>
                            </m:r>
                            <m:r>
                              <a:rPr lang="zh-TW" altLang="en-US">
                                <a:latin typeface="Cambria Math" panose="02040503050406030204" pitchFamily="18" charset="0"/>
                              </a:rPr>
                              <m:t>+</m:t>
                            </m:r>
                            <m:r>
                              <a:rPr lang="zh-TW" altLang="en-US" i="1">
                                <a:latin typeface="Cambria Math" panose="02040503050406030204" pitchFamily="18" charset="0"/>
                              </a:rPr>
                              <m:t>𝜀</m:t>
                            </m:r>
                          </m:e>
                        </m:d>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r>
                              <a:rPr lang="zh-TW" altLang="en-US" i="1">
                                <a:latin typeface="Cambria Math" panose="02040503050406030204" pitchFamily="18" charset="0"/>
                              </a:rPr>
                              <m:t>𝑣</m:t>
                            </m:r>
                          </m:e>
                        </m:d>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𝐻</m:t>
                                </m:r>
                              </m:e>
                              <m:sub>
                                <m:r>
                                  <a:rPr lang="zh-TW" altLang="en-US" i="1">
                                    <a:latin typeface="Cambria Math" panose="02040503050406030204" pitchFamily="18" charset="0"/>
                                  </a:rPr>
                                  <m:t>𝑟</m:t>
                                </m:r>
                              </m:sub>
                            </m:sSub>
                          </m:e>
                        </m:d>
                      </m:num>
                      <m:den>
                        <m:r>
                          <m:rPr>
                            <m:sty m:val="p"/>
                          </m:rPr>
                          <a:rPr lang="zh-TW" altLang="en-US">
                            <a:latin typeface="Cambria Math" panose="02040503050406030204" pitchFamily="18" charset="0"/>
                          </a:rPr>
                          <m:t>dr</m:t>
                        </m:r>
                      </m:den>
                    </m:f>
                  </m:oMath>
                </a14:m>
                <a:endParaRPr lang="zh-TW" altLang="en-US" dirty="0">
                  <a:latin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62104" y="1039606"/>
                <a:ext cx="5416355" cy="535724"/>
              </a:xfrm>
              <a:prstGeom prst="rect">
                <a:avLst/>
              </a:prstGeom>
              <a:blipFill rotWithShape="1">
                <a:blip r:embed="rId2"/>
                <a:stretch>
                  <a:fillRect l="-1014" b="-5747"/>
                </a:stretch>
              </a:blipFill>
            </p:spPr>
            <p:txBody>
              <a:bodyPr/>
              <a:lstStyle/>
              <a:p>
                <a:r>
                  <a:rPr lang="zh-TW" altLang="en-US">
                    <a:noFill/>
                  </a:rPr>
                  <a:t> </a:t>
                </a:r>
              </a:p>
            </p:txBody>
          </p:sp>
        </mc:Fallback>
      </mc:AlternateContent>
      <p:cxnSp>
        <p:nvCxnSpPr>
          <p:cNvPr id="5" name="Straight Connector 4"/>
          <p:cNvCxnSpPr/>
          <p:nvPr/>
        </p:nvCxnSpPr>
        <p:spPr>
          <a:xfrm>
            <a:off x="3826457" y="1604205"/>
            <a:ext cx="423511" cy="0"/>
          </a:xfrm>
          <a:prstGeom prst="line">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847762" y="1604205"/>
            <a:ext cx="1087655" cy="0"/>
          </a:xfrm>
          <a:prstGeom prst="line">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64443" y="1634866"/>
            <a:ext cx="3787127"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The question: which flux dominates?</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426541" y="3958719"/>
                <a:ext cx="7887479" cy="13408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mtClean="0">
                          <a:latin typeface="Cambria Math"/>
                        </a:rPr>
                        <m:t>|</m:t>
                      </m:r>
                      <m:f>
                        <m:fPr>
                          <m:ctrlPr>
                            <a:rPr lang="zh-TW" altLang="en-US" i="1">
                              <a:latin typeface="Cambria Math"/>
                            </a:rPr>
                          </m:ctrlPr>
                        </m:fPr>
                        <m:num>
                          <m:r>
                            <a:rPr lang="zh-TW" altLang="en-US">
                              <a:latin typeface="Cambria Math"/>
                            </a:rPr>
                            <m:t>1</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zh-TW" altLang="en-US">
                          <a:latin typeface="Cambria Math"/>
                        </a:rPr>
                        <m:t>⁢</m:t>
                      </m:r>
                      <m:f>
                        <m:fPr>
                          <m:ctrlPr>
                            <a:rPr lang="zh-TW" altLang="en-US" i="1">
                              <a:latin typeface="Cambria Math"/>
                            </a:rPr>
                          </m:ctrlPr>
                        </m:fPr>
                        <m:num>
                          <m:r>
                            <a:rPr lang="zh-TW" altLang="en-US" i="1">
                              <a:latin typeface="Cambria Math"/>
                            </a:rPr>
                            <m:t>𝑑</m:t>
                          </m:r>
                          <m:r>
                            <a:rPr lang="zh-TW" altLang="en-US">
                              <a:latin typeface="Cambria Math"/>
                            </a:rPr>
                            <m:t>⁢</m:t>
                          </m:r>
                          <m:d>
                            <m:dPr>
                              <m:ctrlPr>
                                <a:rPr lang="zh-TW" altLang="en-US" i="1">
                                  <a:latin typeface="Cambria Math"/>
                                </a:rPr>
                              </m:ctrlPr>
                            </m:dPr>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𝐻</m:t>
                                  </m:r>
                                </m:e>
                                <m:sub>
                                  <m:r>
                                    <a:rPr lang="zh-TW" altLang="en-US" i="1">
                                      <a:latin typeface="Cambria Math"/>
                                    </a:rPr>
                                    <m:t>𝑟</m:t>
                                  </m:r>
                                </m:sub>
                              </m:sSub>
                            </m:e>
                          </m:d>
                        </m:num>
                        <m:den>
                          <m:r>
                            <m:rPr>
                              <m:sty m:val="p"/>
                            </m:rPr>
                            <a:rPr lang="zh-TW" altLang="en-US">
                              <a:latin typeface="Cambria Math"/>
                            </a:rPr>
                            <m:t>dr</m:t>
                          </m:r>
                        </m:den>
                      </m:f>
                      <m:r>
                        <a:rPr lang="zh-TW" altLang="en-US">
                          <a:latin typeface="Cambria Math"/>
                        </a:rPr>
                        <m:t>|=|</m:t>
                      </m:r>
                      <m:d>
                        <m:dPr>
                          <m:begChr m:val=""/>
                          <m:endChr m:val="]"/>
                          <m:ctrlPr>
                            <a:rPr lang="zh-TW" altLang="en-US" i="1">
                              <a:latin typeface="Cambria Math"/>
                            </a:rPr>
                          </m:ctrlPr>
                        </m:dPr>
                        <m:e>
                          <m:f>
                            <m:fPr>
                              <m:ctrlPr>
                                <a:rPr lang="zh-TW" altLang="en-US" i="1">
                                  <a:latin typeface="Cambria Math"/>
                                </a:rPr>
                              </m:ctrlPr>
                            </m:fPr>
                            <m:num>
                              <m:r>
                                <a:rPr lang="zh-TW" altLang="en-US" i="1">
                                  <a:latin typeface="Cambria Math"/>
                                </a:rPr>
                                <m:t>𝑐</m:t>
                              </m:r>
                            </m:num>
                            <m:den>
                              <m:sSub>
                                <m:sSubPr>
                                  <m:ctrlPr>
                                    <a:rPr lang="zh-TW" altLang="en-US" i="1">
                                      <a:latin typeface="Cambria Math"/>
                                    </a:rPr>
                                  </m:ctrlPr>
                                </m:sSubPr>
                                <m:e>
                                  <m:r>
                                    <a:rPr lang="zh-TW" altLang="en-US" i="1">
                                      <a:latin typeface="Cambria Math"/>
                                    </a:rPr>
                                    <m:t>𝜅</m:t>
                                  </m:r>
                                </m:e>
                                <m:sub>
                                  <m:r>
                                    <m:rPr>
                                      <m:sty m:val="p"/>
                                    </m:rPr>
                                    <a:rPr lang="zh-TW" altLang="en-US">
                                      <a:latin typeface="Cambria Math"/>
                                    </a:rPr>
                                    <m:t>es</m:t>
                                  </m:r>
                                </m:sub>
                              </m:sSub>
                              <m:r>
                                <a:rPr lang="zh-TW" altLang="en-US">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zh-TW" altLang="en-US">
                              <a:latin typeface="Cambria Math"/>
                            </a:rPr>
                            <m:t>[</m:t>
                          </m:r>
                          <m:f>
                            <m:fPr>
                              <m:ctrlPr>
                                <a:rPr lang="zh-TW" altLang="en-US" i="1">
                                  <a:latin typeface="Cambria Math"/>
                                </a:rPr>
                              </m:ctrlPr>
                            </m:fPr>
                            <m:num>
                              <m:r>
                                <a:rPr lang="zh-TW" altLang="en-US" i="1">
                                  <a:latin typeface="Cambria Math"/>
                                </a:rPr>
                                <m:t>𝑑</m:t>
                              </m:r>
                            </m:num>
                            <m:den>
                              <m:r>
                                <m:rPr>
                                  <m:sty m:val="p"/>
                                </m:rPr>
                                <a:rPr lang="zh-TW" altLang="en-US">
                                  <a:latin typeface="Cambria Math"/>
                                </a:rPr>
                                <m:t>dr</m:t>
                              </m:r>
                            </m:den>
                          </m:f>
                          <m:r>
                            <a:rPr lang="zh-TW" altLang="en-US">
                              <a:latin typeface="Cambria Math"/>
                            </a:rPr>
                            <m:t>⁢</m:t>
                          </m:r>
                          <m:d>
                            <m:dPr>
                              <m:ctrlPr>
                                <a:rPr lang="zh-TW" altLang="en-US" i="1">
                                  <a:latin typeface="Cambria Math"/>
                                </a:rPr>
                              </m:ctrlPr>
                            </m:dPr>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r>
                                <a:rPr lang="zh-TW" altLang="en-US" i="1">
                                  <a:latin typeface="Cambria Math"/>
                                </a:rPr>
                                <m:t>𝑣</m:t>
                              </m:r>
                              <m:r>
                                <a:rPr lang="zh-TW" altLang="en-US">
                                  <a:latin typeface="Cambria Math"/>
                                </a:rPr>
                                <m:t>⁢</m:t>
                              </m:r>
                              <m:f>
                                <m:fPr>
                                  <m:ctrlPr>
                                    <a:rPr lang="zh-TW" altLang="en-US" i="1">
                                      <a:latin typeface="Cambria Math"/>
                                    </a:rPr>
                                  </m:ctrlPr>
                                </m:fPr>
                                <m:num>
                                  <m:r>
                                    <m:rPr>
                                      <m:sty m:val="p"/>
                                    </m:rPr>
                                    <a:rPr lang="zh-TW" altLang="en-US">
                                      <a:latin typeface="Cambria Math"/>
                                    </a:rPr>
                                    <m:t>dv</m:t>
                                  </m:r>
                                </m:num>
                                <m:den>
                                  <m:r>
                                    <m:rPr>
                                      <m:sty m:val="p"/>
                                    </m:rPr>
                                    <a:rPr lang="zh-TW" altLang="en-US">
                                      <a:latin typeface="Cambria Math"/>
                                    </a:rPr>
                                    <m:t>dr</m:t>
                                  </m:r>
                                </m:den>
                              </m:f>
                            </m:e>
                          </m:d>
                          <m:r>
                            <a:rPr lang="zh-TW" altLang="en-US">
                              <a:latin typeface="Cambria Math"/>
                            </a:rPr>
                            <m:t>+</m:t>
                          </m:r>
                          <m:f>
                            <m:fPr>
                              <m:ctrlPr>
                                <a:rPr lang="zh-TW" altLang="en-US" i="1">
                                  <a:latin typeface="Cambria Math"/>
                                </a:rPr>
                              </m:ctrlPr>
                            </m:fPr>
                            <m:num>
                              <m:r>
                                <a:rPr lang="zh-TW" altLang="en-US" i="1">
                                  <a:latin typeface="Cambria Math"/>
                                </a:rPr>
                                <m:t>𝑑</m:t>
                              </m:r>
                            </m:num>
                            <m:den>
                              <m:r>
                                <m:rPr>
                                  <m:sty m:val="p"/>
                                </m:rPr>
                                <a:rPr lang="zh-TW" altLang="en-US">
                                  <a:latin typeface="Cambria Math"/>
                                </a:rPr>
                                <m:t>dr</m:t>
                              </m:r>
                            </m:den>
                          </m:f>
                          <m:r>
                            <a:rPr lang="zh-TW" altLang="en-US">
                              <a:latin typeface="Cambria Math"/>
                            </a:rPr>
                            <m:t>⁢</m:t>
                          </m:r>
                          <m:d>
                            <m:dPr>
                              <m:ctrlPr>
                                <a:rPr lang="zh-TW" altLang="en-US" i="1">
                                  <a:latin typeface="Cambria Math"/>
                                </a:rPr>
                              </m:ctrlPr>
                            </m:dPr>
                            <m:e>
                              <m:f>
                                <m:fPr>
                                  <m:ctrlPr>
                                    <a:rPr lang="zh-TW" altLang="en-US" i="1">
                                      <a:latin typeface="Cambria Math"/>
                                    </a:rPr>
                                  </m:ctrlPr>
                                </m:fPr>
                                <m:num>
                                  <m:sSup>
                                    <m:sSupPr>
                                      <m:ctrlPr>
                                        <a:rPr lang="zh-TW" altLang="en-US" i="1">
                                          <a:latin typeface="Cambria Math"/>
                                        </a:rPr>
                                      </m:ctrlPr>
                                    </m:sSupPr>
                                    <m:e>
                                      <m:r>
                                        <a:rPr lang="zh-TW" altLang="en-US" i="1">
                                          <a:latin typeface="Cambria Math"/>
                                        </a:rPr>
                                        <m:t>𝑟</m:t>
                                      </m:r>
                                    </m:e>
                                    <m:sup>
                                      <m:r>
                                        <a:rPr lang="zh-TW" altLang="en-US">
                                          <a:latin typeface="Cambria Math"/>
                                        </a:rPr>
                                        <m:t>2</m:t>
                                      </m:r>
                                    </m:sup>
                                  </m:sSup>
                                </m:num>
                                <m:den>
                                  <m:r>
                                    <a:rPr lang="zh-TW" altLang="en-US" i="1">
                                      <a:latin typeface="Cambria Math"/>
                                    </a:rPr>
                                    <m:t>𝜌</m:t>
                                  </m:r>
                                </m:den>
                              </m:f>
                              <m:r>
                                <a:rPr lang="zh-TW" altLang="en-US">
                                  <a:latin typeface="Cambria Math"/>
                                </a:rPr>
                                <m:t>⁢</m:t>
                              </m:r>
                              <m:f>
                                <m:fPr>
                                  <m:ctrlPr>
                                    <a:rPr lang="zh-TW" altLang="en-US" i="1">
                                      <a:latin typeface="Cambria Math"/>
                                    </a:rPr>
                                  </m:ctrlPr>
                                </m:fPr>
                                <m:num>
                                  <m:sSub>
                                    <m:sSubPr>
                                      <m:ctrlPr>
                                        <a:rPr lang="zh-TW" altLang="en-US" i="1">
                                          <a:latin typeface="Cambria Math"/>
                                        </a:rPr>
                                      </m:ctrlPr>
                                    </m:sSubPr>
                                    <m:e>
                                      <m:r>
                                        <m:rPr>
                                          <m:sty m:val="p"/>
                                        </m:rPr>
                                        <a:rPr lang="zh-TW" altLang="en-US">
                                          <a:latin typeface="Cambria Math"/>
                                        </a:rPr>
                                        <m:t>dp</m:t>
                                      </m:r>
                                    </m:e>
                                    <m:sub>
                                      <m:r>
                                        <a:rPr lang="zh-TW" altLang="en-US" i="1">
                                          <a:latin typeface="Cambria Math"/>
                                        </a:rPr>
                                        <m:t>𝑔</m:t>
                                      </m:r>
                                    </m:sub>
                                  </m:sSub>
                                </m:num>
                                <m:den>
                                  <m:r>
                                    <m:rPr>
                                      <m:sty m:val="p"/>
                                    </m:rPr>
                                    <a:rPr lang="zh-TW" altLang="en-US">
                                      <a:latin typeface="Cambria Math"/>
                                    </a:rPr>
                                    <m:t>dr</m:t>
                                  </m:r>
                                </m:den>
                              </m:f>
                            </m:e>
                          </m:d>
                        </m:e>
                      </m:d>
                      <m:r>
                        <a:rPr lang="zh-TW" altLang="en-US">
                          <a:latin typeface="Cambria Math"/>
                        </a:rPr>
                        <m:t>|≈</m:t>
                      </m:r>
                      <m:d>
                        <m:dPr>
                          <m:begChr m:val="{"/>
                          <m:endChr m:val=""/>
                          <m:ctrlPr>
                            <a:rPr lang="zh-TW" altLang="en-US" i="1">
                              <a:latin typeface="Cambria Math"/>
                            </a:rPr>
                          </m:ctrlPr>
                        </m:dPr>
                        <m:e>
                          <m:m>
                            <m:mPr>
                              <m:mcs>
                                <m:mc>
                                  <m:mcPr>
                                    <m:count m:val="2"/>
                                    <m:mcJc m:val="center"/>
                                  </m:mcPr>
                                </m:mc>
                              </m:mcs>
                              <m:ctrlPr>
                                <a:rPr lang="zh-TW" altLang="en-US" i="1">
                                  <a:latin typeface="Cambria Math"/>
                                </a:rPr>
                              </m:ctrlPr>
                            </m:mPr>
                            <m:mr>
                              <m:e>
                                <m:f>
                                  <m:fPr>
                                    <m:ctrlPr>
                                      <a:rPr lang="zh-TW" altLang="en-US" i="1">
                                        <a:latin typeface="Cambria Math"/>
                                      </a:rPr>
                                    </m:ctrlPr>
                                  </m:fPr>
                                  <m:num>
                                    <m:r>
                                      <a:rPr lang="zh-TW" altLang="en-US">
                                        <a:latin typeface="Cambria Math"/>
                                      </a:rPr>
                                      <m:t>3⁢</m:t>
                                    </m:r>
                                    <m:r>
                                      <a:rPr lang="zh-TW" altLang="en-US" i="1">
                                        <a:latin typeface="Cambria Math"/>
                                      </a:rPr>
                                      <m:t>𝑐</m:t>
                                    </m:r>
                                  </m:num>
                                  <m:den>
                                    <m:sSub>
                                      <m:sSubPr>
                                        <m:ctrlPr>
                                          <a:rPr lang="zh-TW" altLang="en-US" i="1">
                                            <a:latin typeface="Cambria Math"/>
                                          </a:rPr>
                                        </m:ctrlPr>
                                      </m:sSubPr>
                                      <m:e>
                                        <m:r>
                                          <a:rPr lang="zh-TW" altLang="en-US" i="1">
                                            <a:latin typeface="Cambria Math"/>
                                          </a:rPr>
                                          <m:t>𝜅</m:t>
                                        </m:r>
                                      </m:e>
                                      <m:sub>
                                        <m:r>
                                          <m:rPr>
                                            <m:sty m:val="p"/>
                                          </m:rPr>
                                          <a:rPr lang="zh-TW" altLang="en-US">
                                            <a:latin typeface="Cambria Math"/>
                                          </a:rPr>
                                          <m:t>es</m:t>
                                        </m:r>
                                      </m:sub>
                                    </m:sSub>
                                    <m:r>
                                      <a:rPr lang="zh-TW" altLang="en-US">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zh-TW" altLang="en-US">
                                    <a:latin typeface="Cambria Math"/>
                                  </a:rPr>
                                  <m:t>⁢</m:t>
                                </m:r>
                                <m:sSup>
                                  <m:sSupPr>
                                    <m:ctrlPr>
                                      <a:rPr lang="zh-TW" altLang="en-US" i="1">
                                        <a:latin typeface="Cambria Math"/>
                                      </a:rPr>
                                    </m:ctrlPr>
                                  </m:sSupPr>
                                  <m:e>
                                    <m:r>
                                      <a:rPr lang="zh-TW" altLang="en-US" i="1">
                                        <a:latin typeface="Cambria Math"/>
                                      </a:rPr>
                                      <m:t>𝑎</m:t>
                                    </m:r>
                                  </m:e>
                                  <m:sup>
                                    <m:r>
                                      <a:rPr lang="zh-TW" altLang="en-US">
                                        <a:latin typeface="Cambria Math"/>
                                      </a:rPr>
                                      <m:t>2</m:t>
                                    </m:r>
                                  </m:sup>
                                </m:sSup>
                              </m:e>
                              <m:e>
                                <m:sSup>
                                  <m:sSupPr>
                                    <m:ctrlPr>
                                      <a:rPr lang="zh-TW" altLang="en-US" i="1">
                                        <a:latin typeface="Cambria Math"/>
                                      </a:rPr>
                                    </m:ctrlPr>
                                  </m:sSupPr>
                                  <m:e>
                                    <m:r>
                                      <a:rPr lang="zh-TW" altLang="en-US" i="1">
                                        <a:latin typeface="Cambria Math"/>
                                      </a:rPr>
                                      <m:t>𝑣</m:t>
                                    </m:r>
                                  </m:e>
                                  <m:sup>
                                    <m:r>
                                      <a:rPr lang="zh-TW" altLang="en-US">
                                        <a:latin typeface="Cambria Math"/>
                                      </a:rPr>
                                      <m:t>2</m:t>
                                    </m:r>
                                  </m:sup>
                                </m:sSup>
                                <m:r>
                                  <a:rPr lang="zh-TW" altLang="en-US">
                                    <a:latin typeface="Cambria Math"/>
                                  </a:rPr>
                                  <m:t>&lt;</m:t>
                                </m:r>
                                <m:sSup>
                                  <m:sSupPr>
                                    <m:ctrlPr>
                                      <a:rPr lang="zh-TW" altLang="en-US" i="1">
                                        <a:latin typeface="Cambria Math"/>
                                      </a:rPr>
                                    </m:ctrlPr>
                                  </m:sSupPr>
                                  <m:e>
                                    <m:r>
                                      <a:rPr lang="zh-TW" altLang="en-US" i="1">
                                        <a:latin typeface="Cambria Math"/>
                                      </a:rPr>
                                      <m:t>𝑎</m:t>
                                    </m:r>
                                  </m:e>
                                  <m:sup>
                                    <m:r>
                                      <a:rPr lang="zh-TW" altLang="en-US">
                                        <a:latin typeface="Cambria Math"/>
                                      </a:rPr>
                                      <m:t>2</m:t>
                                    </m:r>
                                  </m:sup>
                                </m:sSup>
                              </m:e>
                            </m:mr>
                            <m:mr>
                              <m:e>
                                <m:f>
                                  <m:fPr>
                                    <m:ctrlPr>
                                      <a:rPr lang="zh-TW" altLang="en-US" i="1">
                                        <a:latin typeface="Cambria Math"/>
                                      </a:rPr>
                                    </m:ctrlPr>
                                  </m:fPr>
                                  <m:num>
                                    <m:r>
                                      <a:rPr lang="zh-TW" altLang="en-US">
                                        <a:latin typeface="Cambria Math"/>
                                      </a:rPr>
                                      <m:t>3⁢</m:t>
                                    </m:r>
                                    <m:r>
                                      <a:rPr lang="zh-TW" altLang="en-US" i="1">
                                        <a:latin typeface="Cambria Math"/>
                                      </a:rPr>
                                      <m:t>𝑐</m:t>
                                    </m:r>
                                  </m:num>
                                  <m:den>
                                    <m:sSub>
                                      <m:sSubPr>
                                        <m:ctrlPr>
                                          <a:rPr lang="zh-TW" altLang="en-US" i="1">
                                            <a:latin typeface="Cambria Math"/>
                                          </a:rPr>
                                        </m:ctrlPr>
                                      </m:sSubPr>
                                      <m:e>
                                        <m:r>
                                          <a:rPr lang="zh-TW" altLang="en-US" i="1">
                                            <a:latin typeface="Cambria Math"/>
                                          </a:rPr>
                                          <m:t>𝜅</m:t>
                                        </m:r>
                                      </m:e>
                                      <m:sub>
                                        <m:r>
                                          <m:rPr>
                                            <m:sty m:val="p"/>
                                          </m:rPr>
                                          <a:rPr lang="zh-TW" altLang="en-US">
                                            <a:latin typeface="Cambria Math"/>
                                          </a:rPr>
                                          <m:t>es</m:t>
                                        </m:r>
                                      </m:sub>
                                    </m:sSub>
                                    <m:r>
                                      <a:rPr lang="zh-TW" altLang="en-US">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r>
                                  <a:rPr lang="zh-TW" altLang="en-US">
                                    <a:latin typeface="Cambria Math"/>
                                  </a:rPr>
                                  <m:t>⁢</m:t>
                                </m:r>
                                <m:sSup>
                                  <m:sSupPr>
                                    <m:ctrlPr>
                                      <a:rPr lang="zh-TW" altLang="en-US" i="1">
                                        <a:latin typeface="Cambria Math"/>
                                      </a:rPr>
                                    </m:ctrlPr>
                                  </m:sSupPr>
                                  <m:e>
                                    <m:r>
                                      <a:rPr lang="zh-TW" altLang="en-US" i="1">
                                        <a:latin typeface="Cambria Math"/>
                                      </a:rPr>
                                      <m:t>𝑣</m:t>
                                    </m:r>
                                  </m:e>
                                  <m:sup>
                                    <m:r>
                                      <a:rPr lang="zh-TW" altLang="en-US">
                                        <a:latin typeface="Cambria Math"/>
                                      </a:rPr>
                                      <m:t>2</m:t>
                                    </m:r>
                                  </m:sup>
                                </m:sSup>
                              </m:e>
                              <m:e>
                                <m:sSup>
                                  <m:sSupPr>
                                    <m:ctrlPr>
                                      <a:rPr lang="zh-TW" altLang="en-US" i="1">
                                        <a:latin typeface="Cambria Math"/>
                                      </a:rPr>
                                    </m:ctrlPr>
                                  </m:sSupPr>
                                  <m:e>
                                    <m:r>
                                      <a:rPr lang="zh-TW" altLang="en-US" i="1">
                                        <a:latin typeface="Cambria Math"/>
                                      </a:rPr>
                                      <m:t>𝑣</m:t>
                                    </m:r>
                                  </m:e>
                                  <m:sup>
                                    <m:r>
                                      <a:rPr lang="zh-TW" altLang="en-US">
                                        <a:latin typeface="Cambria Math"/>
                                      </a:rPr>
                                      <m:t>2</m:t>
                                    </m:r>
                                  </m:sup>
                                </m:sSup>
                                <m:r>
                                  <a:rPr lang="zh-TW" altLang="en-US">
                                    <a:latin typeface="Cambria Math"/>
                                  </a:rPr>
                                  <m:t>&gt;</m:t>
                                </m:r>
                                <m:sSup>
                                  <m:sSupPr>
                                    <m:ctrlPr>
                                      <a:rPr lang="zh-TW" altLang="en-US" i="1">
                                        <a:latin typeface="Cambria Math"/>
                                      </a:rPr>
                                    </m:ctrlPr>
                                  </m:sSupPr>
                                  <m:e>
                                    <m:r>
                                      <a:rPr lang="zh-TW" altLang="en-US" i="1">
                                        <a:latin typeface="Cambria Math"/>
                                      </a:rPr>
                                      <m:t>𝑎</m:t>
                                    </m:r>
                                  </m:e>
                                  <m:sup>
                                    <m:r>
                                      <a:rPr lang="zh-TW" altLang="en-US">
                                        <a:latin typeface="Cambria Math"/>
                                      </a:rPr>
                                      <m:t>2</m:t>
                                    </m:r>
                                  </m:sup>
                                </m:sSup>
                              </m:e>
                            </m:mr>
                          </m:m>
                        </m:e>
                      </m:d>
                    </m:oMath>
                  </m:oMathPara>
                </a14:m>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26541" y="3958719"/>
                <a:ext cx="7887479" cy="1340880"/>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26457" y="2703203"/>
                <a:ext cx="1645258"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a:latin typeface="Cambria Math"/>
                        </a:rPr>
                        <m:t>|</m:t>
                      </m:r>
                      <m:r>
                        <a:rPr lang="zh-TW" altLang="en-US" i="1">
                          <a:latin typeface="Cambria Math"/>
                        </a:rPr>
                        <m:t>𝑣</m:t>
                      </m:r>
                      <m:r>
                        <a:rPr lang="zh-TW" altLang="en-US">
                          <a:latin typeface="Cambria Math"/>
                        </a:rPr>
                        <m:t>⁢</m:t>
                      </m:r>
                      <m:f>
                        <m:fPr>
                          <m:ctrlPr>
                            <a:rPr lang="zh-TW" altLang="en-US" i="1">
                              <a:latin typeface="Cambria Math"/>
                            </a:rPr>
                          </m:ctrlPr>
                        </m:fPr>
                        <m:num>
                          <m:r>
                            <m:rPr>
                              <m:sty m:val="p"/>
                            </m:rPr>
                            <a:rPr lang="zh-TW" altLang="en-US">
                              <a:latin typeface="Cambria Math"/>
                            </a:rPr>
                            <m:t>dϵ</m:t>
                          </m:r>
                        </m:num>
                        <m:den>
                          <m:r>
                            <m:rPr>
                              <m:sty m:val="p"/>
                            </m:rPr>
                            <a:rPr lang="zh-TW" altLang="en-US">
                              <a:latin typeface="Cambria Math"/>
                            </a:rPr>
                            <m:t>dr</m:t>
                          </m:r>
                        </m:den>
                      </m:f>
                      <m:r>
                        <a:rPr lang="zh-TW" altLang="en-US">
                          <a:latin typeface="Cambria Math"/>
                        </a:rPr>
                        <m:t>|≈</m:t>
                      </m:r>
                      <m:f>
                        <m:fPr>
                          <m:ctrlPr>
                            <a:rPr lang="zh-TW" altLang="en-US" i="1">
                              <a:latin typeface="Cambria Math"/>
                            </a:rPr>
                          </m:ctrlPr>
                        </m:fPr>
                        <m:num>
                          <m:r>
                            <a:rPr lang="zh-TW" altLang="en-US">
                              <a:latin typeface="Cambria Math"/>
                            </a:rPr>
                            <m:t>12⁢</m:t>
                          </m:r>
                          <m:r>
                            <a:rPr lang="zh-TW" altLang="en-US" i="1">
                              <a:latin typeface="Cambria Math"/>
                            </a:rPr>
                            <m:t>𝑣</m:t>
                          </m:r>
                          <m:r>
                            <a:rPr lang="zh-TW" altLang="en-US">
                              <a:latin typeface="Cambria Math"/>
                            </a:rPr>
                            <m:t>⁢</m:t>
                          </m:r>
                          <m:r>
                            <a:rPr lang="zh-TW" altLang="en-US" i="1">
                              <a:latin typeface="Cambria Math"/>
                            </a:rPr>
                            <m:t>𝑝</m:t>
                          </m:r>
                        </m:num>
                        <m:den>
                          <m:r>
                            <a:rPr lang="zh-TW" altLang="en-US" i="1">
                              <a:latin typeface="Cambria Math"/>
                            </a:rPr>
                            <m:t>𝑟</m:t>
                          </m:r>
                        </m:den>
                      </m:f>
                    </m:oMath>
                  </m:oMathPara>
                </a14:m>
                <a:endParaRPr lang="zh-TW"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826457" y="2703203"/>
                <a:ext cx="1645258" cy="618374"/>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72637" y="5475590"/>
                <a:ext cx="8382606" cy="1103700"/>
              </a:xfrm>
              <a:prstGeom prst="rect">
                <a:avLst/>
              </a:prstGeom>
            </p:spPr>
            <p:txBody>
              <a:bodyPr wrap="square">
                <a:spAutoFit/>
              </a:bodyPr>
              <a:lstStyle/>
              <a:p>
                <a14:m>
                  <m:oMath xmlns:m="http://schemas.openxmlformats.org/officeDocument/2006/math">
                    <m:r>
                      <a:rPr lang="zh-TW" altLang="en-US" i="1">
                        <a:latin typeface="Cambria Math" panose="02040503050406030204" pitchFamily="18" charset="0"/>
                      </a:rPr>
                      <m:t>𝑣</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dv</m:t>
                        </m:r>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𝐺</m:t>
                        </m:r>
                        <m:r>
                          <a:rPr lang="zh-TW" altLang="en-US">
                            <a:latin typeface="Cambria Math" panose="02040503050406030204" pitchFamily="18" charset="0"/>
                          </a:rPr>
                          <m:t>⁢</m:t>
                        </m:r>
                        <m:r>
                          <a:rPr lang="zh-TW" altLang="en-US" i="1">
                            <a:latin typeface="Cambria Math" panose="02040503050406030204" pitchFamily="18" charset="0"/>
                          </a:rPr>
                          <m:t>𝑀</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r>
                          <a:rPr lang="zh-TW" altLang="en-US" i="1">
                            <a:latin typeface="Cambria Math" panose="02040503050406030204" pitchFamily="18" charset="0"/>
                          </a:rPr>
                          <m:t>𝜌</m:t>
                        </m:r>
                      </m:den>
                    </m:f>
                    <m:r>
                      <a:rPr lang="zh-TW" altLang="en-US">
                        <a:latin typeface="Cambria Math" panose="02040503050406030204" pitchFamily="18" charset="0"/>
                      </a:rPr>
                      <m:t>⁢</m:t>
                    </m:r>
                    <m:f>
                      <m:fPr>
                        <m:ctrlPr>
                          <a:rPr lang="zh-TW" altLang="en-US" i="1">
                            <a:latin typeface="Cambria Math"/>
                          </a:rPr>
                        </m:ctrlPr>
                      </m:fPr>
                      <m:num>
                        <m:sSub>
                          <m:sSubPr>
                            <m:ctrlPr>
                              <a:rPr lang="zh-TW" altLang="en-US" i="1">
                                <a:latin typeface="Cambria Math"/>
                              </a:rPr>
                            </m:ctrlPr>
                          </m:sSubPr>
                          <m:e>
                            <m:r>
                              <m:rPr>
                                <m:sty m:val="p"/>
                              </m:rPr>
                              <a:rPr lang="zh-TW" altLang="en-US">
                                <a:latin typeface="Cambria Math" panose="02040503050406030204" pitchFamily="18" charset="0"/>
                              </a:rPr>
                              <m:t>dp</m:t>
                            </m:r>
                          </m:e>
                          <m:sub>
                            <m:r>
                              <a:rPr lang="zh-TW" altLang="en-US" i="1">
                                <a:latin typeface="Cambria Math" panose="02040503050406030204" pitchFamily="18" charset="0"/>
                              </a:rPr>
                              <m:t>𝑔</m:t>
                            </m:r>
                          </m:sub>
                        </m:sSub>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𝜅</m:t>
                            </m:r>
                          </m:e>
                          <m:sub>
                            <m:r>
                              <m:rPr>
                                <m:sty m:val="p"/>
                              </m:rPr>
                              <a:rPr lang="zh-TW" altLang="en-US">
                                <a:latin typeface="Cambria Math" panose="02040503050406030204" pitchFamily="18" charset="0"/>
                              </a:rPr>
                              <m:t>es</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𝐻</m:t>
                            </m:r>
                          </m:e>
                          <m:sub>
                            <m:r>
                              <a:rPr lang="zh-TW" altLang="en-US" i="1">
                                <a:latin typeface="Cambria Math" panose="02040503050406030204" pitchFamily="18" charset="0"/>
                              </a:rPr>
                              <m:t>𝑟</m:t>
                            </m:r>
                          </m:sub>
                        </m:sSub>
                      </m:num>
                      <m:den>
                        <m:r>
                          <a:rPr lang="zh-TW" altLang="en-US" i="1">
                            <a:latin typeface="Cambria Math" panose="02040503050406030204" pitchFamily="18" charset="0"/>
                          </a:rPr>
                          <m:t>𝑐</m:t>
                        </m:r>
                      </m:den>
                    </m:f>
                  </m:oMath>
                </a14:m>
                <a:r>
                  <a:rPr lang="zh-TW" altLang="en-US" dirty="0" smtClean="0">
                    <a:latin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The momentum </a:t>
                </a:r>
                <a:r>
                  <a:rPr lang="en-US" altLang="zh-TW" dirty="0" smtClean="0">
                    <a:latin typeface="Cambria Math" panose="02040503050406030204" pitchFamily="18" charset="0"/>
                    <a:ea typeface="Cambria Math" panose="02040503050406030204" pitchFamily="18" charset="0"/>
                  </a:rPr>
                  <a:t>equation</a:t>
                </a:r>
              </a:p>
              <a:p>
                <a:r>
                  <a:rPr lang="en-US" altLang="zh-TW" dirty="0" smtClean="0">
                    <a:latin typeface="Cambria Math" panose="02040503050406030204" pitchFamily="18" charset="0"/>
                    <a:ea typeface="Cambria Math" panose="02040503050406030204" pitchFamily="18" charset="0"/>
                  </a:rPr>
                  <a:t>*Note that we can’t plug in the diffusion approximation because we don’t know yet whether this transition is at the optically thin or thick region.</a:t>
                </a:r>
                <a:endParaRPr lang="zh-TW" altLang="en-US" dirty="0">
                  <a:latin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72637" y="5475590"/>
                <a:ext cx="8382606" cy="1103700"/>
              </a:xfrm>
              <a:prstGeom prst="rect">
                <a:avLst/>
              </a:prstGeom>
              <a:blipFill rotWithShape="1">
                <a:blip r:embed="rId5"/>
                <a:stretch>
                  <a:fillRect l="-655" b="-7735"/>
                </a:stretch>
              </a:blipFill>
            </p:spPr>
            <p:txBody>
              <a:bodyPr/>
              <a:lstStyle/>
              <a:p>
                <a:r>
                  <a:rPr lang="zh-TW" altLang="en-US">
                    <a:noFill/>
                  </a:rPr>
                  <a:t> </a:t>
                </a:r>
              </a:p>
            </p:txBody>
          </p:sp>
        </mc:Fallback>
      </mc:AlternateContent>
      <p:cxnSp>
        <p:nvCxnSpPr>
          <p:cNvPr id="13" name="Straight Arrow Connector 12"/>
          <p:cNvCxnSpPr/>
          <p:nvPr/>
        </p:nvCxnSpPr>
        <p:spPr>
          <a:xfrm flipH="1" flipV="1">
            <a:off x="1662104" y="4840915"/>
            <a:ext cx="1129222" cy="634675"/>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6541" y="2194560"/>
            <a:ext cx="381963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The 1</a:t>
            </a:r>
            <a:r>
              <a:rPr lang="en-US" altLang="zh-TW" baseline="30000" dirty="0" smtClean="0">
                <a:latin typeface="Cambria Math" pitchFamily="18" charset="0"/>
                <a:ea typeface="Cambria Math" pitchFamily="18" charset="0"/>
              </a:rPr>
              <a:t>st</a:t>
            </a:r>
            <a:r>
              <a:rPr lang="en-US" altLang="zh-TW" dirty="0" smtClean="0">
                <a:latin typeface="Cambria Math" pitchFamily="18" charset="0"/>
                <a:ea typeface="Cambria Math" pitchFamily="18" charset="0"/>
              </a:rPr>
              <a:t> term (Adiabatic dominance):</a:t>
            </a:r>
            <a:endParaRPr lang="zh-TW" altLang="en-US" dirty="0" smtClean="0">
              <a:latin typeface="Cambria Math" pitchFamily="18" charset="0"/>
              <a:ea typeface="Cambria Math" pitchFamily="18" charset="0"/>
            </a:endParaRPr>
          </a:p>
        </p:txBody>
      </p:sp>
      <p:sp>
        <p:nvSpPr>
          <p:cNvPr id="15" name="TextBox 14"/>
          <p:cNvSpPr txBox="1"/>
          <p:nvPr/>
        </p:nvSpPr>
        <p:spPr>
          <a:xfrm>
            <a:off x="426541" y="3552319"/>
            <a:ext cx="3804118"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The 2</a:t>
            </a:r>
            <a:r>
              <a:rPr lang="en-US" altLang="zh-TW" baseline="30000" dirty="0" smtClean="0">
                <a:latin typeface="Cambria Math" pitchFamily="18" charset="0"/>
                <a:ea typeface="Cambria Math" pitchFamily="18" charset="0"/>
              </a:rPr>
              <a:t>nd</a:t>
            </a:r>
            <a:r>
              <a:rPr lang="en-US" altLang="zh-TW" dirty="0" smtClean="0">
                <a:latin typeface="Cambria Math" pitchFamily="18" charset="0"/>
                <a:ea typeface="Cambria Math" pitchFamily="18" charset="0"/>
              </a:rPr>
              <a:t> term (Radiative dominance):</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237865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altLang="zh-TW" sz="3600" dirty="0"/>
              <a:t>Radiative or Adiabatic? (</a:t>
            </a:r>
            <a:r>
              <a:rPr lang="en-US" altLang="zh-TW" sz="3600" dirty="0" err="1"/>
              <a:t>cont</a:t>
            </a:r>
            <a:r>
              <a:rPr lang="en-US" altLang="zh-TW" sz="3600" dirty="0"/>
              <a:t>’)</a:t>
            </a:r>
            <a:endParaRPr lang="zh-TW" altLang="en-US"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 y="1466612"/>
            <a:ext cx="8581865" cy="382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8935" y="1016000"/>
            <a:ext cx="712810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*I see no point in retyping this this I’ll have to read it through anyway…</a:t>
            </a:r>
            <a:endParaRPr lang="zh-TW" altLang="en-US" dirty="0" smtClean="0">
              <a:latin typeface="Cambria Math" pitchFamily="18" charset="0"/>
              <a:ea typeface="Cambria Math" pitchFamily="18" charset="0"/>
            </a:endParaRPr>
          </a:p>
        </p:txBody>
      </p:sp>
      <p:cxnSp>
        <p:nvCxnSpPr>
          <p:cNvPr id="5" name="Straight Connector 4"/>
          <p:cNvCxnSpPr/>
          <p:nvPr/>
        </p:nvCxnSpPr>
        <p:spPr>
          <a:xfrm>
            <a:off x="1889760" y="1757680"/>
            <a:ext cx="5607280" cy="0"/>
          </a:xfrm>
          <a:prstGeom prst="line">
            <a:avLst/>
          </a:prstGeom>
          <a:ln w="254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74240" y="6421120"/>
            <a:ext cx="111421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Adiabatic</a:t>
            </a:r>
            <a:endParaRPr lang="zh-TW" altLang="en-US" dirty="0" smtClean="0">
              <a:latin typeface="Cambria Math" pitchFamily="18" charset="0"/>
              <a:ea typeface="Cambria Math" pitchFamily="18" charset="0"/>
            </a:endParaRPr>
          </a:p>
        </p:txBody>
      </p:sp>
      <p:sp>
        <p:nvSpPr>
          <p:cNvPr id="12" name="TextBox 11"/>
          <p:cNvSpPr txBox="1"/>
          <p:nvPr/>
        </p:nvSpPr>
        <p:spPr>
          <a:xfrm>
            <a:off x="6289040" y="6421120"/>
            <a:ext cx="110511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Radiative</a:t>
            </a:r>
            <a:endParaRPr lang="zh-TW" altLang="en-US" dirty="0" smtClean="0">
              <a:latin typeface="Cambria Math" pitchFamily="18" charset="0"/>
              <a:ea typeface="Cambria Math" pitchFamily="18" charset="0"/>
            </a:endParaRPr>
          </a:p>
        </p:txBody>
      </p:sp>
      <p:grpSp>
        <p:nvGrpSpPr>
          <p:cNvPr id="24" name="Group 23"/>
          <p:cNvGrpSpPr/>
          <p:nvPr/>
        </p:nvGrpSpPr>
        <p:grpSpPr>
          <a:xfrm>
            <a:off x="257174" y="6236454"/>
            <a:ext cx="8651168" cy="369332"/>
            <a:chOff x="257174" y="6236454"/>
            <a:chExt cx="8651168" cy="369332"/>
          </a:xfrm>
        </p:grpSpPr>
        <p:cxnSp>
          <p:nvCxnSpPr>
            <p:cNvPr id="7" name="Straight Arrow Connector 6"/>
            <p:cNvCxnSpPr/>
            <p:nvPr/>
          </p:nvCxnSpPr>
          <p:spPr>
            <a:xfrm>
              <a:off x="257174" y="6421120"/>
              <a:ext cx="8368666" cy="0"/>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627496" y="6236454"/>
              <a:ext cx="28084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a:t>
              </a:r>
              <a:endParaRPr lang="zh-TW" altLang="en-US" dirty="0" smtClean="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13" name="Rectangle 12"/>
              <p:cNvSpPr/>
              <p:nvPr/>
            </p:nvSpPr>
            <p:spPr>
              <a:xfrm>
                <a:off x="4818426" y="5644495"/>
                <a:ext cx="1583960" cy="535724"/>
              </a:xfrm>
              <a:prstGeom prst="rect">
                <a:avLst/>
              </a:prstGeom>
            </p:spPr>
            <p:txBody>
              <a:bodyPr wrap="none">
                <a:spAutoFit/>
              </a:bodyPr>
              <a:lstStyle/>
              <a:p>
                <a14:m>
                  <m:oMath xmlns:m="http://schemas.openxmlformats.org/officeDocument/2006/math">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𝐻</m:t>
                                </m:r>
                              </m:e>
                              <m:sub>
                                <m:r>
                                  <a:rPr lang="zh-TW" altLang="en-US" i="1">
                                    <a:latin typeface="Cambria Math" panose="02040503050406030204" pitchFamily="18" charset="0"/>
                                  </a:rPr>
                                  <m:t>𝑟</m:t>
                                </m:r>
                              </m:sub>
                            </m:sSub>
                          </m:e>
                        </m:d>
                      </m:num>
                      <m:den>
                        <m:r>
                          <m:rPr>
                            <m:sty m:val="p"/>
                          </m:rPr>
                          <a:rPr lang="zh-TW" altLang="en-US">
                            <a:latin typeface="Cambria Math" panose="02040503050406030204" pitchFamily="18" charset="0"/>
                          </a:rPr>
                          <m:t>dr</m:t>
                        </m:r>
                      </m:den>
                    </m:f>
                    <m:r>
                      <a:rPr lang="en-US" altLang="zh-TW" i="1">
                        <a:latin typeface="Cambria Math" panose="02040503050406030204" pitchFamily="18" charset="0"/>
                        <a:ea typeface="Cambria Math" panose="02040503050406030204" pitchFamily="18" charset="0"/>
                      </a:rPr>
                      <m:t>=0</m:t>
                    </m:r>
                  </m:oMath>
                </a14:m>
                <a:r>
                  <a:rPr lang="zh-TW" altLang="en-US" dirty="0" smtClean="0"/>
                  <a:t> </a:t>
                </a:r>
                <a:endParaRPr lang="zh-TW" alt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4818426" y="5644495"/>
                <a:ext cx="1583960" cy="535724"/>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439333" y="5584351"/>
                <a:ext cx="2328586" cy="656013"/>
              </a:xfrm>
              <a:prstGeom prst="rect">
                <a:avLst/>
              </a:prstGeom>
            </p:spPr>
            <p:txBody>
              <a:bodyPr wrap="non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1" smtClean="0">
                            <a:latin typeface="Cambria Math"/>
                          </a:rPr>
                          <m:t>𝑐</m:t>
                        </m:r>
                      </m:sub>
                    </m:sSub>
                    <m:sSub>
                      <m:sSubPr>
                        <m:ctrlPr>
                          <a:rPr lang="zh-TW" altLang="en-US" i="1" smtClean="0">
                            <a:latin typeface="Cambria Math"/>
                          </a:rPr>
                        </m:ctrlPr>
                      </m:sSubPr>
                      <m:e>
                        <m:r>
                          <a:rPr lang="en-US" altLang="zh-TW" b="0" i="1" smtClean="0">
                            <a:latin typeface="Cambria Math"/>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𝑔</m:t>
                        </m:r>
                      </m:sub>
                    </m:sSub>
                    <m:r>
                      <a:rPr lang="en-US" altLang="zh-TW" b="0" i="0" smtClean="0">
                        <a:latin typeface="Cambria Math"/>
                        <a:ea typeface="Cambria Math" panose="02040503050406030204" pitchFamily="18" charset="0"/>
                      </a:rPr>
                      <m:t> </m:t>
                    </m:r>
                    <m:r>
                      <a:rPr lang="zh-TW" altLang="en-US" b="0" i="1" smtClean="0">
                        <a:latin typeface="Cambria Math"/>
                        <a:ea typeface="Cambria Math" panose="02040503050406030204" pitchFamily="18" charset="0"/>
                      </a:rPr>
                      <m:t>；</m:t>
                    </m:r>
                    <m:r>
                      <a:rPr lang="en-US" altLang="zh-TW" b="0" i="1" smtClean="0">
                        <a:latin typeface="Cambria Math"/>
                        <a:ea typeface="Cambria Math" panose="02040503050406030204" pitchFamily="18" charset="0"/>
                      </a:rPr>
                      <m:t>𝑣</m:t>
                    </m:r>
                    <m:r>
                      <a:rPr lang="en-US" altLang="zh-TW" b="0" i="1" smtClean="0">
                        <a:latin typeface="Cambria Math"/>
                        <a:ea typeface="Cambria Math" panose="02040503050406030204" pitchFamily="18" charset="0"/>
                      </a:rPr>
                      <m:t>~</m:t>
                    </m:r>
                    <m:r>
                      <a:rPr lang="zh-TW" altLang="en-US" i="1">
                        <a:latin typeface="Cambria Math" panose="02040503050406030204" pitchFamily="18" charset="0"/>
                      </a:rPr>
                      <m:t>𝑎</m:t>
                    </m:r>
                    <m:r>
                      <a:rPr lang="zh-TW" altLang="en-US">
                        <a:latin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𝑔</m:t>
                                </m:r>
                              </m:sub>
                            </m:sSub>
                          </m:num>
                          <m:den>
                            <m:r>
                              <a:rPr lang="zh-TW" altLang="en-US" i="1">
                                <a:latin typeface="Cambria Math" panose="02040503050406030204" pitchFamily="18" charset="0"/>
                              </a:rPr>
                              <m:t>𝜌</m:t>
                            </m:r>
                          </m:den>
                        </m:f>
                      </m:e>
                    </m:rad>
                  </m:oMath>
                </a14:m>
                <a:r>
                  <a:rPr lang="zh-TW" altLang="en-US" dirty="0" smtClean="0">
                    <a:latin typeface="Cambria Math" panose="02040503050406030204" pitchFamily="18" charset="0"/>
                  </a:rPr>
                  <a:t> </a:t>
                </a:r>
                <a:r>
                  <a:rPr lang="zh-TW" altLang="en-US" dirty="0">
                    <a:latin typeface="Cambria Math" panose="02040503050406030204" pitchFamily="18" charset="0"/>
                  </a:rPr>
                  <a:t> </a:t>
                </a:r>
                <a:endParaRPr lang="zh-TW" alt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439333" y="5584351"/>
                <a:ext cx="2328586" cy="65601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31896" y="5644495"/>
                <a:ext cx="2390013" cy="535724"/>
              </a:xfrm>
              <a:prstGeom prst="rect">
                <a:avLst/>
              </a:prstGeom>
            </p:spPr>
            <p:txBody>
              <a:bodyPr wrap="none">
                <a:spAutoFit/>
              </a:bodyPr>
              <a:lstStyle/>
              <a:p>
                <a14:m>
                  <m:oMath xmlns:m="http://schemas.openxmlformats.org/officeDocument/2006/math">
                    <m:r>
                      <a:rPr lang="zh-TW" altLang="en-US" i="1">
                        <a:latin typeface="Cambria Math" panose="02040503050406030204" pitchFamily="18" charset="0"/>
                      </a:rPr>
                      <m:t>𝑣</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dε</m:t>
                        </m:r>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d>
                          <m:dPr>
                            <m:ctrlPr>
                              <a:rPr lang="zh-TW" altLang="en-US" i="1">
                                <a:latin typeface="Cambria Math"/>
                              </a:rPr>
                            </m:ctrlPr>
                          </m:dPr>
                          <m:e>
                            <m:r>
                              <a:rPr lang="zh-TW" altLang="en-US" i="1">
                                <a:latin typeface="Cambria Math" panose="02040503050406030204" pitchFamily="18" charset="0"/>
                              </a:rPr>
                              <m:t>𝑝</m:t>
                            </m:r>
                            <m:r>
                              <a:rPr lang="zh-TW" altLang="en-US">
                                <a:latin typeface="Cambria Math" panose="02040503050406030204" pitchFamily="18" charset="0"/>
                              </a:rPr>
                              <m:t>+</m:t>
                            </m:r>
                            <m:r>
                              <a:rPr lang="zh-TW" altLang="en-US" i="1">
                                <a:latin typeface="Cambria Math" panose="02040503050406030204" pitchFamily="18" charset="0"/>
                              </a:rPr>
                              <m:t>𝜀</m:t>
                            </m:r>
                          </m:e>
                        </m:d>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r>
                              <a:rPr lang="zh-TW" altLang="en-US" i="1">
                                <a:latin typeface="Cambria Math" panose="02040503050406030204" pitchFamily="18" charset="0"/>
                              </a:rPr>
                              <m:t>𝑣</m:t>
                            </m:r>
                          </m:e>
                        </m:d>
                      </m:num>
                      <m:den>
                        <m:r>
                          <m:rPr>
                            <m:sty m:val="p"/>
                          </m:rPr>
                          <a:rPr lang="zh-TW" altLang="en-US">
                            <a:latin typeface="Cambria Math" panose="02040503050406030204" pitchFamily="18" charset="0"/>
                          </a:rPr>
                          <m:t>dr</m:t>
                        </m:r>
                      </m:den>
                    </m:f>
                    <m:r>
                      <a:rPr lang="en-US" altLang="zh-TW">
                        <a:latin typeface="Cambria Math" panose="02040503050406030204" pitchFamily="18" charset="0"/>
                        <a:ea typeface="Cambria Math" panose="02040503050406030204" pitchFamily="18" charset="0"/>
                      </a:rPr>
                      <m:t>=0</m:t>
                    </m:r>
                  </m:oMath>
                </a14:m>
                <a:r>
                  <a:rPr lang="zh-TW" altLang="en-US" dirty="0" smtClean="0"/>
                  <a:t> </a:t>
                </a:r>
                <a:endParaRPr lang="zh-TW" alt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131896" y="5644495"/>
                <a:ext cx="2390013" cy="535724"/>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521909" y="5584351"/>
                <a:ext cx="2192331" cy="656013"/>
              </a:xfrm>
              <a:prstGeom prst="rect">
                <a:avLst/>
              </a:prstGeom>
            </p:spPr>
            <p:txBody>
              <a:bodyPr wrap="non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1" smtClean="0">
                            <a:latin typeface="Cambria Math"/>
                          </a:rPr>
                          <m:t>𝑐</m:t>
                        </m:r>
                      </m:sub>
                    </m:sSub>
                    <m:sSub>
                      <m:sSubPr>
                        <m:ctrlPr>
                          <a:rPr lang="zh-TW" altLang="en-US" i="1" smtClean="0">
                            <a:latin typeface="Cambria Math"/>
                          </a:rPr>
                        </m:ctrlPr>
                      </m:sSubPr>
                      <m:e>
                        <m:r>
                          <a:rPr lang="en-US" altLang="zh-TW" b="0" i="1" smtClean="0">
                            <a:latin typeface="Cambria Math"/>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sub>
                    </m:sSub>
                    <m:r>
                      <a:rPr lang="en-US" altLang="zh-TW" b="0" i="0" smtClean="0">
                        <a:latin typeface="Cambria Math"/>
                        <a:ea typeface="Cambria Math" panose="02040503050406030204" pitchFamily="18" charset="0"/>
                      </a:rPr>
                      <m:t> </m:t>
                    </m:r>
                    <m:r>
                      <a:rPr lang="zh-TW" altLang="en-US" b="0" i="1" smtClean="0">
                        <a:latin typeface="Cambria Math"/>
                        <a:ea typeface="Cambria Math" panose="02040503050406030204" pitchFamily="18" charset="0"/>
                      </a:rPr>
                      <m:t>；</m:t>
                    </m:r>
                    <m:r>
                      <a:rPr lang="en-US" altLang="zh-TW" b="0" i="1" smtClean="0">
                        <a:latin typeface="Cambria Math"/>
                        <a:ea typeface="Cambria Math" panose="02040503050406030204" pitchFamily="18" charset="0"/>
                      </a:rPr>
                      <m:t>𝑣</m:t>
                    </m:r>
                    <m:r>
                      <a:rPr lang="en-US" altLang="zh-TW" b="0" i="1" smtClean="0">
                        <a:latin typeface="Cambria Math"/>
                        <a:ea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𝑐</m:t>
                        </m:r>
                      </m:e>
                      <m:sub>
                        <m:r>
                          <a:rPr lang="zh-TW" altLang="en-US" i="1">
                            <a:latin typeface="Cambria Math" panose="02040503050406030204" pitchFamily="18" charset="0"/>
                          </a:rPr>
                          <m:t>𝑠</m:t>
                        </m:r>
                      </m:sub>
                    </m:sSub>
                    <m:r>
                      <a:rPr lang="en-US" altLang="zh-TW" i="1">
                        <a:latin typeface="Cambria Math" panose="02040503050406030204" pitchFamily="18" charset="0"/>
                        <a:ea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r>
                              <m:rPr>
                                <m:sty m:val="p"/>
                              </m:rPr>
                              <a:rPr lang="zh-TW" altLang="en-US">
                                <a:latin typeface="Cambria Math" panose="02040503050406030204" pitchFamily="18" charset="0"/>
                              </a:rPr>
                              <m:t>γp</m:t>
                            </m:r>
                          </m:num>
                          <m:den>
                            <m:r>
                              <a:rPr lang="zh-TW" altLang="en-US" i="1">
                                <a:latin typeface="Cambria Math" panose="02040503050406030204" pitchFamily="18" charset="0"/>
                              </a:rPr>
                              <m:t>𝜌</m:t>
                            </m:r>
                          </m:den>
                        </m:f>
                      </m:e>
                    </m:rad>
                  </m:oMath>
                </a14:m>
                <a:r>
                  <a:rPr lang="zh-TW" altLang="en-US" dirty="0" smtClean="0"/>
                  <a:t> </a:t>
                </a:r>
                <a:endParaRPr lang="zh-TW" alt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2521909" y="5584351"/>
                <a:ext cx="2192331" cy="656013"/>
              </a:xfrm>
              <a:prstGeom prst="rect">
                <a:avLst/>
              </a:prstGeom>
              <a:blipFill rotWithShape="1">
                <a:blip r:embed="rId6"/>
                <a:stretch>
                  <a:fillRect/>
                </a:stretch>
              </a:blipFill>
            </p:spPr>
            <p:txBody>
              <a:bodyPr/>
              <a:lstStyle/>
              <a:p>
                <a:r>
                  <a:rPr lang="zh-TW" altLang="en-US">
                    <a:noFill/>
                  </a:rPr>
                  <a:t> </a:t>
                </a:r>
              </a:p>
            </p:txBody>
          </p:sp>
        </mc:Fallback>
      </mc:AlternateContent>
      <p:grpSp>
        <p:nvGrpSpPr>
          <p:cNvPr id="25" name="Group 24"/>
          <p:cNvGrpSpPr/>
          <p:nvPr/>
        </p:nvGrpSpPr>
        <p:grpSpPr>
          <a:xfrm>
            <a:off x="4448295" y="5402143"/>
            <a:ext cx="530850" cy="1415217"/>
            <a:chOff x="4448295" y="5402143"/>
            <a:chExt cx="530850" cy="1415217"/>
          </a:xfrm>
        </p:grpSpPr>
        <p:cxnSp>
          <p:nvCxnSpPr>
            <p:cNvPr id="9" name="Straight Connector 8"/>
            <p:cNvCxnSpPr>
              <a:endCxn id="20" idx="0"/>
            </p:cNvCxnSpPr>
            <p:nvPr/>
          </p:nvCxnSpPr>
          <p:spPr>
            <a:xfrm flipH="1">
              <a:off x="4713720" y="5402143"/>
              <a:ext cx="20840" cy="1045885"/>
            </a:xfrm>
            <a:prstGeom prst="line">
              <a:avLst/>
            </a:prstGeom>
            <a:ln w="25400">
              <a:solidFill>
                <a:srgbClr val="0000F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4448295" y="6448028"/>
                  <a:ext cx="530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𝑟</m:t>
                            </m:r>
                          </m:e>
                          <m:sub>
                            <m:r>
                              <m:rPr>
                                <m:sty m:val="p"/>
                              </m:rPr>
                              <a:rPr lang="zh-TW" altLang="en-US">
                                <a:latin typeface="Cambria Math"/>
                              </a:rPr>
                              <m:t>ad</m:t>
                            </m:r>
                          </m:sub>
                        </m:sSub>
                      </m:oMath>
                    </m:oMathPara>
                  </a14:m>
                  <a:endParaRPr lang="zh-TW" alt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4448295" y="6448028"/>
                  <a:ext cx="530850" cy="369332"/>
                </a:xfrm>
                <a:prstGeom prst="rect">
                  <a:avLst/>
                </a:prstGeom>
                <a:blipFill rotWithShape="1">
                  <a:blip r:embed="rId7"/>
                  <a:stretch>
                    <a:fillRect b="-1667"/>
                  </a:stretch>
                </a:blipFill>
              </p:spPr>
              <p:txBody>
                <a:bodyPr/>
                <a:lstStyle/>
                <a:p>
                  <a:r>
                    <a:rPr lang="zh-TW" altLang="en-US">
                      <a:noFill/>
                    </a:rPr>
                    <a:t> </a:t>
                  </a:r>
                </a:p>
              </p:txBody>
            </p:sp>
          </mc:Fallback>
        </mc:AlternateContent>
      </p:grpSp>
      <p:sp>
        <p:nvSpPr>
          <p:cNvPr id="3" name="TextBox 2"/>
          <p:cNvSpPr txBox="1"/>
          <p:nvPr/>
        </p:nvSpPr>
        <p:spPr>
          <a:xfrm>
            <a:off x="5791200" y="4702629"/>
            <a:ext cx="184731" cy="369332"/>
          </a:xfrm>
          <a:prstGeom prst="rect">
            <a:avLst/>
          </a:prstGeom>
          <a:noFill/>
        </p:spPr>
        <p:txBody>
          <a:bodyPr wrap="none" rtlCol="0">
            <a:spAutoFit/>
          </a:bodyPr>
          <a:lstStyle/>
          <a:p>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3472934" y="2167393"/>
                <a:ext cx="5282831" cy="646331"/>
              </a:xfrm>
              <a:prstGeom prst="rect">
                <a:avLst/>
              </a:prstGeom>
              <a:solidFill>
                <a:schemeClr val="bg1"/>
              </a:solidFill>
              <a:ln w="12700">
                <a:solidFill>
                  <a:srgbClr val="0000FF"/>
                </a:solidFill>
              </a:ln>
            </p:spPr>
            <p:txBody>
              <a:bodyPr wrap="square" rtlCol="0">
                <a:spAutoFit/>
              </a:bodyPr>
              <a:lstStyle/>
              <a:p>
                <a14:m>
                  <m:oMath xmlns:m="http://schemas.openxmlformats.org/officeDocument/2006/math">
                    <m:sSub>
                      <m:sSubPr>
                        <m:ctrlPr>
                          <a:rPr lang="zh-TW" altLang="en-US" i="1">
                            <a:latin typeface="Cambria Math"/>
                          </a:rPr>
                        </m:ctrlPr>
                      </m:sSubPr>
                      <m:e>
                        <m:r>
                          <a:rPr lang="zh-TW" altLang="en-US" i="1">
                            <a:latin typeface="Cambria Math"/>
                          </a:rPr>
                          <m:t>𝑟</m:t>
                        </m:r>
                      </m:e>
                      <m:sub>
                        <m:r>
                          <m:rPr>
                            <m:sty m:val="p"/>
                          </m:rPr>
                          <a:rPr lang="zh-TW" altLang="en-US">
                            <a:latin typeface="Cambria Math"/>
                          </a:rPr>
                          <m:t>tr</m:t>
                        </m:r>
                      </m:sub>
                    </m:sSub>
                  </m:oMath>
                </a14:m>
                <a:r>
                  <a:rPr lang="zh-TW" altLang="en-US" dirty="0" smtClean="0"/>
                  <a:t> </a:t>
                </a:r>
                <a:r>
                  <a:rPr lang="en-US" altLang="zh-TW" dirty="0" smtClean="0"/>
                  <a:t>is the trapping radius introduced earlier in the book but to save time, I won’t introduce it here.</a:t>
                </a:r>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472934" y="2167393"/>
                <a:ext cx="5282831" cy="646331"/>
              </a:xfrm>
              <a:prstGeom prst="rect">
                <a:avLst/>
              </a:prstGeom>
              <a:blipFill rotWithShape="1">
                <a:blip r:embed="rId8"/>
                <a:stretch>
                  <a:fillRect l="-922" t="-3704" r="-1498" b="-12963"/>
                </a:stretch>
              </a:blipFill>
              <a:ln w="12700">
                <a:solidFill>
                  <a:srgbClr val="0000FF"/>
                </a:solidFill>
              </a:ln>
            </p:spPr>
            <p:txBody>
              <a:bodyPr/>
              <a:lstStyle/>
              <a:p>
                <a:r>
                  <a:rPr lang="zh-TW" altLang="en-US">
                    <a:noFill/>
                  </a:rPr>
                  <a:t> </a:t>
                </a:r>
              </a:p>
            </p:txBody>
          </p:sp>
        </mc:Fallback>
      </mc:AlternateContent>
    </p:spTree>
    <p:extLst>
      <p:ext uri="{BB962C8B-B14F-4D97-AF65-F5344CB8AC3E}">
        <p14:creationId xmlns:p14="http://schemas.microsoft.com/office/powerpoint/2010/main" val="285644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altLang="zh-TW" sz="3600" dirty="0" smtClean="0"/>
              <a:t>Different cases</a:t>
            </a:r>
            <a:endParaRPr lang="zh-TW" altLang="en-US" sz="3600" dirty="0"/>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097325314"/>
                  </p:ext>
                </p:extLst>
              </p:nvPr>
            </p:nvGraphicFramePr>
            <p:xfrm>
              <a:off x="424780" y="3657042"/>
              <a:ext cx="8228048" cy="1539304"/>
            </p:xfrm>
            <a:graphic>
              <a:graphicData uri="http://schemas.openxmlformats.org/drawingml/2006/table">
                <a:tbl>
                  <a:tblPr firstRow="1" bandRow="1">
                    <a:tableStyleId>{5C22544A-7EE6-4342-B048-85BDC9FD1C3A}</a:tableStyleId>
                  </a:tblPr>
                  <a:tblGrid>
                    <a:gridCol w="1253068"/>
                    <a:gridCol w="2763706"/>
                    <a:gridCol w="1560353"/>
                    <a:gridCol w="2650921"/>
                  </a:tblGrid>
                  <a:tr h="370840">
                    <a:tc>
                      <a:txBody>
                        <a:bodyPr/>
                        <a:lstStyle/>
                        <a:p>
                          <a:pPr algn="ctr"/>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𝜌</m:t>
                                </m:r>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𝑣</m:t>
                                </m:r>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𝑝</m:t>
                                </m:r>
                              </m:oMath>
                            </m:oMathPara>
                          </a14:m>
                          <a:endParaRPr lang="zh-TW" altLang="en-US" dirty="0"/>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&lt;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−3</m:t>
                                  </m:r>
                                </m:sup>
                              </m:sSup>
                            </m:oMath>
                          </a14:m>
                          <a:r>
                            <a:rPr lang="zh-TW" altLang="en-US" dirty="0" smtClean="0"/>
                            <a:t> </a:t>
                          </a:r>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oMath>
                          </a14:m>
                          <a:r>
                            <a:rPr lang="zh-TW" altLang="en-US" dirty="0" smtClean="0"/>
                            <a:t> </a:t>
                          </a:r>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−4</m:t>
                                  </m:r>
                                </m:sup>
                              </m:sSup>
                            </m:oMath>
                          </a14:m>
                          <a:r>
                            <a:rPr lang="en-US" altLang="zh-TW" dirty="0" smtClean="0"/>
                            <a:t> </a:t>
                          </a:r>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&gt;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𝜌</m:t>
                                  </m:r>
                                </m:e>
                                <m:sub>
                                  <m:r>
                                    <a:rPr lang="zh-TW" altLang="en-US" i="1">
                                      <a:latin typeface="Cambria Math"/>
                                    </a:rPr>
                                    <m:t>𝑖</m:t>
                                  </m:r>
                                </m:sub>
                              </m:sSub>
                              <m:r>
                                <a:rPr lang="zh-TW" altLang="en-US">
                                  <a:latin typeface="Cambria Math"/>
                                </a:rPr>
                                <m:t>⁢</m:t>
                              </m:r>
                              <m:sSup>
                                <m:sSupPr>
                                  <m:ctrlPr>
                                    <a:rPr lang="zh-TW" altLang="en-US" i="1">
                                      <a:latin typeface="Cambria Math"/>
                                    </a:rPr>
                                  </m:ctrlPr>
                                </m:sSupPr>
                                <m:e>
                                  <m:r>
                                    <a:rPr lang="zh-TW" altLang="en-US" i="1">
                                      <a:latin typeface="Cambria Math"/>
                                    </a:rPr>
                                    <m:t>𝜁</m:t>
                                  </m:r>
                                </m:e>
                                <m:sup>
                                  <m:r>
                                    <a:rPr lang="zh-TW" altLang="en-US">
                                      <a:latin typeface="Cambria Math"/>
                                    </a:rPr>
                                    <m:t>−3</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−2</m:t>
                                  </m:r>
                                </m:sup>
                              </m:sSup>
                            </m:oMath>
                          </a14:m>
                          <a:r>
                            <a:rPr lang="zh-TW" altLang="en-US" dirty="0" smtClean="0"/>
                            <a:t> </a:t>
                          </a:r>
                          <a:endParaRPr lang="zh-TW" altLang="en-US" dirty="0"/>
                        </a:p>
                      </a:txBody>
                      <a:tcPr anchor="ctr"/>
                    </a:tc>
                    <a:tc>
                      <a:txBody>
                        <a:bodyPr/>
                        <a:lstStyle/>
                        <a:p>
                          <a:pPr algn="ctr"/>
                          <a14:m>
                            <m:oMathPara xmlns:m="http://schemas.openxmlformats.org/officeDocument/2006/math">
                              <m:oMathParaPr>
                                <m:jc m:val="center"/>
                              </m:oMathParaPr>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𝑐</m:t>
                                    </m:r>
                                  </m:sub>
                                </m:sSub>
                                <m:r>
                                  <a:rPr lang="zh-TW" altLang="en-US">
                                    <a:latin typeface="Cambria Math"/>
                                  </a:rPr>
                                  <m:t>=</m:t>
                                </m:r>
                                <m:sSub>
                                  <m:sSubPr>
                                    <m:ctrlPr>
                                      <a:rPr lang="zh-TW" altLang="en-US" i="1">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r>
                                  <a:rPr lang="zh-TW" altLang="en-US" i="1">
                                    <a:latin typeface="Cambria Math"/>
                                  </a:rPr>
                                  <m:t>𝜁</m:t>
                                </m:r>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−3</m:t>
                                  </m:r>
                                </m:sup>
                              </m:sSup>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𝑖</m:t>
                                  </m:r>
                                </m:sub>
                              </m:sSub>
                              <m:r>
                                <a:rPr lang="zh-TW" altLang="en-US">
                                  <a:latin typeface="Cambria Math"/>
                                </a:rPr>
                                <m:t>⁢</m:t>
                              </m:r>
                              <m:sSup>
                                <m:sSupPr>
                                  <m:ctrlPr>
                                    <a:rPr lang="zh-TW" altLang="en-US" i="1">
                                      <a:latin typeface="Cambria Math"/>
                                    </a:rPr>
                                  </m:ctrlPr>
                                </m:sSupPr>
                                <m:e>
                                  <m:r>
                                    <a:rPr lang="zh-TW" altLang="en-US" i="1">
                                      <a:latin typeface="Cambria Math"/>
                                    </a:rPr>
                                    <m:t>𝜁</m:t>
                                  </m:r>
                                </m:e>
                                <m:sup>
                                  <m:r>
                                    <a:rPr lang="zh-TW" altLang="en-US">
                                      <a:latin typeface="Cambria Math"/>
                                    </a:rPr>
                                    <m:t>−4</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−3</m:t>
                                  </m:r>
                                </m:sup>
                              </m:sSup>
                            </m:oMath>
                          </a14:m>
                          <a:r>
                            <a:rPr lang="zh-TW" altLang="en-US" dirty="0" smtClean="0"/>
                            <a:t> </a:t>
                          </a:r>
                          <a:endParaRPr lang="zh-TW" altLang="en-US" dirty="0"/>
                        </a:p>
                      </a:txBody>
                      <a:tcPr anchor="ct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097325314"/>
                  </p:ext>
                </p:extLst>
              </p:nvPr>
            </p:nvGraphicFramePr>
            <p:xfrm>
              <a:off x="424780" y="3657042"/>
              <a:ext cx="8228048" cy="1539304"/>
            </p:xfrm>
            <a:graphic>
              <a:graphicData uri="http://schemas.openxmlformats.org/drawingml/2006/table">
                <a:tbl>
                  <a:tblPr firstRow="1" bandRow="1">
                    <a:tableStyleId>{5C22544A-7EE6-4342-B048-85BDC9FD1C3A}</a:tableStyleId>
                  </a:tblPr>
                  <a:tblGrid>
                    <a:gridCol w="1253068"/>
                    <a:gridCol w="2763706"/>
                    <a:gridCol w="1560353"/>
                    <a:gridCol w="2650921"/>
                  </a:tblGrid>
                  <a:tr h="370840">
                    <a:tc>
                      <a:txBody>
                        <a:bodyPr/>
                        <a:lstStyle/>
                        <a:p>
                          <a:pPr algn="ctr"/>
                          <a:endParaRPr lang="zh-TW" altLang="en-US" dirty="0"/>
                        </a:p>
                      </a:txBody>
                      <a:tcPr anchor="ctr"/>
                    </a:tc>
                    <a:tc>
                      <a:txBody>
                        <a:bodyPr/>
                        <a:lstStyle/>
                        <a:p>
                          <a:endParaRPr lang="zh-TW"/>
                        </a:p>
                      </a:txBody>
                      <a:tcPr anchor="ctr">
                        <a:blipFill rotWithShape="1">
                          <a:blip r:embed="rId2"/>
                          <a:stretch>
                            <a:fillRect l="-45374" t="-1639" r="-152203" b="-314754"/>
                          </a:stretch>
                        </a:blipFill>
                      </a:tcPr>
                    </a:tc>
                    <a:tc>
                      <a:txBody>
                        <a:bodyPr/>
                        <a:lstStyle/>
                        <a:p>
                          <a:endParaRPr lang="zh-TW"/>
                        </a:p>
                      </a:txBody>
                      <a:tcPr anchor="ctr">
                        <a:blipFill rotWithShape="1">
                          <a:blip r:embed="rId2"/>
                          <a:stretch>
                            <a:fillRect l="-258824" t="-1639" r="-170980" b="-314754"/>
                          </a:stretch>
                        </a:blipFill>
                      </a:tcPr>
                    </a:tc>
                    <a:tc>
                      <a:txBody>
                        <a:bodyPr/>
                        <a:lstStyle/>
                        <a:p>
                          <a:endParaRPr lang="zh-TW"/>
                        </a:p>
                      </a:txBody>
                      <a:tcPr anchor="ctr">
                        <a:blipFill rotWithShape="1">
                          <a:blip r:embed="rId2"/>
                          <a:stretch>
                            <a:fillRect l="-210345" t="-1639" r="-230" b="-314754"/>
                          </a:stretch>
                        </a:blipFill>
                      </a:tcPr>
                    </a:tc>
                  </a:tr>
                  <a:tr h="585216">
                    <a:tc>
                      <a:txBody>
                        <a:bodyPr/>
                        <a:lstStyle/>
                        <a:p>
                          <a:endParaRPr lang="zh-TW"/>
                        </a:p>
                      </a:txBody>
                      <a:tcPr anchor="ctr">
                        <a:blipFill rotWithShape="1">
                          <a:blip r:embed="rId2"/>
                          <a:stretch>
                            <a:fillRect l="-488" t="-64583" r="-558537" b="-100000"/>
                          </a:stretch>
                        </a:blipFill>
                      </a:tcPr>
                    </a:tc>
                    <a:tc>
                      <a:txBody>
                        <a:bodyPr/>
                        <a:lstStyle/>
                        <a:p>
                          <a:endParaRPr lang="zh-TW"/>
                        </a:p>
                      </a:txBody>
                      <a:tcPr anchor="ctr">
                        <a:blipFill rotWithShape="1">
                          <a:blip r:embed="rId2"/>
                          <a:stretch>
                            <a:fillRect l="-45374" t="-64583" r="-152203" b="-100000"/>
                          </a:stretch>
                        </a:blipFill>
                      </a:tcPr>
                    </a:tc>
                    <a:tc>
                      <a:txBody>
                        <a:bodyPr/>
                        <a:lstStyle/>
                        <a:p>
                          <a:endParaRPr lang="zh-TW"/>
                        </a:p>
                      </a:txBody>
                      <a:tcPr anchor="ctr">
                        <a:blipFill rotWithShape="1">
                          <a:blip r:embed="rId2"/>
                          <a:stretch>
                            <a:fillRect l="-258824" t="-64583" r="-170980" b="-100000"/>
                          </a:stretch>
                        </a:blipFill>
                      </a:tcPr>
                    </a:tc>
                    <a:tc>
                      <a:txBody>
                        <a:bodyPr/>
                        <a:lstStyle/>
                        <a:p>
                          <a:endParaRPr lang="zh-TW"/>
                        </a:p>
                      </a:txBody>
                      <a:tcPr anchor="ctr">
                        <a:blipFill rotWithShape="1">
                          <a:blip r:embed="rId2"/>
                          <a:stretch>
                            <a:fillRect l="-210345" t="-64583" r="-230" b="-100000"/>
                          </a:stretch>
                        </a:blipFill>
                      </a:tcPr>
                    </a:tc>
                  </a:tr>
                  <a:tr h="583248">
                    <a:tc>
                      <a:txBody>
                        <a:bodyPr/>
                        <a:lstStyle/>
                        <a:p>
                          <a:endParaRPr lang="zh-TW"/>
                        </a:p>
                      </a:txBody>
                      <a:tcPr anchor="ctr">
                        <a:blipFill rotWithShape="1">
                          <a:blip r:embed="rId2"/>
                          <a:stretch>
                            <a:fillRect l="-488" t="-166316" r="-558537" b="-1053"/>
                          </a:stretch>
                        </a:blipFill>
                      </a:tcPr>
                    </a:tc>
                    <a:tc>
                      <a:txBody>
                        <a:bodyPr/>
                        <a:lstStyle/>
                        <a:p>
                          <a:endParaRPr lang="zh-TW"/>
                        </a:p>
                      </a:txBody>
                      <a:tcPr anchor="ctr">
                        <a:blipFill rotWithShape="1">
                          <a:blip r:embed="rId2"/>
                          <a:stretch>
                            <a:fillRect l="-45374" t="-166316" r="-152203" b="-1053"/>
                          </a:stretch>
                        </a:blipFill>
                      </a:tcPr>
                    </a:tc>
                    <a:tc>
                      <a:txBody>
                        <a:bodyPr/>
                        <a:lstStyle/>
                        <a:p>
                          <a:endParaRPr lang="zh-TW"/>
                        </a:p>
                      </a:txBody>
                      <a:tcPr anchor="ctr">
                        <a:blipFill rotWithShape="1">
                          <a:blip r:embed="rId2"/>
                          <a:stretch>
                            <a:fillRect l="-258824" t="-166316" r="-170980" b="-1053"/>
                          </a:stretch>
                        </a:blipFill>
                      </a:tcPr>
                    </a:tc>
                    <a:tc>
                      <a:txBody>
                        <a:bodyPr/>
                        <a:lstStyle/>
                        <a:p>
                          <a:endParaRPr lang="zh-TW"/>
                        </a:p>
                      </a:txBody>
                      <a:tcPr anchor="ctr">
                        <a:blipFill rotWithShape="1">
                          <a:blip r:embed="rId2"/>
                          <a:stretch>
                            <a:fillRect l="-210345" t="-166316" r="-230" b="-1053"/>
                          </a:stretch>
                        </a:blipFill>
                      </a:tcPr>
                    </a:tc>
                  </a:tr>
                </a:tbl>
              </a:graphicData>
            </a:graphic>
          </p:graphicFrame>
        </mc:Fallback>
      </mc:AlternateContent>
      <p:grpSp>
        <p:nvGrpSpPr>
          <p:cNvPr id="2" name="Group 1"/>
          <p:cNvGrpSpPr/>
          <p:nvPr/>
        </p:nvGrpSpPr>
        <p:grpSpPr>
          <a:xfrm>
            <a:off x="188534" y="5305345"/>
            <a:ext cx="8776446" cy="1415217"/>
            <a:chOff x="131896" y="5402143"/>
            <a:chExt cx="8776446" cy="1415217"/>
          </a:xfrm>
        </p:grpSpPr>
        <p:sp>
          <p:nvSpPr>
            <p:cNvPr id="8" name="TextBox 7"/>
            <p:cNvSpPr txBox="1"/>
            <p:nvPr/>
          </p:nvSpPr>
          <p:spPr>
            <a:xfrm>
              <a:off x="2174240" y="6421120"/>
              <a:ext cx="111421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Adiabatic</a:t>
              </a:r>
              <a:endParaRPr lang="zh-TW" altLang="en-US" dirty="0" smtClean="0">
                <a:latin typeface="Cambria Math" pitchFamily="18" charset="0"/>
                <a:ea typeface="Cambria Math" pitchFamily="18" charset="0"/>
              </a:endParaRPr>
            </a:p>
          </p:txBody>
        </p:sp>
        <p:sp>
          <p:nvSpPr>
            <p:cNvPr id="9" name="TextBox 8"/>
            <p:cNvSpPr txBox="1"/>
            <p:nvPr/>
          </p:nvSpPr>
          <p:spPr>
            <a:xfrm>
              <a:off x="6289040" y="6421120"/>
              <a:ext cx="110511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Radiative</a:t>
              </a:r>
              <a:endParaRPr lang="zh-TW" altLang="en-US" dirty="0" smtClean="0">
                <a:latin typeface="Cambria Math" pitchFamily="18" charset="0"/>
                <a:ea typeface="Cambria Math" pitchFamily="18" charset="0"/>
              </a:endParaRPr>
            </a:p>
          </p:txBody>
        </p:sp>
        <p:grpSp>
          <p:nvGrpSpPr>
            <p:cNvPr id="10" name="Group 9"/>
            <p:cNvGrpSpPr/>
            <p:nvPr/>
          </p:nvGrpSpPr>
          <p:grpSpPr>
            <a:xfrm>
              <a:off x="257174" y="6236454"/>
              <a:ext cx="8651168" cy="369332"/>
              <a:chOff x="257174" y="6236454"/>
              <a:chExt cx="8651168" cy="369332"/>
            </a:xfrm>
          </p:grpSpPr>
          <p:cxnSp>
            <p:nvCxnSpPr>
              <p:cNvPr id="11" name="Straight Arrow Connector 10"/>
              <p:cNvCxnSpPr/>
              <p:nvPr/>
            </p:nvCxnSpPr>
            <p:spPr>
              <a:xfrm>
                <a:off x="257174" y="6421120"/>
                <a:ext cx="8368666" cy="0"/>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627496" y="6236454"/>
                <a:ext cx="28084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a:t>
                </a:r>
                <a:endParaRPr lang="zh-TW" altLang="en-US" dirty="0" smtClean="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13" name="Rectangle 12"/>
                <p:cNvSpPr/>
                <p:nvPr/>
              </p:nvSpPr>
              <p:spPr>
                <a:xfrm>
                  <a:off x="4818426" y="5644495"/>
                  <a:ext cx="1583960" cy="535724"/>
                </a:xfrm>
                <a:prstGeom prst="rect">
                  <a:avLst/>
                </a:prstGeom>
              </p:spPr>
              <p:txBody>
                <a:bodyPr wrap="none">
                  <a:spAutoFit/>
                </a:bodyPr>
                <a:lstStyle/>
                <a:p>
                  <a14:m>
                    <m:oMath xmlns:m="http://schemas.openxmlformats.org/officeDocument/2006/math">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𝐻</m:t>
                                  </m:r>
                                </m:e>
                                <m:sub>
                                  <m:r>
                                    <a:rPr lang="zh-TW" altLang="en-US" i="1">
                                      <a:latin typeface="Cambria Math" panose="02040503050406030204" pitchFamily="18" charset="0"/>
                                    </a:rPr>
                                    <m:t>𝑟</m:t>
                                  </m:r>
                                </m:sub>
                              </m:sSub>
                            </m:e>
                          </m:d>
                        </m:num>
                        <m:den>
                          <m:r>
                            <m:rPr>
                              <m:sty m:val="p"/>
                            </m:rPr>
                            <a:rPr lang="zh-TW" altLang="en-US">
                              <a:latin typeface="Cambria Math" panose="02040503050406030204" pitchFamily="18" charset="0"/>
                            </a:rPr>
                            <m:t>dr</m:t>
                          </m:r>
                        </m:den>
                      </m:f>
                      <m:r>
                        <a:rPr lang="en-US" altLang="zh-TW" i="1">
                          <a:latin typeface="Cambria Math" panose="02040503050406030204" pitchFamily="18" charset="0"/>
                          <a:ea typeface="Cambria Math" panose="02040503050406030204" pitchFamily="18" charset="0"/>
                        </a:rPr>
                        <m:t>=0</m:t>
                      </m:r>
                    </m:oMath>
                  </a14:m>
                  <a:r>
                    <a:rPr lang="zh-TW" altLang="en-US" dirty="0" smtClean="0"/>
                    <a:t> </a:t>
                  </a:r>
                  <a:endParaRPr lang="zh-TW" alt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4818426" y="5644495"/>
                  <a:ext cx="1583960" cy="535724"/>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439333" y="5584351"/>
                  <a:ext cx="2328586" cy="656013"/>
                </a:xfrm>
                <a:prstGeom prst="rect">
                  <a:avLst/>
                </a:prstGeom>
              </p:spPr>
              <p:txBody>
                <a:bodyPr wrap="non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1" smtClean="0">
                              <a:latin typeface="Cambria Math"/>
                            </a:rPr>
                            <m:t>𝑐</m:t>
                          </m:r>
                        </m:sub>
                      </m:sSub>
                      <m:sSub>
                        <m:sSubPr>
                          <m:ctrlPr>
                            <a:rPr lang="zh-TW" altLang="en-US" i="1" smtClean="0">
                              <a:latin typeface="Cambria Math"/>
                            </a:rPr>
                          </m:ctrlPr>
                        </m:sSubPr>
                        <m:e>
                          <m:r>
                            <a:rPr lang="en-US" altLang="zh-TW" b="0" i="1" smtClean="0">
                              <a:latin typeface="Cambria Math"/>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𝑔</m:t>
                          </m:r>
                        </m:sub>
                      </m:sSub>
                      <m:r>
                        <a:rPr lang="en-US" altLang="zh-TW" b="0" i="0" smtClean="0">
                          <a:latin typeface="Cambria Math"/>
                          <a:ea typeface="Cambria Math" panose="02040503050406030204" pitchFamily="18" charset="0"/>
                        </a:rPr>
                        <m:t> </m:t>
                      </m:r>
                      <m:r>
                        <a:rPr lang="zh-TW" altLang="en-US" b="0" i="1" smtClean="0">
                          <a:latin typeface="Cambria Math"/>
                          <a:ea typeface="Cambria Math" panose="02040503050406030204" pitchFamily="18" charset="0"/>
                        </a:rPr>
                        <m:t>；</m:t>
                      </m:r>
                      <m:r>
                        <a:rPr lang="en-US" altLang="zh-TW" b="0" i="1" smtClean="0">
                          <a:latin typeface="Cambria Math"/>
                          <a:ea typeface="Cambria Math" panose="02040503050406030204" pitchFamily="18" charset="0"/>
                        </a:rPr>
                        <m:t>𝑣</m:t>
                      </m:r>
                      <m:r>
                        <a:rPr lang="en-US" altLang="zh-TW" b="0" i="1" smtClean="0">
                          <a:latin typeface="Cambria Math"/>
                          <a:ea typeface="Cambria Math" panose="02040503050406030204" pitchFamily="18" charset="0"/>
                        </a:rPr>
                        <m:t>~</m:t>
                      </m:r>
                      <m:r>
                        <a:rPr lang="zh-TW" altLang="en-US" i="1">
                          <a:latin typeface="Cambria Math" panose="02040503050406030204" pitchFamily="18" charset="0"/>
                        </a:rPr>
                        <m:t>𝑎</m:t>
                      </m:r>
                      <m:r>
                        <a:rPr lang="zh-TW" altLang="en-US">
                          <a:latin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𝑔</m:t>
                                  </m:r>
                                </m:sub>
                              </m:sSub>
                            </m:num>
                            <m:den>
                              <m:r>
                                <a:rPr lang="zh-TW" altLang="en-US" i="1">
                                  <a:latin typeface="Cambria Math" panose="02040503050406030204" pitchFamily="18" charset="0"/>
                                </a:rPr>
                                <m:t>𝜌</m:t>
                              </m:r>
                            </m:den>
                          </m:f>
                        </m:e>
                      </m:rad>
                    </m:oMath>
                  </a14:m>
                  <a:r>
                    <a:rPr lang="zh-TW" altLang="en-US" dirty="0" smtClean="0">
                      <a:latin typeface="Cambria Math" panose="02040503050406030204" pitchFamily="18" charset="0"/>
                    </a:rPr>
                    <a:t> </a:t>
                  </a:r>
                  <a:r>
                    <a:rPr lang="zh-TW" altLang="en-US" dirty="0">
                      <a:latin typeface="Cambria Math" panose="02040503050406030204" pitchFamily="18" charset="0"/>
                    </a:rPr>
                    <a:t> </a:t>
                  </a:r>
                  <a:endParaRPr lang="zh-TW" alt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439333" y="5584351"/>
                  <a:ext cx="2328586" cy="65601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31896" y="5644495"/>
                  <a:ext cx="2390013" cy="535724"/>
                </a:xfrm>
                <a:prstGeom prst="rect">
                  <a:avLst/>
                </a:prstGeom>
              </p:spPr>
              <p:txBody>
                <a:bodyPr wrap="none">
                  <a:spAutoFit/>
                </a:bodyPr>
                <a:lstStyle/>
                <a:p>
                  <a14:m>
                    <m:oMath xmlns:m="http://schemas.openxmlformats.org/officeDocument/2006/math">
                      <m:r>
                        <a:rPr lang="zh-TW" altLang="en-US" i="1">
                          <a:latin typeface="Cambria Math" panose="02040503050406030204" pitchFamily="18" charset="0"/>
                        </a:rPr>
                        <m:t>𝑣</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dε</m:t>
                          </m:r>
                        </m:num>
                        <m:den>
                          <m:r>
                            <m:rPr>
                              <m:sty m:val="p"/>
                            </m:rPr>
                            <a:rPr lang="zh-TW" altLang="en-US">
                              <a:latin typeface="Cambria Math" panose="02040503050406030204" pitchFamily="18" charset="0"/>
                            </a:rPr>
                            <m:t>dr</m:t>
                          </m:r>
                        </m:den>
                      </m:f>
                      <m:r>
                        <a:rPr lang="zh-TW" altLang="en-US">
                          <a:latin typeface="Cambria Math" panose="02040503050406030204" pitchFamily="18" charset="0"/>
                        </a:rPr>
                        <m:t>+</m:t>
                      </m:r>
                      <m:f>
                        <m:fPr>
                          <m:ctrlPr>
                            <a:rPr lang="zh-TW" altLang="en-US" i="1">
                              <a:latin typeface="Cambria Math"/>
                            </a:rPr>
                          </m:ctrlPr>
                        </m:fPr>
                        <m:num>
                          <m:d>
                            <m:dPr>
                              <m:ctrlPr>
                                <a:rPr lang="zh-TW" altLang="en-US" i="1">
                                  <a:latin typeface="Cambria Math"/>
                                </a:rPr>
                              </m:ctrlPr>
                            </m:dPr>
                            <m:e>
                              <m:r>
                                <a:rPr lang="zh-TW" altLang="en-US" i="1">
                                  <a:latin typeface="Cambria Math" panose="02040503050406030204" pitchFamily="18" charset="0"/>
                                </a:rPr>
                                <m:t>𝑝</m:t>
                              </m:r>
                              <m:r>
                                <a:rPr lang="zh-TW" altLang="en-US">
                                  <a:latin typeface="Cambria Math" panose="02040503050406030204" pitchFamily="18" charset="0"/>
                                </a:rPr>
                                <m:t>+</m:t>
                              </m:r>
                              <m:r>
                                <a:rPr lang="zh-TW" altLang="en-US" i="1">
                                  <a:latin typeface="Cambria Math" panose="02040503050406030204" pitchFamily="18" charset="0"/>
                                </a:rPr>
                                <m:t>𝜀</m:t>
                              </m:r>
                            </m:e>
                          </m:d>
                        </m:num>
                        <m:den>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𝑑</m:t>
                          </m:r>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𝑟</m:t>
                                  </m:r>
                                </m:e>
                                <m:sup>
                                  <m:r>
                                    <a:rPr lang="zh-TW" altLang="en-US">
                                      <a:latin typeface="Cambria Math" panose="02040503050406030204" pitchFamily="18" charset="0"/>
                                    </a:rPr>
                                    <m:t>2</m:t>
                                  </m:r>
                                </m:sup>
                              </m:sSup>
                              <m:r>
                                <a:rPr lang="zh-TW" altLang="en-US">
                                  <a:latin typeface="Cambria Math" panose="02040503050406030204" pitchFamily="18" charset="0"/>
                                </a:rPr>
                                <m:t>⁢</m:t>
                              </m:r>
                              <m:r>
                                <a:rPr lang="zh-TW" altLang="en-US" i="1">
                                  <a:latin typeface="Cambria Math" panose="02040503050406030204" pitchFamily="18" charset="0"/>
                                </a:rPr>
                                <m:t>𝑣</m:t>
                              </m:r>
                            </m:e>
                          </m:d>
                        </m:num>
                        <m:den>
                          <m:r>
                            <m:rPr>
                              <m:sty m:val="p"/>
                            </m:rPr>
                            <a:rPr lang="zh-TW" altLang="en-US">
                              <a:latin typeface="Cambria Math" panose="02040503050406030204" pitchFamily="18" charset="0"/>
                            </a:rPr>
                            <m:t>dr</m:t>
                          </m:r>
                        </m:den>
                      </m:f>
                      <m:r>
                        <a:rPr lang="en-US" altLang="zh-TW">
                          <a:latin typeface="Cambria Math" panose="02040503050406030204" pitchFamily="18" charset="0"/>
                          <a:ea typeface="Cambria Math" panose="02040503050406030204" pitchFamily="18" charset="0"/>
                        </a:rPr>
                        <m:t>=0</m:t>
                      </m:r>
                    </m:oMath>
                  </a14:m>
                  <a:r>
                    <a:rPr lang="zh-TW" altLang="en-US" dirty="0" smtClean="0"/>
                    <a:t> </a:t>
                  </a:r>
                  <a:endParaRPr lang="zh-TW" alt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131896" y="5644495"/>
                  <a:ext cx="2390013" cy="535724"/>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521909" y="5584351"/>
                  <a:ext cx="2192331" cy="656013"/>
                </a:xfrm>
                <a:prstGeom prst="rect">
                  <a:avLst/>
                </a:prstGeom>
              </p:spPr>
              <p:txBody>
                <a:bodyPr wrap="non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1" smtClean="0">
                              <a:latin typeface="Cambria Math"/>
                            </a:rPr>
                            <m:t>𝑐</m:t>
                          </m:r>
                        </m:sub>
                      </m:sSub>
                      <m:sSub>
                        <m:sSubPr>
                          <m:ctrlPr>
                            <a:rPr lang="zh-TW" altLang="en-US" i="1" smtClean="0">
                              <a:latin typeface="Cambria Math"/>
                            </a:rPr>
                          </m:ctrlPr>
                        </m:sSubPr>
                        <m:e>
                          <m:r>
                            <a:rPr lang="en-US" altLang="zh-TW" b="0" i="1" smtClean="0">
                              <a:latin typeface="Cambria Math"/>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sub>
                      </m:sSub>
                      <m:r>
                        <a:rPr lang="en-US" altLang="zh-TW" b="0" i="0" smtClean="0">
                          <a:latin typeface="Cambria Math"/>
                          <a:ea typeface="Cambria Math" panose="02040503050406030204" pitchFamily="18" charset="0"/>
                        </a:rPr>
                        <m:t> </m:t>
                      </m:r>
                      <m:r>
                        <a:rPr lang="zh-TW" altLang="en-US" b="0" i="1" smtClean="0">
                          <a:latin typeface="Cambria Math"/>
                          <a:ea typeface="Cambria Math" panose="02040503050406030204" pitchFamily="18" charset="0"/>
                        </a:rPr>
                        <m:t>；</m:t>
                      </m:r>
                      <m:r>
                        <a:rPr lang="en-US" altLang="zh-TW" b="0" i="1" smtClean="0">
                          <a:latin typeface="Cambria Math"/>
                          <a:ea typeface="Cambria Math" panose="02040503050406030204" pitchFamily="18" charset="0"/>
                        </a:rPr>
                        <m:t>𝑣</m:t>
                      </m:r>
                      <m:r>
                        <a:rPr lang="en-US" altLang="zh-TW" b="0" i="1" smtClean="0">
                          <a:latin typeface="Cambria Math"/>
                          <a:ea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𝑐</m:t>
                          </m:r>
                        </m:e>
                        <m:sub>
                          <m:r>
                            <a:rPr lang="zh-TW" altLang="en-US" i="1">
                              <a:latin typeface="Cambria Math" panose="02040503050406030204" pitchFamily="18" charset="0"/>
                            </a:rPr>
                            <m:t>𝑠</m:t>
                          </m:r>
                        </m:sub>
                      </m:sSub>
                      <m:r>
                        <a:rPr lang="en-US" altLang="zh-TW" i="1">
                          <a:latin typeface="Cambria Math" panose="02040503050406030204" pitchFamily="18" charset="0"/>
                          <a:ea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r>
                                <m:rPr>
                                  <m:sty m:val="p"/>
                                </m:rPr>
                                <a:rPr lang="zh-TW" altLang="en-US">
                                  <a:latin typeface="Cambria Math" panose="02040503050406030204" pitchFamily="18" charset="0"/>
                                </a:rPr>
                                <m:t>γp</m:t>
                              </m:r>
                            </m:num>
                            <m:den>
                              <m:r>
                                <a:rPr lang="zh-TW" altLang="en-US" i="1">
                                  <a:latin typeface="Cambria Math" panose="02040503050406030204" pitchFamily="18" charset="0"/>
                                </a:rPr>
                                <m:t>𝜌</m:t>
                              </m:r>
                            </m:den>
                          </m:f>
                        </m:e>
                      </m:rad>
                    </m:oMath>
                  </a14:m>
                  <a:r>
                    <a:rPr lang="zh-TW" altLang="en-US" dirty="0" smtClean="0"/>
                    <a:t> </a:t>
                  </a:r>
                  <a:endParaRPr lang="zh-TW" alt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2521909" y="5584351"/>
                  <a:ext cx="2192331" cy="656013"/>
                </a:xfrm>
                <a:prstGeom prst="rect">
                  <a:avLst/>
                </a:prstGeom>
                <a:blipFill rotWithShape="1">
                  <a:blip r:embed="rId6"/>
                  <a:stretch>
                    <a:fillRect/>
                  </a:stretch>
                </a:blipFill>
              </p:spPr>
              <p:txBody>
                <a:bodyPr/>
                <a:lstStyle/>
                <a:p>
                  <a:r>
                    <a:rPr lang="zh-TW" altLang="en-US">
                      <a:noFill/>
                    </a:rPr>
                    <a:t> </a:t>
                  </a:r>
                </a:p>
              </p:txBody>
            </p:sp>
          </mc:Fallback>
        </mc:AlternateContent>
        <p:grpSp>
          <p:nvGrpSpPr>
            <p:cNvPr id="17" name="Group 16"/>
            <p:cNvGrpSpPr/>
            <p:nvPr/>
          </p:nvGrpSpPr>
          <p:grpSpPr>
            <a:xfrm>
              <a:off x="4448295" y="5402143"/>
              <a:ext cx="530850" cy="1415217"/>
              <a:chOff x="4448295" y="5402143"/>
              <a:chExt cx="530850" cy="1415217"/>
            </a:xfrm>
          </p:grpSpPr>
          <p:cxnSp>
            <p:nvCxnSpPr>
              <p:cNvPr id="18" name="Straight Connector 17"/>
              <p:cNvCxnSpPr>
                <a:endCxn id="19" idx="0"/>
              </p:cNvCxnSpPr>
              <p:nvPr/>
            </p:nvCxnSpPr>
            <p:spPr>
              <a:xfrm flipH="1">
                <a:off x="4713720" y="5402143"/>
                <a:ext cx="20840" cy="1045885"/>
              </a:xfrm>
              <a:prstGeom prst="line">
                <a:avLst/>
              </a:prstGeom>
              <a:ln w="25400">
                <a:solidFill>
                  <a:srgbClr val="0000F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4448295" y="6448028"/>
                    <a:ext cx="530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𝑟</m:t>
                              </m:r>
                            </m:e>
                            <m:sub>
                              <m:r>
                                <m:rPr>
                                  <m:sty m:val="p"/>
                                </m:rPr>
                                <a:rPr lang="zh-TW" altLang="en-US">
                                  <a:latin typeface="Cambria Math"/>
                                </a:rPr>
                                <m:t>ad</m:t>
                              </m:r>
                            </m:sub>
                          </m:sSub>
                        </m:oMath>
                      </m:oMathPara>
                    </a14:m>
                    <a:endParaRPr lang="zh-TW" alt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448295" y="6448028"/>
                    <a:ext cx="530850" cy="369332"/>
                  </a:xfrm>
                  <a:prstGeom prst="rect">
                    <a:avLst/>
                  </a:prstGeom>
                  <a:blipFill rotWithShape="1">
                    <a:blip r:embed="rId7"/>
                    <a:stretch>
                      <a:fillRect b="-1667"/>
                    </a:stretch>
                  </a:blipFill>
                </p:spPr>
                <p:txBody>
                  <a:bodyPr/>
                  <a:lstStyle/>
                  <a:p>
                    <a:r>
                      <a:rPr lang="zh-TW" altLang="en-US">
                        <a:noFill/>
                      </a:rPr>
                      <a:t> </a:t>
                    </a:r>
                  </a:p>
                </p:txBody>
              </p:sp>
            </mc:Fallback>
          </mc:AlternateContent>
        </p:grpSp>
      </p:grpSp>
      <mc:AlternateContent xmlns:mc="http://schemas.openxmlformats.org/markup-compatibility/2006" xmlns:a14="http://schemas.microsoft.com/office/drawing/2010/main">
        <mc:Choice Requires="a14">
          <p:sp>
            <p:nvSpPr>
              <p:cNvPr id="3" name="TextBox 2"/>
              <p:cNvSpPr txBox="1"/>
              <p:nvPr/>
            </p:nvSpPr>
            <p:spPr>
              <a:xfrm>
                <a:off x="313812" y="924559"/>
                <a:ext cx="8271388" cy="2660215"/>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Optically thin (</a:t>
                </a:r>
                <a14:m>
                  <m:oMath xmlns:m="http://schemas.openxmlformats.org/officeDocument/2006/math">
                    <m:sSub>
                      <m:sSubPr>
                        <m:ctrlPr>
                          <a:rPr lang="zh-TW" altLang="en-US" i="1">
                            <a:latin typeface="Cambria Math"/>
                          </a:rPr>
                        </m:ctrlPr>
                      </m:sSubPr>
                      <m:e>
                        <m:r>
                          <a:rPr lang="zh-TW" altLang="en-US" i="1">
                            <a:latin typeface="Cambria Math"/>
                          </a:rPr>
                          <m:t>𝑟</m:t>
                        </m:r>
                      </m:e>
                      <m:sub>
                        <m:r>
                          <a:rPr lang="zh-TW" altLang="en-US" i="1">
                            <a:latin typeface="Cambria Math"/>
                          </a:rPr>
                          <m:t>𝑐</m:t>
                        </m:r>
                      </m:sub>
                    </m:sSub>
                    <m:r>
                      <a:rPr lang="en-US" altLang="zh-TW" b="0" i="0" smtClean="0">
                        <a:latin typeface="Cambria Math"/>
                      </a:rPr>
                      <m:t>&gt;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sc</m:t>
                        </m:r>
                      </m:sub>
                    </m:sSub>
                  </m:oMath>
                </a14:m>
                <a:r>
                  <a:rPr lang="en-US" altLang="zh-TW" dirty="0" smtClean="0">
                    <a:latin typeface="Cambria Math" pitchFamily="18" charset="0"/>
                    <a:ea typeface="Cambria Math" pitchFamily="18" charset="0"/>
                  </a:rPr>
                  <a:t>)</a:t>
                </a:r>
              </a:p>
              <a:p>
                <a:pPr algn="ctr"/>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Case</a:t>
                </a:r>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A (</a:t>
                </a:r>
                <a14:m>
                  <m:oMath xmlns:m="http://schemas.openxmlformats.org/officeDocument/2006/math">
                    <m:sSub>
                      <m:sSubPr>
                        <m:ctrlPr>
                          <a:rPr lang="zh-TW" altLang="en-US" i="1">
                            <a:latin typeface="Cambria Math"/>
                          </a:rPr>
                        </m:ctrlPr>
                      </m:sSubPr>
                      <m:e>
                        <m:r>
                          <a:rPr lang="zh-TW" altLang="en-US" i="1">
                            <a:latin typeface="Cambria Math"/>
                          </a:rPr>
                          <m:t>𝑟</m:t>
                        </m:r>
                      </m:e>
                      <m:sub>
                        <m:r>
                          <m:rPr>
                            <m:sty m:val="p"/>
                          </m:rPr>
                          <a:rPr lang="zh-TW" altLang="en-US">
                            <a:latin typeface="Cambria Math"/>
                          </a:rPr>
                          <m:t>ad</m:t>
                        </m:r>
                      </m:sub>
                    </m:sSub>
                    <m:r>
                      <a:rPr lang="zh-TW" altLang="en-US">
                        <a:latin typeface="Cambria Math"/>
                      </a:rPr>
                      <m:t>&lt;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sc</m:t>
                        </m:r>
                      </m:sub>
                    </m:sSub>
                  </m:oMath>
                </a14:m>
                <a:r>
                  <a:rPr lang="en-US" altLang="zh-TW" dirty="0" smtClean="0">
                    <a:latin typeface="Cambria Math" pitchFamily="18" charset="0"/>
                    <a:ea typeface="Cambria Math" pitchFamily="18" charset="0"/>
                  </a:rPr>
                  <a:t> from book, </a:t>
                </a:r>
                <a14:m>
                  <m:oMath xmlns:m="http://schemas.openxmlformats.org/officeDocument/2006/math">
                    <m:sSub>
                      <m:sSubPr>
                        <m:ctrlPr>
                          <a:rPr lang="zh-TW" altLang="en-US" i="1">
                            <a:latin typeface="Cambria Math"/>
                          </a:rPr>
                        </m:ctrlPr>
                      </m:sSubPr>
                      <m:e>
                        <m:r>
                          <a:rPr lang="zh-TW" altLang="en-US" i="1">
                            <a:latin typeface="Cambria Math"/>
                          </a:rPr>
                          <m:t>𝑟</m:t>
                        </m:r>
                      </m:e>
                      <m:sub>
                        <m:r>
                          <m:rPr>
                            <m:sty m:val="p"/>
                          </m:rPr>
                          <a:rPr lang="zh-TW" altLang="en-US">
                            <a:latin typeface="Cambria Math"/>
                          </a:rPr>
                          <m:t>ad</m:t>
                        </m:r>
                      </m:sub>
                    </m:sSub>
                    <m:r>
                      <a:rPr lang="zh-TW" altLang="en-US">
                        <a:latin typeface="Cambria Math"/>
                      </a:rPr>
                      <m:t>&lt;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sc</m:t>
                        </m:r>
                      </m:sub>
                    </m:sSub>
                  </m:oMath>
                </a14:m>
                <a:r>
                  <a:rPr lang="en-US" altLang="zh-TW" dirty="0" smtClean="0">
                    <a:latin typeface="Cambria Math" pitchFamily="18" charset="0"/>
                    <a:ea typeface="Cambria Math" pitchFamily="18" charset="0"/>
                  </a:rPr>
                  <a:t> from paper… I think the book is mistyped)</a:t>
                </a:r>
              </a:p>
              <a:p>
                <a:endParaRPr lang="en-US" altLang="zh-TW" dirty="0" smtClean="0">
                  <a:latin typeface="Cambria Math" pitchFamily="18" charset="0"/>
                  <a:ea typeface="Cambria Math" pitchFamily="18" charset="0"/>
                </a:endParaRPr>
              </a:p>
              <a:p>
                <a:pPr algn="ctr"/>
                <a:r>
                  <a:rPr lang="en-US" altLang="zh-TW" dirty="0" smtClean="0">
                    <a:latin typeface="Cambria Math" pitchFamily="18" charset="0"/>
                    <a:ea typeface="Cambria Math" pitchFamily="18" charset="0"/>
                  </a:rPr>
                  <a:t>Optically thick (</a:t>
                </a:r>
                <a14:m>
                  <m:oMath xmlns:m="http://schemas.openxmlformats.org/officeDocument/2006/math">
                    <m:sSub>
                      <m:sSubPr>
                        <m:ctrlPr>
                          <a:rPr lang="zh-TW" altLang="en-US" i="1">
                            <a:latin typeface="Cambria Math"/>
                          </a:rPr>
                        </m:ctrlPr>
                      </m:sSubPr>
                      <m:e>
                        <m:r>
                          <a:rPr lang="zh-TW" altLang="en-US" i="1">
                            <a:latin typeface="Cambria Math"/>
                          </a:rPr>
                          <m:t>𝑟</m:t>
                        </m:r>
                      </m:e>
                      <m:sub>
                        <m:r>
                          <a:rPr lang="zh-TW" altLang="en-US" i="1">
                            <a:latin typeface="Cambria Math"/>
                          </a:rPr>
                          <m:t>𝑐</m:t>
                        </m:r>
                      </m:sub>
                    </m:sSub>
                    <m:r>
                      <a:rPr lang="en-US" altLang="zh-TW" b="0" i="0" smtClean="0">
                        <a:latin typeface="Cambria Math"/>
                      </a:rPr>
                      <m:t>&lt;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sc</m:t>
                        </m:r>
                      </m:sub>
                    </m:sSub>
                  </m:oMath>
                </a14:m>
                <a:r>
                  <a:rPr lang="en-US" altLang="zh-TW" dirty="0" smtClean="0"/>
                  <a:t>)</a:t>
                </a:r>
                <a:endParaRPr lang="zh-TW" altLang="en-US" dirty="0"/>
              </a:p>
              <a:p>
                <a:r>
                  <a:rPr lang="en-US" altLang="zh-TW" dirty="0" smtClean="0">
                    <a:latin typeface="Cambria Math" pitchFamily="18" charset="0"/>
                    <a:ea typeface="Cambria Math" pitchFamily="18" charset="0"/>
                  </a:rPr>
                  <a:t>Case B	</a:t>
                </a:r>
                <a14:m>
                  <m:oMath xmlns:m="http://schemas.openxmlformats.org/officeDocument/2006/math">
                    <m:sSub>
                      <m:sSubPr>
                        <m:ctrlPr>
                          <a:rPr lang="zh-TW" altLang="en-US" i="1">
                            <a:latin typeface="Cambria Math"/>
                          </a:rPr>
                        </m:ctrlPr>
                      </m:sSubPr>
                      <m:e>
                        <m:r>
                          <a:rPr lang="zh-TW" altLang="en-US" i="1">
                            <a:latin typeface="Cambria Math"/>
                          </a:rPr>
                          <m:t>𝑟</m:t>
                        </m:r>
                      </m:e>
                      <m:sub>
                        <m:r>
                          <m:rPr>
                            <m:sty m:val="p"/>
                          </m:rPr>
                          <a:rPr lang="zh-TW" altLang="en-US">
                            <a:latin typeface="Cambria Math"/>
                          </a:rPr>
                          <m:t>ad</m:t>
                        </m:r>
                      </m:sub>
                    </m:sSub>
                    <m:r>
                      <a:rPr lang="zh-TW" altLang="en-US">
                        <a:latin typeface="Cambria Math"/>
                      </a:rPr>
                      <m:t>&lt;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s</m:t>
                        </m:r>
                        <m:r>
                          <a:rPr lang="en-US" altLang="zh-TW" b="0" i="0" smtClean="0">
                            <a:latin typeface="Cambria Math"/>
                          </a:rPr>
                          <m:t>,</m:t>
                        </m:r>
                        <m:r>
                          <m:rPr>
                            <m:sty m:val="p"/>
                          </m:rPr>
                          <a:rPr lang="zh-TW" altLang="en-US">
                            <a:latin typeface="Cambria Math"/>
                          </a:rPr>
                          <m:t>g</m:t>
                        </m:r>
                      </m:sub>
                    </m:sSub>
                    <m:r>
                      <a:rPr lang="zh-TW" altLang="en-US">
                        <a:latin typeface="Cambria Math"/>
                      </a:rPr>
                      <m:t>&lt;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sc</m:t>
                        </m:r>
                      </m:sub>
                    </m:sSub>
                    <m:r>
                      <a:rPr lang="zh-TW" altLang="en-US">
                        <a:latin typeface="Cambria Math"/>
                      </a:rPr>
                      <m:t>&lt;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s</m:t>
                        </m:r>
                      </m:sub>
                    </m:sSub>
                  </m:oMath>
                </a14:m>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Case C1	</a:t>
                </a:r>
                <a14:m>
                  <m:oMath xmlns:m="http://schemas.openxmlformats.org/officeDocument/2006/math">
                    <m:sSub>
                      <m:sSubPr>
                        <m:ctrlPr>
                          <a:rPr lang="zh-TW" altLang="en-US" i="1">
                            <a:latin typeface="Cambria Math"/>
                          </a:rPr>
                        </m:ctrlPr>
                      </m:sSubPr>
                      <m:e>
                        <m:r>
                          <a:rPr lang="zh-TW" altLang="en-US" i="1">
                            <a:latin typeface="Cambria Math"/>
                          </a:rPr>
                          <m:t>𝑟</m:t>
                        </m:r>
                      </m:e>
                      <m:sub>
                        <m:r>
                          <a:rPr lang="zh-TW" altLang="en-US" i="1">
                            <a:latin typeface="Cambria Math"/>
                          </a:rPr>
                          <m:t>𝑠</m:t>
                        </m:r>
                        <m:r>
                          <a:rPr lang="zh-TW" altLang="en-US">
                            <a:latin typeface="Cambria Math"/>
                          </a:rPr>
                          <m:t>,</m:t>
                        </m:r>
                        <m:r>
                          <a:rPr lang="zh-TW" altLang="en-US" i="1">
                            <a:latin typeface="Cambria Math"/>
                          </a:rPr>
                          <m:t>𝑔</m:t>
                        </m:r>
                      </m:sub>
                    </m:sSub>
                    <m:r>
                      <a:rPr lang="zh-TW" altLang="en-US">
                        <a:latin typeface="Cambria Math"/>
                      </a:rPr>
                      <m:t>&lt;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ad</m:t>
                        </m:r>
                      </m:sub>
                    </m:sSub>
                    <m:r>
                      <a:rPr lang="zh-TW" altLang="en-US">
                        <a:latin typeface="Cambria Math"/>
                      </a:rPr>
                      <m:t>&lt;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r>
                      <a:rPr lang="zh-TW" altLang="en-US">
                        <a:latin typeface="Cambria Math"/>
                      </a:rPr>
                      <m: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ad</m:t>
                        </m:r>
                      </m:sub>
                    </m:sSub>
                    <m:r>
                      <a:rPr lang="zh-TW" altLang="en-US">
                        <a:latin typeface="Cambria Math"/>
                      </a:rPr>
                      <m:t>&lt;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sc</m:t>
                        </m:r>
                      </m:sub>
                    </m:sSub>
                  </m:oMath>
                </a14:m>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Case C2	</a:t>
                </a:r>
                <a14:m>
                  <m:oMath xmlns:m="http://schemas.openxmlformats.org/officeDocument/2006/math">
                    <m:sSub>
                      <m:sSubPr>
                        <m:ctrlPr>
                          <a:rPr lang="zh-TW" altLang="en-US" i="1">
                            <a:latin typeface="Cambria Math"/>
                          </a:rPr>
                        </m:ctrlPr>
                      </m:sSubPr>
                      <m:e>
                        <m:r>
                          <a:rPr lang="zh-TW" altLang="en-US" i="1">
                            <a:latin typeface="Cambria Math"/>
                          </a:rPr>
                          <m:t>𝑟</m:t>
                        </m:r>
                      </m:e>
                      <m:sub>
                        <m:r>
                          <m:rPr>
                            <m:sty m:val="p"/>
                          </m:rPr>
                          <a:rPr lang="zh-TW" altLang="en-US">
                            <a:latin typeface="Cambria Math"/>
                          </a:rPr>
                          <m:t>sg</m:t>
                        </m:r>
                      </m:sub>
                    </m:sSub>
                    <m:r>
                      <a:rPr lang="zh-TW" altLang="en-US">
                        <a:latin typeface="Cambria Math"/>
                      </a:rPr>
                      <m:t>&lt;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sc</m:t>
                        </m:r>
                      </m:sub>
                    </m:sSub>
                    <m:r>
                      <a:rPr lang="zh-TW" altLang="en-US">
                        <a:latin typeface="Cambria Math"/>
                      </a:rPr>
                      <m:t>&lt;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ad</m:t>
                        </m:r>
                      </m:sub>
                    </m:sSub>
                    <m:r>
                      <a:rPr lang="zh-TW" altLang="en-US">
                        <a:latin typeface="Cambria Math"/>
                      </a:rPr>
                      <m:t>&lt;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oMath>
                </a14:m>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Case D	</a:t>
                </a:r>
                <a14:m>
                  <m:oMath xmlns:m="http://schemas.openxmlformats.org/officeDocument/2006/math">
                    <m:sSub>
                      <m:sSubPr>
                        <m:ctrlPr>
                          <a:rPr lang="zh-TW" altLang="en-US" i="1">
                            <a:latin typeface="Cambria Math"/>
                          </a:rPr>
                        </m:ctrlPr>
                      </m:sSubPr>
                      <m:e>
                        <m:r>
                          <a:rPr lang="zh-TW" altLang="en-US" i="1">
                            <a:latin typeface="Cambria Math"/>
                          </a:rPr>
                          <m:t>𝑟</m:t>
                        </m:r>
                      </m:e>
                      <m:sub>
                        <m:r>
                          <a:rPr lang="zh-TW" altLang="en-US" i="1">
                            <a:latin typeface="Cambria Math"/>
                          </a:rPr>
                          <m:t>𝑠</m:t>
                        </m:r>
                      </m:sub>
                    </m:sSub>
                    <m:r>
                      <a:rPr lang="zh-TW" altLang="en-US">
                        <a:latin typeface="Cambria Math"/>
                      </a:rPr>
                      <m:t>&lt;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ad</m:t>
                        </m:r>
                      </m:sub>
                    </m:sSub>
                    <m:r>
                      <a:rPr lang="zh-TW" altLang="en-US">
                        <a:latin typeface="Cambria Math"/>
                      </a:rPr>
                      <m:t>&lt;</m:t>
                    </m:r>
                    <m:sSub>
                      <m:sSubPr>
                        <m:ctrlPr>
                          <a:rPr lang="zh-TW" altLang="en-US" i="1">
                            <a:latin typeface="Cambria Math"/>
                          </a:rPr>
                        </m:ctrlPr>
                      </m:sSubPr>
                      <m:e>
                        <m:r>
                          <a:rPr lang="zh-TW" altLang="en-US" i="1">
                            <a:latin typeface="Cambria Math"/>
                          </a:rPr>
                          <m:t>𝑟</m:t>
                        </m:r>
                      </m:e>
                      <m:sub>
                        <m:r>
                          <m:rPr>
                            <m:sty m:val="p"/>
                          </m:rPr>
                          <a:rPr lang="zh-TW" altLang="en-US">
                            <a:latin typeface="Cambria Math"/>
                          </a:rPr>
                          <m:t>sc</m:t>
                        </m:r>
                      </m:sub>
                    </m:sSub>
                  </m:oMath>
                </a14:m>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13812" y="924559"/>
                <a:ext cx="8271388" cy="2660215"/>
              </a:xfrm>
              <a:prstGeom prst="rect">
                <a:avLst/>
              </a:prstGeom>
              <a:blipFill rotWithShape="1">
                <a:blip r:embed="rId8"/>
                <a:stretch>
                  <a:fillRect l="-590" t="-1376" b="-252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8564498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p:cNvSpPr>
                <a:spLocks noGrp="1"/>
              </p:cNvSpPr>
              <p:nvPr>
                <p:ph type="title"/>
              </p:nvPr>
            </p:nvSpPr>
            <p:spPr>
              <a:xfrm>
                <a:off x="457200" y="0"/>
                <a:ext cx="8229600" cy="1143000"/>
              </a:xfrm>
            </p:spPr>
            <p:txBody>
              <a:bodyPr>
                <a:normAutofit/>
              </a:bodyPr>
              <a:lstStyle/>
              <a:p>
                <a:r>
                  <a:rPr lang="en-US" altLang="zh-TW" sz="3600" dirty="0" smtClean="0">
                    <a:ea typeface="Cambria Math" pitchFamily="18" charset="0"/>
                  </a:rPr>
                  <a:t>Optically thin Case</a:t>
                </a:r>
                <a:r>
                  <a:rPr lang="zh-TW" altLang="en-US" sz="3600" dirty="0" smtClean="0">
                    <a:ea typeface="Cambria Math" pitchFamily="18" charset="0"/>
                  </a:rPr>
                  <a:t> </a:t>
                </a:r>
                <a:r>
                  <a:rPr lang="en-US" altLang="zh-TW" sz="3600" dirty="0" smtClean="0">
                    <a:ea typeface="Cambria Math" pitchFamily="18" charset="0"/>
                  </a:rPr>
                  <a:t>A (</a:t>
                </a:r>
                <a14:m>
                  <m:oMath xmlns:m="http://schemas.openxmlformats.org/officeDocument/2006/math">
                    <m:sSub>
                      <m:sSubPr>
                        <m:ctrlPr>
                          <a:rPr lang="zh-TW" altLang="en-US" sz="3600" i="1">
                            <a:latin typeface="Cambria Math"/>
                          </a:rPr>
                        </m:ctrlPr>
                      </m:sSubPr>
                      <m:e>
                        <m:r>
                          <a:rPr lang="zh-TW" altLang="en-US" sz="3600" i="1">
                            <a:latin typeface="Cambria Math"/>
                          </a:rPr>
                          <m:t>𝑟</m:t>
                        </m:r>
                      </m:e>
                      <m:sub>
                        <m:r>
                          <m:rPr>
                            <m:sty m:val="p"/>
                          </m:rPr>
                          <a:rPr lang="en-US" altLang="zh-TW" sz="3600" b="0" i="0" smtClean="0">
                            <a:latin typeface="Cambria Math"/>
                          </a:rPr>
                          <m:t>sc</m:t>
                        </m:r>
                      </m:sub>
                    </m:sSub>
                    <m:r>
                      <a:rPr lang="zh-TW" altLang="en-US" sz="3600">
                        <a:latin typeface="Cambria Math"/>
                      </a:rPr>
                      <m:t>&lt;</m:t>
                    </m:r>
                    <m:sSub>
                      <m:sSubPr>
                        <m:ctrlPr>
                          <a:rPr lang="zh-TW" altLang="en-US" sz="3600" i="1">
                            <a:latin typeface="Cambria Math"/>
                          </a:rPr>
                        </m:ctrlPr>
                      </m:sSubPr>
                      <m:e>
                        <m:r>
                          <a:rPr lang="zh-TW" altLang="en-US" sz="3600" i="1">
                            <a:latin typeface="Cambria Math"/>
                          </a:rPr>
                          <m:t>𝑟</m:t>
                        </m:r>
                      </m:e>
                      <m:sub>
                        <m:r>
                          <m:rPr>
                            <m:sty m:val="p"/>
                          </m:rPr>
                          <a:rPr lang="zh-TW" altLang="en-US" sz="3600">
                            <a:latin typeface="Cambria Math"/>
                          </a:rPr>
                          <m:t>s</m:t>
                        </m:r>
                        <m:r>
                          <a:rPr lang="en-US" altLang="zh-TW" sz="3600" b="0" i="1" smtClean="0">
                            <a:latin typeface="Cambria Math"/>
                          </a:rPr>
                          <m:t>𝑔</m:t>
                        </m:r>
                      </m:sub>
                    </m:sSub>
                  </m:oMath>
                </a14:m>
                <a:r>
                  <a:rPr lang="en-US" altLang="zh-TW" sz="3600" dirty="0" smtClean="0">
                    <a:ea typeface="Cambria Math" pitchFamily="18" charset="0"/>
                  </a:rPr>
                  <a:t>)</a:t>
                </a:r>
                <a:endParaRPr lang="zh-TW" altLang="en-US" sz="3600" dirty="0"/>
              </a:p>
            </p:txBody>
          </p:sp>
        </mc:Choice>
        <mc:Fallback xmlns="">
          <p:sp>
            <p:nvSpPr>
              <p:cNvPr id="4" name="Title 1"/>
              <p:cNvSpPr>
                <a:spLocks noGrp="1" noRot="1" noChangeAspect="1" noMove="1" noResize="1" noEditPoints="1" noAdjustHandles="1" noChangeArrowheads="1" noChangeShapeType="1" noTextEdit="1"/>
              </p:cNvSpPr>
              <p:nvPr>
                <p:ph type="title"/>
              </p:nvPr>
            </p:nvSpPr>
            <p:spPr>
              <a:xfrm>
                <a:off x="457200" y="0"/>
                <a:ext cx="8229600" cy="1143000"/>
              </a:xfrm>
              <a:blipFill rotWithShape="1">
                <a:blip r:embed="rId2"/>
                <a:stretch>
                  <a:fillRect/>
                </a:stretch>
              </a:blipFill>
            </p:spPr>
            <p:txBody>
              <a:bodyPr/>
              <a:lstStyle/>
              <a:p>
                <a:r>
                  <a:rPr lang="zh-TW" altLang="en-US">
                    <a:noFill/>
                  </a:rPr>
                  <a:t> </a:t>
                </a:r>
              </a:p>
            </p:txBody>
          </p:sp>
        </mc:Fallback>
      </mc:AlternateContent>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9774" y="1159688"/>
            <a:ext cx="4197596" cy="508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graphicFrame>
            <p:nvGraphicFramePr>
              <p:cNvPr id="36" name="Table 35"/>
              <p:cNvGraphicFramePr>
                <a:graphicFrameLocks noGrp="1"/>
              </p:cNvGraphicFramePr>
              <p:nvPr>
                <p:extLst>
                  <p:ext uri="{D42A27DB-BD31-4B8C-83A1-F6EECF244321}">
                    <p14:modId xmlns:p14="http://schemas.microsoft.com/office/powerpoint/2010/main" val="1076774984"/>
                  </p:ext>
                </p:extLst>
              </p:nvPr>
            </p:nvGraphicFramePr>
            <p:xfrm>
              <a:off x="256852" y="3916648"/>
              <a:ext cx="3947159" cy="1539304"/>
            </p:xfrm>
            <a:graphic>
              <a:graphicData uri="http://schemas.openxmlformats.org/drawingml/2006/table">
                <a:tbl>
                  <a:tblPr firstRow="1" bandRow="1">
                    <a:tableStyleId>{5C22544A-7EE6-4342-B048-85BDC9FD1C3A}</a:tableStyleId>
                  </a:tblPr>
                  <a:tblGrid>
                    <a:gridCol w="800099"/>
                    <a:gridCol w="1059180"/>
                    <a:gridCol w="1036320"/>
                    <a:gridCol w="1051560"/>
                  </a:tblGrid>
                  <a:tr h="370840">
                    <a:tc>
                      <a:txBody>
                        <a:bodyPr/>
                        <a:lstStyle/>
                        <a:p>
                          <a:pPr algn="ctr"/>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𝜌</m:t>
                                </m:r>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𝑣</m:t>
                                </m:r>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𝑝</m:t>
                                </m:r>
                              </m:oMath>
                            </m:oMathPara>
                          </a14:m>
                          <a:endParaRPr lang="zh-TW" altLang="en-US" dirty="0"/>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&lt;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−3</m:t>
                                  </m:r>
                                </m:sup>
                              </m:sSup>
                            </m:oMath>
                          </a14:m>
                          <a:r>
                            <a:rPr lang="zh-TW" altLang="en-US" dirty="0" smtClean="0"/>
                            <a:t> </a:t>
                          </a:r>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oMath>
                          </a14:m>
                          <a:r>
                            <a:rPr lang="zh-TW" altLang="en-US" dirty="0" smtClean="0"/>
                            <a:t> </a:t>
                          </a:r>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−4</m:t>
                                  </m:r>
                                </m:sup>
                              </m:sSup>
                            </m:oMath>
                          </a14:m>
                          <a:r>
                            <a:rPr lang="en-US" altLang="zh-TW" dirty="0" smtClean="0"/>
                            <a:t> </a:t>
                          </a:r>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&gt;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−2</m:t>
                                  </m:r>
                                </m:sup>
                              </m:sSup>
                            </m:oMath>
                          </a14:m>
                          <a:r>
                            <a:rPr lang="zh-TW" altLang="en-US" dirty="0" smtClean="0"/>
                            <a:t> </a:t>
                          </a:r>
                          <a:endParaRPr lang="zh-TW" altLang="en-US" dirty="0"/>
                        </a:p>
                      </a:txBody>
                      <a:tcPr anchor="ctr"/>
                    </a:tc>
                    <a:tc>
                      <a:txBody>
                        <a:bodyPr/>
                        <a:lstStyle/>
                        <a:p>
                          <a:pPr algn="ctr"/>
                          <a14:m>
                            <m:oMathPara xmlns:m="http://schemas.openxmlformats.org/officeDocument/2006/math">
                              <m:oMathParaPr>
                                <m:jc m:val="center"/>
                              </m:oMathParaPr>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𝑐</m:t>
                                    </m:r>
                                  </m:sub>
                                </m:sSub>
                                <m:r>
                                  <a:rPr lang="zh-TW" altLang="en-US">
                                    <a:latin typeface="Cambria Math"/>
                                  </a:rPr>
                                  <m:t>=</m:t>
                                </m:r>
                                <m:sSub>
                                  <m:sSubPr>
                                    <m:ctrlPr>
                                      <a:rPr lang="zh-TW" altLang="en-US" i="1">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r>
                                  <a:rPr lang="zh-TW" altLang="en-US" i="1">
                                    <a:latin typeface="Cambria Math"/>
                                  </a:rPr>
                                  <m:t>𝜁</m:t>
                                </m:r>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−3</m:t>
                                  </m:r>
                                </m:sup>
                              </m:sSup>
                            </m:oMath>
                          </a14:m>
                          <a:r>
                            <a:rPr lang="zh-TW" altLang="en-US" dirty="0" smtClean="0"/>
                            <a:t> </a:t>
                          </a:r>
                          <a:endParaRPr lang="zh-TW" altLang="en-US" dirty="0"/>
                        </a:p>
                      </a:txBody>
                      <a:tcPr anchor="ctr"/>
                    </a:tc>
                  </a:tr>
                </a:tbl>
              </a:graphicData>
            </a:graphic>
          </p:graphicFrame>
        </mc:Choice>
        <mc:Fallback xmlns="">
          <p:graphicFrame>
            <p:nvGraphicFramePr>
              <p:cNvPr id="36" name="Table 35"/>
              <p:cNvGraphicFramePr>
                <a:graphicFrameLocks noGrp="1"/>
              </p:cNvGraphicFramePr>
              <p:nvPr>
                <p:extLst>
                  <p:ext uri="{D42A27DB-BD31-4B8C-83A1-F6EECF244321}">
                    <p14:modId xmlns:p14="http://schemas.microsoft.com/office/powerpoint/2010/main" val="1076774984"/>
                  </p:ext>
                </p:extLst>
              </p:nvPr>
            </p:nvGraphicFramePr>
            <p:xfrm>
              <a:off x="256852" y="3916648"/>
              <a:ext cx="3947159" cy="1539304"/>
            </p:xfrm>
            <a:graphic>
              <a:graphicData uri="http://schemas.openxmlformats.org/drawingml/2006/table">
                <a:tbl>
                  <a:tblPr firstRow="1" bandRow="1">
                    <a:tableStyleId>{5C22544A-7EE6-4342-B048-85BDC9FD1C3A}</a:tableStyleId>
                  </a:tblPr>
                  <a:tblGrid>
                    <a:gridCol w="800099"/>
                    <a:gridCol w="1059180"/>
                    <a:gridCol w="1036320"/>
                    <a:gridCol w="1051560"/>
                  </a:tblGrid>
                  <a:tr h="370840">
                    <a:tc>
                      <a:txBody>
                        <a:bodyPr/>
                        <a:lstStyle/>
                        <a:p>
                          <a:pPr algn="ctr"/>
                          <a:endParaRPr lang="zh-TW" altLang="en-US" dirty="0"/>
                        </a:p>
                      </a:txBody>
                      <a:tcPr anchor="ctr"/>
                    </a:tc>
                    <a:tc>
                      <a:txBody>
                        <a:bodyPr/>
                        <a:lstStyle/>
                        <a:p>
                          <a:endParaRPr lang="zh-TW"/>
                        </a:p>
                      </a:txBody>
                      <a:tcPr anchor="ctr">
                        <a:blipFill rotWithShape="1">
                          <a:blip r:embed="rId4"/>
                          <a:stretch>
                            <a:fillRect l="-75287" r="-197126" b="-316393"/>
                          </a:stretch>
                        </a:blipFill>
                      </a:tcPr>
                    </a:tc>
                    <a:tc>
                      <a:txBody>
                        <a:bodyPr/>
                        <a:lstStyle/>
                        <a:p>
                          <a:endParaRPr lang="zh-TW"/>
                        </a:p>
                      </a:txBody>
                      <a:tcPr anchor="ctr">
                        <a:blipFill rotWithShape="1">
                          <a:blip r:embed="rId4"/>
                          <a:stretch>
                            <a:fillRect l="-179412" r="-101765" b="-316393"/>
                          </a:stretch>
                        </a:blipFill>
                      </a:tcPr>
                    </a:tc>
                    <a:tc>
                      <a:txBody>
                        <a:bodyPr/>
                        <a:lstStyle/>
                        <a:p>
                          <a:endParaRPr lang="zh-TW"/>
                        </a:p>
                      </a:txBody>
                      <a:tcPr anchor="ctr">
                        <a:blipFill rotWithShape="1">
                          <a:blip r:embed="rId4"/>
                          <a:stretch>
                            <a:fillRect l="-274566" b="-316393"/>
                          </a:stretch>
                        </a:blipFill>
                      </a:tcPr>
                    </a:tc>
                  </a:tr>
                  <a:tr h="585216">
                    <a:tc>
                      <a:txBody>
                        <a:bodyPr/>
                        <a:lstStyle/>
                        <a:p>
                          <a:endParaRPr lang="zh-TW"/>
                        </a:p>
                      </a:txBody>
                      <a:tcPr anchor="ctr">
                        <a:blipFill rotWithShape="1">
                          <a:blip r:embed="rId4"/>
                          <a:stretch>
                            <a:fillRect t="-63542" r="-394656" b="-101042"/>
                          </a:stretch>
                        </a:blipFill>
                      </a:tcPr>
                    </a:tc>
                    <a:tc>
                      <a:txBody>
                        <a:bodyPr/>
                        <a:lstStyle/>
                        <a:p>
                          <a:endParaRPr lang="zh-TW"/>
                        </a:p>
                      </a:txBody>
                      <a:tcPr anchor="ctr">
                        <a:blipFill rotWithShape="1">
                          <a:blip r:embed="rId4"/>
                          <a:stretch>
                            <a:fillRect l="-75287" t="-63542" r="-197126" b="-101042"/>
                          </a:stretch>
                        </a:blipFill>
                      </a:tcPr>
                    </a:tc>
                    <a:tc>
                      <a:txBody>
                        <a:bodyPr/>
                        <a:lstStyle/>
                        <a:p>
                          <a:endParaRPr lang="zh-TW"/>
                        </a:p>
                      </a:txBody>
                      <a:tcPr anchor="ctr">
                        <a:blipFill rotWithShape="1">
                          <a:blip r:embed="rId4"/>
                          <a:stretch>
                            <a:fillRect l="-179412" t="-63542" r="-101765" b="-101042"/>
                          </a:stretch>
                        </a:blipFill>
                      </a:tcPr>
                    </a:tc>
                    <a:tc>
                      <a:txBody>
                        <a:bodyPr/>
                        <a:lstStyle/>
                        <a:p>
                          <a:endParaRPr lang="zh-TW"/>
                        </a:p>
                      </a:txBody>
                      <a:tcPr anchor="ctr">
                        <a:blipFill rotWithShape="1">
                          <a:blip r:embed="rId4"/>
                          <a:stretch>
                            <a:fillRect l="-274566" t="-63542" b="-101042"/>
                          </a:stretch>
                        </a:blipFill>
                      </a:tcPr>
                    </a:tc>
                  </a:tr>
                  <a:tr h="583248">
                    <a:tc>
                      <a:txBody>
                        <a:bodyPr/>
                        <a:lstStyle/>
                        <a:p>
                          <a:endParaRPr lang="zh-TW"/>
                        </a:p>
                      </a:txBody>
                      <a:tcPr anchor="ctr">
                        <a:blipFill rotWithShape="1">
                          <a:blip r:embed="rId4"/>
                          <a:stretch>
                            <a:fillRect t="-163542" r="-394656" b="-1042"/>
                          </a:stretch>
                        </a:blipFill>
                      </a:tcPr>
                    </a:tc>
                    <a:tc>
                      <a:txBody>
                        <a:bodyPr/>
                        <a:lstStyle/>
                        <a:p>
                          <a:endParaRPr lang="zh-TW"/>
                        </a:p>
                      </a:txBody>
                      <a:tcPr anchor="ctr">
                        <a:blipFill rotWithShape="1">
                          <a:blip r:embed="rId4"/>
                          <a:stretch>
                            <a:fillRect l="-75287" t="-163542" r="-197126" b="-1042"/>
                          </a:stretch>
                        </a:blipFill>
                      </a:tcPr>
                    </a:tc>
                    <a:tc>
                      <a:txBody>
                        <a:bodyPr/>
                        <a:lstStyle/>
                        <a:p>
                          <a:endParaRPr lang="zh-TW"/>
                        </a:p>
                      </a:txBody>
                      <a:tcPr anchor="ctr">
                        <a:blipFill rotWithShape="1">
                          <a:blip r:embed="rId4"/>
                          <a:stretch>
                            <a:fillRect l="-179412" t="-163542" r="-101765" b="-1042"/>
                          </a:stretch>
                        </a:blipFill>
                      </a:tcPr>
                    </a:tc>
                    <a:tc>
                      <a:txBody>
                        <a:bodyPr/>
                        <a:lstStyle/>
                        <a:p>
                          <a:endParaRPr lang="zh-TW"/>
                        </a:p>
                      </a:txBody>
                      <a:tcPr anchor="ctr">
                        <a:blipFill rotWithShape="1">
                          <a:blip r:embed="rId4"/>
                          <a:stretch>
                            <a:fillRect l="-274566" t="-163542" b="-1042"/>
                          </a:stretch>
                        </a:blipFill>
                      </a:tcPr>
                    </a:tc>
                  </a:tr>
                </a:tbl>
              </a:graphicData>
            </a:graphic>
          </p:graphicFrame>
        </mc:Fallback>
      </mc:AlternateContent>
      <p:grpSp>
        <p:nvGrpSpPr>
          <p:cNvPr id="37" name="Group 36"/>
          <p:cNvGrpSpPr/>
          <p:nvPr/>
        </p:nvGrpSpPr>
        <p:grpSpPr>
          <a:xfrm>
            <a:off x="38621" y="5624991"/>
            <a:ext cx="4661050" cy="1233009"/>
            <a:chOff x="2521909" y="5584351"/>
            <a:chExt cx="4661050" cy="1233009"/>
          </a:xfrm>
        </p:grpSpPr>
        <p:sp>
          <p:nvSpPr>
            <p:cNvPr id="38" name="TextBox 37"/>
            <p:cNvSpPr txBox="1"/>
            <p:nvPr/>
          </p:nvSpPr>
          <p:spPr>
            <a:xfrm>
              <a:off x="3060966" y="6421120"/>
              <a:ext cx="111421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Adiabatic</a:t>
              </a:r>
              <a:endParaRPr lang="zh-TW" altLang="en-US" dirty="0" smtClean="0">
                <a:latin typeface="Cambria Math" pitchFamily="18" charset="0"/>
                <a:ea typeface="Cambria Math" pitchFamily="18" charset="0"/>
              </a:endParaRPr>
            </a:p>
          </p:txBody>
        </p:sp>
        <p:sp>
          <p:nvSpPr>
            <p:cNvPr id="39" name="TextBox 38"/>
            <p:cNvSpPr txBox="1"/>
            <p:nvPr/>
          </p:nvSpPr>
          <p:spPr>
            <a:xfrm>
              <a:off x="5021318" y="6421120"/>
              <a:ext cx="110511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Radiative</a:t>
              </a:r>
              <a:endParaRPr lang="zh-TW" altLang="en-US" dirty="0" smtClean="0">
                <a:latin typeface="Cambria Math" pitchFamily="18" charset="0"/>
                <a:ea typeface="Cambria Math" pitchFamily="18" charset="0"/>
              </a:endParaRPr>
            </a:p>
          </p:txBody>
        </p:sp>
        <p:grpSp>
          <p:nvGrpSpPr>
            <p:cNvPr id="40" name="Group 39"/>
            <p:cNvGrpSpPr/>
            <p:nvPr/>
          </p:nvGrpSpPr>
          <p:grpSpPr>
            <a:xfrm>
              <a:off x="2521909" y="6240364"/>
              <a:ext cx="4527928" cy="369332"/>
              <a:chOff x="2521909" y="6240364"/>
              <a:chExt cx="4527928" cy="369332"/>
            </a:xfrm>
          </p:grpSpPr>
          <p:cxnSp>
            <p:nvCxnSpPr>
              <p:cNvPr id="46" name="Straight Arrow Connector 45"/>
              <p:cNvCxnSpPr/>
              <p:nvPr/>
            </p:nvCxnSpPr>
            <p:spPr>
              <a:xfrm>
                <a:off x="2521909" y="6421120"/>
                <a:ext cx="4299699" cy="0"/>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768991" y="6240364"/>
                <a:ext cx="28084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a:t>
                </a:r>
                <a:endParaRPr lang="zh-TW" altLang="en-US" dirty="0" smtClean="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41" name="Rectangle 40"/>
                <p:cNvSpPr/>
                <p:nvPr/>
              </p:nvSpPr>
              <p:spPr>
                <a:xfrm>
                  <a:off x="4854373" y="5584351"/>
                  <a:ext cx="2328586" cy="656013"/>
                </a:xfrm>
                <a:prstGeom prst="rect">
                  <a:avLst/>
                </a:prstGeom>
              </p:spPr>
              <p:txBody>
                <a:bodyPr wrap="non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1" smtClean="0">
                              <a:latin typeface="Cambria Math"/>
                            </a:rPr>
                            <m:t>𝑐</m:t>
                          </m:r>
                        </m:sub>
                      </m:sSub>
                      <m:sSub>
                        <m:sSubPr>
                          <m:ctrlPr>
                            <a:rPr lang="zh-TW" altLang="en-US" i="1" smtClean="0">
                              <a:latin typeface="Cambria Math"/>
                            </a:rPr>
                          </m:ctrlPr>
                        </m:sSubPr>
                        <m:e>
                          <m:r>
                            <a:rPr lang="en-US" altLang="zh-TW" b="0" i="1" smtClean="0">
                              <a:latin typeface="Cambria Math"/>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𝑔</m:t>
                          </m:r>
                        </m:sub>
                      </m:sSub>
                      <m:r>
                        <a:rPr lang="en-US" altLang="zh-TW" b="0" i="0" smtClean="0">
                          <a:latin typeface="Cambria Math"/>
                          <a:ea typeface="Cambria Math" panose="02040503050406030204" pitchFamily="18" charset="0"/>
                        </a:rPr>
                        <m:t> </m:t>
                      </m:r>
                      <m:r>
                        <a:rPr lang="zh-TW" altLang="en-US" b="0" i="1" smtClean="0">
                          <a:latin typeface="Cambria Math"/>
                          <a:ea typeface="Cambria Math" panose="02040503050406030204" pitchFamily="18" charset="0"/>
                        </a:rPr>
                        <m:t>；</m:t>
                      </m:r>
                      <m:r>
                        <a:rPr lang="en-US" altLang="zh-TW" b="0" i="1" smtClean="0">
                          <a:latin typeface="Cambria Math"/>
                          <a:ea typeface="Cambria Math" panose="02040503050406030204" pitchFamily="18" charset="0"/>
                        </a:rPr>
                        <m:t>𝑣</m:t>
                      </m:r>
                      <m:r>
                        <a:rPr lang="en-US" altLang="zh-TW" b="0" i="1" smtClean="0">
                          <a:latin typeface="Cambria Math"/>
                          <a:ea typeface="Cambria Math" panose="02040503050406030204" pitchFamily="18" charset="0"/>
                        </a:rPr>
                        <m:t>~</m:t>
                      </m:r>
                      <m:r>
                        <a:rPr lang="zh-TW" altLang="en-US" i="1">
                          <a:latin typeface="Cambria Math" panose="02040503050406030204" pitchFamily="18" charset="0"/>
                        </a:rPr>
                        <m:t>𝑎</m:t>
                      </m:r>
                      <m:r>
                        <a:rPr lang="zh-TW" altLang="en-US">
                          <a:latin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𝑔</m:t>
                                  </m:r>
                                </m:sub>
                              </m:sSub>
                            </m:num>
                            <m:den>
                              <m:r>
                                <a:rPr lang="zh-TW" altLang="en-US" i="1">
                                  <a:latin typeface="Cambria Math" panose="02040503050406030204" pitchFamily="18" charset="0"/>
                                </a:rPr>
                                <m:t>𝜌</m:t>
                              </m:r>
                            </m:den>
                          </m:f>
                        </m:e>
                      </m:rad>
                    </m:oMath>
                  </a14:m>
                  <a:r>
                    <a:rPr lang="zh-TW" altLang="en-US" dirty="0" smtClean="0">
                      <a:latin typeface="Cambria Math" panose="02040503050406030204" pitchFamily="18" charset="0"/>
                    </a:rPr>
                    <a:t> </a:t>
                  </a:r>
                  <a:r>
                    <a:rPr lang="zh-TW" altLang="en-US" dirty="0">
                      <a:latin typeface="Cambria Math" panose="02040503050406030204" pitchFamily="18" charset="0"/>
                    </a:rPr>
                    <a:t> </a:t>
                  </a:r>
                  <a:endParaRPr lang="zh-TW" alt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4854373" y="5584351"/>
                  <a:ext cx="2328586" cy="656013"/>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2521909" y="5584351"/>
                  <a:ext cx="2192331" cy="656013"/>
                </a:xfrm>
                <a:prstGeom prst="rect">
                  <a:avLst/>
                </a:prstGeom>
              </p:spPr>
              <p:txBody>
                <a:bodyPr wrap="non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1" smtClean="0">
                              <a:latin typeface="Cambria Math"/>
                            </a:rPr>
                            <m:t>𝑐</m:t>
                          </m:r>
                        </m:sub>
                      </m:sSub>
                      <m:sSub>
                        <m:sSubPr>
                          <m:ctrlPr>
                            <a:rPr lang="zh-TW" altLang="en-US" i="1" smtClean="0">
                              <a:latin typeface="Cambria Math"/>
                            </a:rPr>
                          </m:ctrlPr>
                        </m:sSubPr>
                        <m:e>
                          <m:r>
                            <a:rPr lang="en-US" altLang="zh-TW" b="0" i="1" smtClean="0">
                              <a:latin typeface="Cambria Math"/>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sub>
                      </m:sSub>
                      <m:r>
                        <a:rPr lang="en-US" altLang="zh-TW" b="0" i="0" smtClean="0">
                          <a:latin typeface="Cambria Math"/>
                          <a:ea typeface="Cambria Math" panose="02040503050406030204" pitchFamily="18" charset="0"/>
                        </a:rPr>
                        <m:t> </m:t>
                      </m:r>
                      <m:r>
                        <a:rPr lang="zh-TW" altLang="en-US" b="0" i="1" smtClean="0">
                          <a:latin typeface="Cambria Math"/>
                          <a:ea typeface="Cambria Math" panose="02040503050406030204" pitchFamily="18" charset="0"/>
                        </a:rPr>
                        <m:t>；</m:t>
                      </m:r>
                      <m:r>
                        <a:rPr lang="en-US" altLang="zh-TW" b="0" i="1" smtClean="0">
                          <a:latin typeface="Cambria Math"/>
                          <a:ea typeface="Cambria Math" panose="02040503050406030204" pitchFamily="18" charset="0"/>
                        </a:rPr>
                        <m:t>𝑣</m:t>
                      </m:r>
                      <m:r>
                        <a:rPr lang="en-US" altLang="zh-TW" b="0" i="1" smtClean="0">
                          <a:latin typeface="Cambria Math"/>
                          <a:ea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𝑐</m:t>
                          </m:r>
                        </m:e>
                        <m:sub>
                          <m:r>
                            <a:rPr lang="zh-TW" altLang="en-US" i="1">
                              <a:latin typeface="Cambria Math" panose="02040503050406030204" pitchFamily="18" charset="0"/>
                            </a:rPr>
                            <m:t>𝑠</m:t>
                          </m:r>
                        </m:sub>
                      </m:sSub>
                      <m:r>
                        <a:rPr lang="en-US" altLang="zh-TW" i="1">
                          <a:latin typeface="Cambria Math" panose="02040503050406030204" pitchFamily="18" charset="0"/>
                          <a:ea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r>
                                <m:rPr>
                                  <m:sty m:val="p"/>
                                </m:rPr>
                                <a:rPr lang="zh-TW" altLang="en-US">
                                  <a:latin typeface="Cambria Math" panose="02040503050406030204" pitchFamily="18" charset="0"/>
                                </a:rPr>
                                <m:t>γp</m:t>
                              </m:r>
                            </m:num>
                            <m:den>
                              <m:r>
                                <a:rPr lang="zh-TW" altLang="en-US" i="1">
                                  <a:latin typeface="Cambria Math" panose="02040503050406030204" pitchFamily="18" charset="0"/>
                                </a:rPr>
                                <m:t>𝜌</m:t>
                              </m:r>
                            </m:den>
                          </m:f>
                        </m:e>
                      </m:rad>
                    </m:oMath>
                  </a14:m>
                  <a:r>
                    <a:rPr lang="zh-TW" altLang="en-US" dirty="0" smtClean="0"/>
                    <a:t> </a:t>
                  </a:r>
                  <a:endParaRPr lang="zh-TW" alt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2521909" y="5584351"/>
                  <a:ext cx="2192331" cy="656013"/>
                </a:xfrm>
                <a:prstGeom prst="rect">
                  <a:avLst/>
                </a:prstGeom>
                <a:blipFill rotWithShape="1">
                  <a:blip r:embed="rId6"/>
                  <a:stretch>
                    <a:fillRect/>
                  </a:stretch>
                </a:blipFill>
              </p:spPr>
              <p:txBody>
                <a:bodyPr/>
                <a:lstStyle/>
                <a:p>
                  <a:r>
                    <a:rPr lang="zh-TW" altLang="en-US">
                      <a:noFill/>
                    </a:rPr>
                    <a:t> </a:t>
                  </a:r>
                </a:p>
              </p:txBody>
            </p:sp>
          </mc:Fallback>
        </mc:AlternateContent>
        <p:grpSp>
          <p:nvGrpSpPr>
            <p:cNvPr id="43" name="Group 42"/>
            <p:cNvGrpSpPr/>
            <p:nvPr/>
          </p:nvGrpSpPr>
          <p:grpSpPr>
            <a:xfrm>
              <a:off x="4448295" y="5584351"/>
              <a:ext cx="530850" cy="1233009"/>
              <a:chOff x="4448295" y="5584351"/>
              <a:chExt cx="530850" cy="1233009"/>
            </a:xfrm>
          </p:grpSpPr>
          <p:cxnSp>
            <p:nvCxnSpPr>
              <p:cNvPr id="44" name="Straight Connector 43"/>
              <p:cNvCxnSpPr>
                <a:endCxn id="45" idx="0"/>
              </p:cNvCxnSpPr>
              <p:nvPr/>
            </p:nvCxnSpPr>
            <p:spPr>
              <a:xfrm flipH="1">
                <a:off x="4713720" y="5584351"/>
                <a:ext cx="20840" cy="863677"/>
              </a:xfrm>
              <a:prstGeom prst="line">
                <a:avLst/>
              </a:prstGeom>
              <a:ln w="25400">
                <a:solidFill>
                  <a:srgbClr val="0000F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4448295" y="6448028"/>
                    <a:ext cx="530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𝑟</m:t>
                              </m:r>
                            </m:e>
                            <m:sub>
                              <m:r>
                                <m:rPr>
                                  <m:sty m:val="p"/>
                                </m:rPr>
                                <a:rPr lang="zh-TW" altLang="en-US">
                                  <a:latin typeface="Cambria Math"/>
                                </a:rPr>
                                <m:t>ad</m:t>
                              </m:r>
                            </m:sub>
                          </m:sSub>
                        </m:oMath>
                      </m:oMathPara>
                    </a14:m>
                    <a:endParaRPr lang="zh-TW" altLang="en-US" dirty="0"/>
                  </a:p>
                </p:txBody>
              </p:sp>
            </mc:Choice>
            <mc:Fallback xmlns="">
              <p:sp>
                <p:nvSpPr>
                  <p:cNvPr id="45" name="Rectangle 44"/>
                  <p:cNvSpPr>
                    <a:spLocks noRot="1" noChangeAspect="1" noMove="1" noResize="1" noEditPoints="1" noAdjustHandles="1" noChangeArrowheads="1" noChangeShapeType="1" noTextEdit="1"/>
                  </p:cNvSpPr>
                  <p:nvPr/>
                </p:nvSpPr>
                <p:spPr>
                  <a:xfrm>
                    <a:off x="4448295" y="6448028"/>
                    <a:ext cx="530850" cy="369332"/>
                  </a:xfrm>
                  <a:prstGeom prst="rect">
                    <a:avLst/>
                  </a:prstGeom>
                  <a:blipFill rotWithShape="1">
                    <a:blip r:embed="rId7"/>
                    <a:stretch>
                      <a:fillRect/>
                    </a:stretch>
                  </a:blipFill>
                </p:spPr>
                <p:txBody>
                  <a:bodyPr/>
                  <a:lstStyle/>
                  <a:p>
                    <a:r>
                      <a:rPr lang="zh-TW" altLang="en-US">
                        <a:noFill/>
                      </a:rPr>
                      <a:t> </a:t>
                    </a:r>
                  </a:p>
                </p:txBody>
              </p:sp>
            </mc:Fallback>
          </mc:AlternateContent>
        </p:grpSp>
      </p:grpSp>
      <mc:AlternateContent xmlns:mc="http://schemas.openxmlformats.org/markup-compatibility/2006" xmlns:a14="http://schemas.microsoft.com/office/drawing/2010/main">
        <mc:Choice Requires="a14">
          <p:sp>
            <p:nvSpPr>
              <p:cNvPr id="3" name="TextBox 2"/>
              <p:cNvSpPr txBox="1"/>
              <p:nvPr/>
            </p:nvSpPr>
            <p:spPr>
              <a:xfrm>
                <a:off x="315502" y="1169899"/>
                <a:ext cx="4111166" cy="1819216"/>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wind reaches an optically thin region </a:t>
                </a:r>
                <a14:m>
                  <m:oMath xmlns:m="http://schemas.openxmlformats.org/officeDocument/2006/math">
                    <m:r>
                      <m:rPr>
                        <m:sty m:val="p"/>
                      </m:rPr>
                      <a:rPr lang="en-US" altLang="zh-TW" b="0" i="0" smtClean="0">
                        <a:latin typeface="Cambria Math"/>
                      </a:rPr>
                      <m:t>r</m:t>
                    </m:r>
                    <m:r>
                      <a:rPr lang="en-US" altLang="zh-TW" b="0" i="0" smtClean="0">
                        <a:latin typeface="Cambria Math"/>
                      </a:rPr>
                      <m:t>&gt;</m:t>
                    </m:r>
                    <m:sSub>
                      <m:sSubPr>
                        <m:ctrlPr>
                          <a:rPr lang="zh-TW" altLang="en-US" i="1">
                            <a:latin typeface="Cambria Math"/>
                          </a:rPr>
                        </m:ctrlPr>
                      </m:sSubPr>
                      <m:e>
                        <m:r>
                          <a:rPr lang="zh-TW" altLang="en-US" i="1">
                            <a:latin typeface="Cambria Math"/>
                          </a:rPr>
                          <m:t>𝑟</m:t>
                        </m:r>
                      </m:e>
                      <m:sub>
                        <m:r>
                          <m:rPr>
                            <m:sty m:val="p"/>
                          </m:rPr>
                          <a:rPr lang="en-US" altLang="zh-TW">
                            <a:latin typeface="Cambria Math"/>
                          </a:rPr>
                          <m:t>sc</m:t>
                        </m:r>
                      </m:sub>
                    </m:sSub>
                  </m:oMath>
                </a14:m>
                <a:r>
                  <a:rPr lang="en-US" altLang="zh-TW" dirty="0" smtClean="0">
                    <a:latin typeface="Cambria Math" pitchFamily="18" charset="0"/>
                    <a:ea typeface="Cambria Math" pitchFamily="18" charset="0"/>
                  </a:rPr>
                  <a:t> before it even gets to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𝑔</m:t>
                        </m:r>
                      </m:sub>
                    </m:sSub>
                  </m:oMath>
                </a14:m>
                <a:r>
                  <a:rPr lang="en-US" altLang="zh-TW" dirty="0" smtClean="0">
                    <a:latin typeface="Cambria Math" pitchFamily="18" charset="0"/>
                    <a:ea typeface="Cambria Math" pitchFamily="18" charset="0"/>
                  </a:rPr>
                  <a:t>.</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This simply reduces to the case like our early discussion of the line driven wind which gives </a:t>
                </a:r>
                <a14:m>
                  <m:oMath xmlns:m="http://schemas.openxmlformats.org/officeDocument/2006/math">
                    <m:sSub>
                      <m:sSubPr>
                        <m:ctrlPr>
                          <a:rPr lang="zh-TW" altLang="en-US" i="1">
                            <a:latin typeface="Cambria Math"/>
                          </a:rPr>
                        </m:ctrlPr>
                      </m:sSubPr>
                      <m:e>
                        <m:r>
                          <a:rPr lang="zh-TW" altLang="en-US" i="1">
                            <a:latin typeface="Cambria Math"/>
                          </a:rPr>
                          <m:t>𝑣</m:t>
                        </m:r>
                      </m:e>
                      <m:sub>
                        <m:r>
                          <m:rPr>
                            <m:sty m:val="p"/>
                          </m:rPr>
                          <a:rPr lang="zh-TW" altLang="en-US">
                            <a:latin typeface="Cambria Math"/>
                          </a:rPr>
                          <m:t>ter</m:t>
                        </m:r>
                      </m:sub>
                    </m:sSub>
                    <m:r>
                      <a:rPr lang="zh-TW" altLang="en-US">
                        <a:latin typeface="Cambria Math"/>
                      </a:rPr>
                      <m:t>~</m:t>
                    </m:r>
                    <m:r>
                      <a:rPr lang="zh-TW" altLang="en-US" i="1">
                        <a:latin typeface="Cambria Math"/>
                      </a:rPr>
                      <m:t>𝑎</m:t>
                    </m:r>
                    <m:r>
                      <a:rPr lang="zh-TW" altLang="en-US">
                        <a:latin typeface="Cambria Math"/>
                      </a:rPr>
                      <m:t>⁢</m:t>
                    </m:r>
                    <m:d>
                      <m:dPr>
                        <m:ctrlPr>
                          <a:rPr lang="zh-TW" altLang="en-US" i="1">
                            <a:latin typeface="Cambria Math"/>
                          </a:rPr>
                        </m:ctrlPr>
                      </m:dPr>
                      <m:e>
                        <m:sSub>
                          <m:sSubPr>
                            <m:ctrlPr>
                              <a:rPr lang="zh-TW" altLang="en-US" i="1">
                                <a:latin typeface="Cambria Math"/>
                              </a:rPr>
                            </m:ctrlPr>
                          </m:sSubPr>
                          <m:e>
                            <m:r>
                              <a:rPr lang="zh-TW" altLang="en-US" i="1">
                                <a:latin typeface="Cambria Math"/>
                              </a:rPr>
                              <m:t>𝑟</m:t>
                            </m:r>
                          </m:e>
                          <m:sub>
                            <m:r>
                              <a:rPr lang="zh-TW" altLang="en-US" i="1">
                                <a:latin typeface="Cambria Math"/>
                              </a:rPr>
                              <m:t>𝑠</m:t>
                            </m:r>
                            <m:r>
                              <a:rPr lang="zh-TW" altLang="en-US">
                                <a:latin typeface="Cambria Math"/>
                              </a:rPr>
                              <m:t>,</m:t>
                            </m:r>
                            <m:r>
                              <a:rPr lang="zh-TW" altLang="en-US" i="1">
                                <a:latin typeface="Cambria Math"/>
                              </a:rPr>
                              <m:t>𝑔</m:t>
                            </m:r>
                          </m:sub>
                        </m:sSub>
                      </m:e>
                    </m:d>
                  </m:oMath>
                </a14:m>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15502" y="1169899"/>
                <a:ext cx="4111166" cy="1819216"/>
              </a:xfrm>
              <a:prstGeom prst="rect">
                <a:avLst/>
              </a:prstGeom>
              <a:blipFill rotWithShape="1">
                <a:blip r:embed="rId8"/>
                <a:stretch>
                  <a:fillRect l="-1335" t="-2013" b="-3020"/>
                </a:stretch>
              </a:blipFill>
            </p:spPr>
            <p:txBody>
              <a:bodyPr/>
              <a:lstStyle/>
              <a:p>
                <a:r>
                  <a:rPr lang="zh-TW" altLang="en-US">
                    <a:noFill/>
                  </a:rPr>
                  <a:t> </a:t>
                </a:r>
              </a:p>
            </p:txBody>
          </p:sp>
        </mc:Fallback>
      </mc:AlternateContent>
      <p:grpSp>
        <p:nvGrpSpPr>
          <p:cNvPr id="54" name="Group 53"/>
          <p:cNvGrpSpPr/>
          <p:nvPr/>
        </p:nvGrpSpPr>
        <p:grpSpPr>
          <a:xfrm>
            <a:off x="5753893" y="3846046"/>
            <a:ext cx="3140106" cy="863908"/>
            <a:chOff x="5375307" y="3724126"/>
            <a:chExt cx="3140106" cy="863908"/>
          </a:xfrm>
        </p:grpSpPr>
        <p:sp>
          <p:nvSpPr>
            <p:cNvPr id="55" name="TextBox 54"/>
            <p:cNvSpPr txBox="1"/>
            <p:nvPr/>
          </p:nvSpPr>
          <p:spPr>
            <a:xfrm>
              <a:off x="5984907" y="4280257"/>
              <a:ext cx="2530506" cy="307777"/>
            </a:xfrm>
            <a:prstGeom prst="rect">
              <a:avLst/>
            </a:prstGeom>
            <a:noFill/>
          </p:spPr>
          <p:txBody>
            <a:bodyPr wrap="square" rtlCol="0">
              <a:spAutoFit/>
            </a:bodyPr>
            <a:lstStyle/>
            <a:p>
              <a:pPr algn="ctr"/>
              <a:r>
                <a:rPr lang="en-US" altLang="zh-TW" sz="1400" dirty="0" err="1" smtClean="0">
                  <a:latin typeface="Cambria Math" pitchFamily="18" charset="0"/>
                  <a:ea typeface="Cambria Math" pitchFamily="18" charset="0"/>
                </a:rPr>
                <a:t>Advective</a:t>
              </a:r>
              <a:r>
                <a:rPr lang="en-US" altLang="zh-TW" sz="1400" dirty="0" smtClean="0">
                  <a:latin typeface="Cambria Math" pitchFamily="18" charset="0"/>
                  <a:ea typeface="Cambria Math" pitchFamily="18" charset="0"/>
                </a:rPr>
                <a:t> Luminosity</a:t>
              </a:r>
              <a:endParaRPr lang="zh-TW" altLang="en-US" sz="1400" dirty="0" smtClean="0">
                <a:solidFill>
                  <a:srgbClr val="FF0000"/>
                </a:solidFill>
                <a:latin typeface="Cambria Math" pitchFamily="18" charset="0"/>
                <a:ea typeface="Cambria Math" pitchFamily="18" charset="0"/>
              </a:endParaRPr>
            </a:p>
          </p:txBody>
        </p:sp>
        <p:sp>
          <p:nvSpPr>
            <p:cNvPr id="56" name="TextBox 55"/>
            <p:cNvSpPr txBox="1"/>
            <p:nvPr/>
          </p:nvSpPr>
          <p:spPr>
            <a:xfrm>
              <a:off x="6284513" y="3724126"/>
              <a:ext cx="1643399" cy="307777"/>
            </a:xfrm>
            <a:prstGeom prst="rect">
              <a:avLst/>
            </a:prstGeom>
            <a:noFill/>
          </p:spPr>
          <p:txBody>
            <a:bodyPr wrap="none" rtlCol="0">
              <a:spAutoFit/>
            </a:bodyPr>
            <a:lstStyle/>
            <a:p>
              <a:pPr algn="ctr"/>
              <a:r>
                <a:rPr lang="en-US" altLang="zh-TW" sz="1400" dirty="0" smtClean="0">
                  <a:latin typeface="Cambria Math" pitchFamily="18" charset="0"/>
                  <a:ea typeface="Cambria Math" pitchFamily="18" charset="0"/>
                </a:rPr>
                <a:t>Photon Luminosity</a:t>
              </a:r>
              <a:endParaRPr lang="zh-TW" altLang="en-US" sz="1400" dirty="0" smtClean="0">
                <a:solidFill>
                  <a:srgbClr val="FF0000"/>
                </a:solidFill>
                <a:latin typeface="Cambria Math" pitchFamily="18" charset="0"/>
                <a:ea typeface="Cambria Math" pitchFamily="18" charset="0"/>
              </a:endParaRPr>
            </a:p>
          </p:txBody>
        </p:sp>
        <p:sp>
          <p:nvSpPr>
            <p:cNvPr id="57" name="TextBox 56"/>
            <p:cNvSpPr txBox="1"/>
            <p:nvPr/>
          </p:nvSpPr>
          <p:spPr>
            <a:xfrm>
              <a:off x="6076347" y="3998605"/>
              <a:ext cx="2092959" cy="307777"/>
            </a:xfrm>
            <a:prstGeom prst="rect">
              <a:avLst/>
            </a:prstGeom>
            <a:noFill/>
          </p:spPr>
          <p:txBody>
            <a:bodyPr wrap="square" rtlCol="0">
              <a:spAutoFit/>
            </a:bodyPr>
            <a:lstStyle/>
            <a:p>
              <a:pPr algn="ctr"/>
              <a:r>
                <a:rPr lang="en-US" altLang="zh-TW" sz="1400" dirty="0" smtClean="0">
                  <a:latin typeface="Cambria Math" pitchFamily="18" charset="0"/>
                  <a:ea typeface="Cambria Math" pitchFamily="18" charset="0"/>
                </a:rPr>
                <a:t>Kinetic Luminosity</a:t>
              </a:r>
              <a:endParaRPr lang="zh-TW" altLang="en-US" sz="1400" dirty="0" smtClean="0">
                <a:solidFill>
                  <a:srgbClr val="FF0000"/>
                </a:solidFill>
                <a:latin typeface="Cambria Math" pitchFamily="18" charset="0"/>
                <a:ea typeface="Cambria Math" pitchFamily="18" charset="0"/>
              </a:endParaRPr>
            </a:p>
          </p:txBody>
        </p:sp>
        <p:cxnSp>
          <p:nvCxnSpPr>
            <p:cNvPr id="58" name="Straight Connector 57"/>
            <p:cNvCxnSpPr/>
            <p:nvPr/>
          </p:nvCxnSpPr>
          <p:spPr>
            <a:xfrm>
              <a:off x="5375307" y="3905984"/>
              <a:ext cx="701040" cy="0"/>
            </a:xfrm>
            <a:prstGeom prst="line">
              <a:avLst/>
            </a:prstGeom>
            <a:ln w="25400">
              <a:solidFill>
                <a:srgbClr val="FF0000"/>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75307" y="4183271"/>
              <a:ext cx="701040" cy="0"/>
            </a:xfrm>
            <a:prstGeom prst="line">
              <a:avLst/>
            </a:prstGeom>
            <a:ln w="25400">
              <a:solidFill>
                <a:srgbClr val="FF0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375307" y="4464923"/>
              <a:ext cx="701040" cy="0"/>
            </a:xfrm>
            <a:prstGeom prst="line">
              <a:avLst/>
            </a:prstGeom>
            <a:ln w="25400">
              <a:solidFill>
                <a:srgbClr val="FF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flipV="1">
            <a:off x="6746240" y="3281680"/>
            <a:ext cx="0" cy="2671317"/>
          </a:xfrm>
          <a:prstGeom prst="line">
            <a:avLst/>
          </a:prstGeom>
          <a:ln w="12700">
            <a:solidFill>
              <a:srgbClr val="0000F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355840" y="4617338"/>
            <a:ext cx="987065" cy="369332"/>
          </a:xfrm>
          <a:prstGeom prst="rect">
            <a:avLst/>
          </a:prstGeom>
          <a:noFill/>
        </p:spPr>
        <p:txBody>
          <a:bodyPr wrap="none" rtlCol="0">
            <a:spAutoFit/>
          </a:bodyPr>
          <a:lstStyle/>
          <a:p>
            <a:r>
              <a:rPr lang="en-US" altLang="zh-TW" dirty="0" smtClean="0">
                <a:solidFill>
                  <a:srgbClr val="FF0000"/>
                </a:solidFill>
                <a:latin typeface="Cambria Math" pitchFamily="18" charset="0"/>
                <a:ea typeface="Cambria Math" pitchFamily="18" charset="0"/>
              </a:rPr>
              <a:t>WHAT?!</a:t>
            </a:r>
            <a:endParaRPr lang="zh-TW" altLang="en-US" dirty="0" smtClean="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28564498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p:cNvSpPr>
                <a:spLocks noGrp="1"/>
              </p:cNvSpPr>
              <p:nvPr>
                <p:ph type="title"/>
              </p:nvPr>
            </p:nvSpPr>
            <p:spPr>
              <a:xfrm>
                <a:off x="457200" y="0"/>
                <a:ext cx="8229600" cy="1143000"/>
              </a:xfrm>
            </p:spPr>
            <p:txBody>
              <a:bodyPr>
                <a:normAutofit fontScale="90000"/>
              </a:bodyPr>
              <a:lstStyle/>
              <a:p>
                <a:r>
                  <a:rPr lang="en-US" altLang="zh-TW" sz="3600" dirty="0" smtClean="0"/>
                  <a:t>Optically Thick Case B </a:t>
                </a:r>
                <a14:m>
                  <m:oMath xmlns:m="http://schemas.openxmlformats.org/officeDocument/2006/math">
                    <m:r>
                      <a:rPr lang="en-US" altLang="zh-TW" sz="3600" b="0" i="0" smtClean="0">
                        <a:latin typeface="Cambria Math"/>
                      </a:rPr>
                      <m:t>(</m:t>
                    </m:r>
                    <m:sSub>
                      <m:sSubPr>
                        <m:ctrlPr>
                          <a:rPr lang="zh-TW" altLang="en-US" sz="3600" i="1">
                            <a:latin typeface="Cambria Math"/>
                          </a:rPr>
                        </m:ctrlPr>
                      </m:sSubPr>
                      <m:e>
                        <m:r>
                          <a:rPr lang="zh-TW" altLang="en-US" sz="3600" i="1">
                            <a:latin typeface="Cambria Math"/>
                          </a:rPr>
                          <m:t>𝑟</m:t>
                        </m:r>
                      </m:e>
                      <m:sub>
                        <m:r>
                          <m:rPr>
                            <m:sty m:val="p"/>
                          </m:rPr>
                          <a:rPr lang="zh-TW" altLang="en-US" sz="3600">
                            <a:latin typeface="Cambria Math"/>
                          </a:rPr>
                          <m:t>ad</m:t>
                        </m:r>
                      </m:sub>
                    </m:sSub>
                    <m:r>
                      <a:rPr lang="zh-TW" altLang="en-US" sz="3600">
                        <a:latin typeface="Cambria Math"/>
                      </a:rPr>
                      <m:t>&lt;</m:t>
                    </m:r>
                    <m:sSub>
                      <m:sSubPr>
                        <m:ctrlPr>
                          <a:rPr lang="zh-TW" altLang="en-US" sz="3600" i="1">
                            <a:latin typeface="Cambria Math"/>
                          </a:rPr>
                        </m:ctrlPr>
                      </m:sSubPr>
                      <m:e>
                        <m:r>
                          <a:rPr lang="zh-TW" altLang="en-US" sz="3600" i="1">
                            <a:latin typeface="Cambria Math"/>
                          </a:rPr>
                          <m:t>𝑟</m:t>
                        </m:r>
                      </m:e>
                      <m:sub>
                        <m:r>
                          <m:rPr>
                            <m:sty m:val="p"/>
                          </m:rPr>
                          <a:rPr lang="zh-TW" altLang="en-US" sz="3600">
                            <a:latin typeface="Cambria Math"/>
                          </a:rPr>
                          <m:t>s</m:t>
                        </m:r>
                        <m:r>
                          <a:rPr lang="en-US" altLang="zh-TW" sz="3600">
                            <a:latin typeface="Cambria Math"/>
                          </a:rPr>
                          <m:t>,</m:t>
                        </m:r>
                        <m:r>
                          <m:rPr>
                            <m:sty m:val="p"/>
                          </m:rPr>
                          <a:rPr lang="zh-TW" altLang="en-US" sz="3600">
                            <a:latin typeface="Cambria Math"/>
                          </a:rPr>
                          <m:t>g</m:t>
                        </m:r>
                      </m:sub>
                    </m:sSub>
                    <m:r>
                      <a:rPr lang="zh-TW" altLang="en-US" sz="3600">
                        <a:latin typeface="Cambria Math"/>
                      </a:rPr>
                      <m:t>&lt;</m:t>
                    </m:r>
                    <m:sSub>
                      <m:sSubPr>
                        <m:ctrlPr>
                          <a:rPr lang="zh-TW" altLang="en-US" sz="3600" i="1">
                            <a:latin typeface="Cambria Math"/>
                          </a:rPr>
                        </m:ctrlPr>
                      </m:sSubPr>
                      <m:e>
                        <m:r>
                          <a:rPr lang="zh-TW" altLang="en-US" sz="3600" i="1">
                            <a:latin typeface="Cambria Math"/>
                          </a:rPr>
                          <m:t>𝑟</m:t>
                        </m:r>
                      </m:e>
                      <m:sub>
                        <m:r>
                          <m:rPr>
                            <m:sty m:val="p"/>
                          </m:rPr>
                          <a:rPr lang="zh-TW" altLang="en-US" sz="3600">
                            <a:latin typeface="Cambria Math"/>
                          </a:rPr>
                          <m:t>sc</m:t>
                        </m:r>
                      </m:sub>
                    </m:sSub>
                    <m:r>
                      <a:rPr lang="zh-TW" altLang="en-US" sz="3600">
                        <a:latin typeface="Cambria Math"/>
                      </a:rPr>
                      <m:t>&lt;</m:t>
                    </m:r>
                    <m:sSub>
                      <m:sSubPr>
                        <m:ctrlPr>
                          <a:rPr lang="zh-TW" altLang="en-US" sz="3600" i="1">
                            <a:latin typeface="Cambria Math"/>
                          </a:rPr>
                        </m:ctrlPr>
                      </m:sSubPr>
                      <m:e>
                        <m:r>
                          <a:rPr lang="zh-TW" altLang="en-US" sz="3600" i="1">
                            <a:latin typeface="Cambria Math"/>
                          </a:rPr>
                          <m:t>𝑟</m:t>
                        </m:r>
                      </m:e>
                      <m:sub>
                        <m:r>
                          <m:rPr>
                            <m:sty m:val="p"/>
                          </m:rPr>
                          <a:rPr lang="zh-TW" altLang="en-US" sz="3600">
                            <a:latin typeface="Cambria Math"/>
                          </a:rPr>
                          <m:t>s</m:t>
                        </m:r>
                      </m:sub>
                    </m:sSub>
                    <m:r>
                      <a:rPr lang="en-US" altLang="zh-TW" sz="3600" b="0" i="1" smtClean="0">
                        <a:latin typeface="Cambria Math"/>
                      </a:rPr>
                      <m:t>)</m:t>
                    </m:r>
                  </m:oMath>
                </a14:m>
                <a:endParaRPr lang="zh-TW" altLang="en-US" sz="3600" dirty="0"/>
              </a:p>
            </p:txBody>
          </p:sp>
        </mc:Choice>
        <mc:Fallback xmlns="">
          <p:sp>
            <p:nvSpPr>
              <p:cNvPr id="4" name="Title 1"/>
              <p:cNvSpPr>
                <a:spLocks noGrp="1" noRot="1" noChangeAspect="1" noMove="1" noResize="1" noEditPoints="1" noAdjustHandles="1" noChangeArrowheads="1" noChangeShapeType="1" noTextEdit="1"/>
              </p:cNvSpPr>
              <p:nvPr>
                <p:ph type="title"/>
              </p:nvPr>
            </p:nvSpPr>
            <p:spPr>
              <a:xfrm>
                <a:off x="457200" y="0"/>
                <a:ext cx="8229600" cy="1143000"/>
              </a:xfrm>
              <a:blipFill rotWithShape="1">
                <a:blip r:embed="rId2"/>
                <a:stretch>
                  <a:fillRect/>
                </a:stretch>
              </a:blipFill>
            </p:spPr>
            <p:txBody>
              <a:bodyPr/>
              <a:lstStyle/>
              <a:p>
                <a:r>
                  <a:rPr lang="zh-TW" altLang="en-US">
                    <a:noFill/>
                  </a:rPr>
                  <a:t> </a:t>
                </a:r>
              </a:p>
            </p:txBody>
          </p:sp>
        </mc:Fallback>
      </mc:AlternateContent>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0503" y="1115005"/>
            <a:ext cx="4421417" cy="558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graphicFrame>
            <p:nvGraphicFramePr>
              <p:cNvPr id="32" name="Table 31"/>
              <p:cNvGraphicFramePr>
                <a:graphicFrameLocks noGrp="1"/>
              </p:cNvGraphicFramePr>
              <p:nvPr>
                <p:extLst>
                  <p:ext uri="{D42A27DB-BD31-4B8C-83A1-F6EECF244321}">
                    <p14:modId xmlns:p14="http://schemas.microsoft.com/office/powerpoint/2010/main" val="4013712816"/>
                  </p:ext>
                </p:extLst>
              </p:nvPr>
            </p:nvGraphicFramePr>
            <p:xfrm>
              <a:off x="256852" y="3916648"/>
              <a:ext cx="3947159" cy="1539304"/>
            </p:xfrm>
            <a:graphic>
              <a:graphicData uri="http://schemas.openxmlformats.org/drawingml/2006/table">
                <a:tbl>
                  <a:tblPr firstRow="1" bandRow="1">
                    <a:tableStyleId>{5C22544A-7EE6-4342-B048-85BDC9FD1C3A}</a:tableStyleId>
                  </a:tblPr>
                  <a:tblGrid>
                    <a:gridCol w="800099"/>
                    <a:gridCol w="1059180"/>
                    <a:gridCol w="1036320"/>
                    <a:gridCol w="1051560"/>
                  </a:tblGrid>
                  <a:tr h="370840">
                    <a:tc>
                      <a:txBody>
                        <a:bodyPr/>
                        <a:lstStyle/>
                        <a:p>
                          <a:pPr algn="ctr"/>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𝜌</m:t>
                                </m:r>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𝑣</m:t>
                                </m:r>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𝑝</m:t>
                                </m:r>
                              </m:oMath>
                            </m:oMathPara>
                          </a14:m>
                          <a:endParaRPr lang="zh-TW" altLang="en-US" dirty="0"/>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&lt;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−3</m:t>
                                  </m:r>
                                </m:sup>
                              </m:sSup>
                            </m:oMath>
                          </a14:m>
                          <a:r>
                            <a:rPr lang="zh-TW" altLang="en-US" dirty="0" smtClean="0"/>
                            <a:t> </a:t>
                          </a:r>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oMath>
                          </a14:m>
                          <a:r>
                            <a:rPr lang="zh-TW" altLang="en-US" dirty="0" smtClean="0"/>
                            <a:t> </a:t>
                          </a:r>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−4</m:t>
                                  </m:r>
                                </m:sup>
                              </m:sSup>
                            </m:oMath>
                          </a14:m>
                          <a:r>
                            <a:rPr lang="en-US" altLang="zh-TW" dirty="0" smtClean="0"/>
                            <a:t> </a:t>
                          </a:r>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&gt;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−2</m:t>
                                  </m:r>
                                </m:sup>
                              </m:sSup>
                            </m:oMath>
                          </a14:m>
                          <a:r>
                            <a:rPr lang="zh-TW" altLang="en-US" dirty="0" smtClean="0"/>
                            <a:t> </a:t>
                          </a:r>
                          <a:endParaRPr lang="zh-TW" altLang="en-US" dirty="0"/>
                        </a:p>
                      </a:txBody>
                      <a:tcPr anchor="ctr"/>
                    </a:tc>
                    <a:tc>
                      <a:txBody>
                        <a:bodyPr/>
                        <a:lstStyle/>
                        <a:p>
                          <a:pPr algn="ctr"/>
                          <a14:m>
                            <m:oMathPara xmlns:m="http://schemas.openxmlformats.org/officeDocument/2006/math">
                              <m:oMathParaPr>
                                <m:jc m:val="center"/>
                              </m:oMathParaPr>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𝑐</m:t>
                                    </m:r>
                                  </m:sub>
                                </m:sSub>
                                <m:r>
                                  <a:rPr lang="zh-TW" altLang="en-US">
                                    <a:latin typeface="Cambria Math"/>
                                  </a:rPr>
                                  <m:t>=</m:t>
                                </m:r>
                                <m:sSub>
                                  <m:sSubPr>
                                    <m:ctrlPr>
                                      <a:rPr lang="zh-TW" altLang="en-US" i="1">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r>
                                  <a:rPr lang="zh-TW" altLang="en-US" i="1">
                                    <a:latin typeface="Cambria Math"/>
                                  </a:rPr>
                                  <m:t>𝜁</m:t>
                                </m:r>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−3</m:t>
                                  </m:r>
                                </m:sup>
                              </m:sSup>
                            </m:oMath>
                          </a14:m>
                          <a:r>
                            <a:rPr lang="zh-TW" altLang="en-US" dirty="0" smtClean="0"/>
                            <a:t> </a:t>
                          </a:r>
                          <a:endParaRPr lang="zh-TW" altLang="en-US" dirty="0"/>
                        </a:p>
                      </a:txBody>
                      <a:tcPr anchor="ctr"/>
                    </a:tc>
                  </a:tr>
                </a:tbl>
              </a:graphicData>
            </a:graphic>
          </p:graphicFrame>
        </mc:Choice>
        <mc:Fallback xmlns="">
          <p:graphicFrame>
            <p:nvGraphicFramePr>
              <p:cNvPr id="32" name="Table 31"/>
              <p:cNvGraphicFramePr>
                <a:graphicFrameLocks noGrp="1"/>
              </p:cNvGraphicFramePr>
              <p:nvPr>
                <p:extLst>
                  <p:ext uri="{D42A27DB-BD31-4B8C-83A1-F6EECF244321}">
                    <p14:modId xmlns:p14="http://schemas.microsoft.com/office/powerpoint/2010/main" val="4013712816"/>
                  </p:ext>
                </p:extLst>
              </p:nvPr>
            </p:nvGraphicFramePr>
            <p:xfrm>
              <a:off x="256852" y="3916648"/>
              <a:ext cx="3947159" cy="1539304"/>
            </p:xfrm>
            <a:graphic>
              <a:graphicData uri="http://schemas.openxmlformats.org/drawingml/2006/table">
                <a:tbl>
                  <a:tblPr firstRow="1" bandRow="1">
                    <a:tableStyleId>{5C22544A-7EE6-4342-B048-85BDC9FD1C3A}</a:tableStyleId>
                  </a:tblPr>
                  <a:tblGrid>
                    <a:gridCol w="800099"/>
                    <a:gridCol w="1059180"/>
                    <a:gridCol w="1036320"/>
                    <a:gridCol w="1051560"/>
                  </a:tblGrid>
                  <a:tr h="370840">
                    <a:tc>
                      <a:txBody>
                        <a:bodyPr/>
                        <a:lstStyle/>
                        <a:p>
                          <a:pPr algn="ctr"/>
                          <a:endParaRPr lang="zh-TW" altLang="en-US" dirty="0"/>
                        </a:p>
                      </a:txBody>
                      <a:tcPr anchor="ctr"/>
                    </a:tc>
                    <a:tc>
                      <a:txBody>
                        <a:bodyPr/>
                        <a:lstStyle/>
                        <a:p>
                          <a:endParaRPr lang="zh-TW"/>
                        </a:p>
                      </a:txBody>
                      <a:tcPr anchor="ctr">
                        <a:blipFill rotWithShape="1">
                          <a:blip r:embed="rId4"/>
                          <a:stretch>
                            <a:fillRect l="-75287" r="-197126" b="-316393"/>
                          </a:stretch>
                        </a:blipFill>
                      </a:tcPr>
                    </a:tc>
                    <a:tc>
                      <a:txBody>
                        <a:bodyPr/>
                        <a:lstStyle/>
                        <a:p>
                          <a:endParaRPr lang="zh-TW"/>
                        </a:p>
                      </a:txBody>
                      <a:tcPr anchor="ctr">
                        <a:blipFill rotWithShape="1">
                          <a:blip r:embed="rId4"/>
                          <a:stretch>
                            <a:fillRect l="-179412" r="-101765" b="-316393"/>
                          </a:stretch>
                        </a:blipFill>
                      </a:tcPr>
                    </a:tc>
                    <a:tc>
                      <a:txBody>
                        <a:bodyPr/>
                        <a:lstStyle/>
                        <a:p>
                          <a:endParaRPr lang="zh-TW"/>
                        </a:p>
                      </a:txBody>
                      <a:tcPr anchor="ctr">
                        <a:blipFill rotWithShape="1">
                          <a:blip r:embed="rId4"/>
                          <a:stretch>
                            <a:fillRect l="-274566" b="-316393"/>
                          </a:stretch>
                        </a:blipFill>
                      </a:tcPr>
                    </a:tc>
                  </a:tr>
                  <a:tr h="585216">
                    <a:tc>
                      <a:txBody>
                        <a:bodyPr/>
                        <a:lstStyle/>
                        <a:p>
                          <a:endParaRPr lang="zh-TW"/>
                        </a:p>
                      </a:txBody>
                      <a:tcPr anchor="ctr">
                        <a:blipFill rotWithShape="1">
                          <a:blip r:embed="rId4"/>
                          <a:stretch>
                            <a:fillRect t="-63542" r="-394656" b="-101042"/>
                          </a:stretch>
                        </a:blipFill>
                      </a:tcPr>
                    </a:tc>
                    <a:tc>
                      <a:txBody>
                        <a:bodyPr/>
                        <a:lstStyle/>
                        <a:p>
                          <a:endParaRPr lang="zh-TW"/>
                        </a:p>
                      </a:txBody>
                      <a:tcPr anchor="ctr">
                        <a:blipFill rotWithShape="1">
                          <a:blip r:embed="rId4"/>
                          <a:stretch>
                            <a:fillRect l="-75287" t="-63542" r="-197126" b="-101042"/>
                          </a:stretch>
                        </a:blipFill>
                      </a:tcPr>
                    </a:tc>
                    <a:tc>
                      <a:txBody>
                        <a:bodyPr/>
                        <a:lstStyle/>
                        <a:p>
                          <a:endParaRPr lang="zh-TW"/>
                        </a:p>
                      </a:txBody>
                      <a:tcPr anchor="ctr">
                        <a:blipFill rotWithShape="1">
                          <a:blip r:embed="rId4"/>
                          <a:stretch>
                            <a:fillRect l="-179412" t="-63542" r="-101765" b="-101042"/>
                          </a:stretch>
                        </a:blipFill>
                      </a:tcPr>
                    </a:tc>
                    <a:tc>
                      <a:txBody>
                        <a:bodyPr/>
                        <a:lstStyle/>
                        <a:p>
                          <a:endParaRPr lang="zh-TW"/>
                        </a:p>
                      </a:txBody>
                      <a:tcPr anchor="ctr">
                        <a:blipFill rotWithShape="1">
                          <a:blip r:embed="rId4"/>
                          <a:stretch>
                            <a:fillRect l="-274566" t="-63542" b="-101042"/>
                          </a:stretch>
                        </a:blipFill>
                      </a:tcPr>
                    </a:tc>
                  </a:tr>
                  <a:tr h="583248">
                    <a:tc>
                      <a:txBody>
                        <a:bodyPr/>
                        <a:lstStyle/>
                        <a:p>
                          <a:endParaRPr lang="zh-TW"/>
                        </a:p>
                      </a:txBody>
                      <a:tcPr anchor="ctr">
                        <a:blipFill rotWithShape="1">
                          <a:blip r:embed="rId4"/>
                          <a:stretch>
                            <a:fillRect t="-163542" r="-394656" b="-1042"/>
                          </a:stretch>
                        </a:blipFill>
                      </a:tcPr>
                    </a:tc>
                    <a:tc>
                      <a:txBody>
                        <a:bodyPr/>
                        <a:lstStyle/>
                        <a:p>
                          <a:endParaRPr lang="zh-TW"/>
                        </a:p>
                      </a:txBody>
                      <a:tcPr anchor="ctr">
                        <a:blipFill rotWithShape="1">
                          <a:blip r:embed="rId4"/>
                          <a:stretch>
                            <a:fillRect l="-75287" t="-163542" r="-197126" b="-1042"/>
                          </a:stretch>
                        </a:blipFill>
                      </a:tcPr>
                    </a:tc>
                    <a:tc>
                      <a:txBody>
                        <a:bodyPr/>
                        <a:lstStyle/>
                        <a:p>
                          <a:endParaRPr lang="zh-TW"/>
                        </a:p>
                      </a:txBody>
                      <a:tcPr anchor="ctr">
                        <a:blipFill rotWithShape="1">
                          <a:blip r:embed="rId4"/>
                          <a:stretch>
                            <a:fillRect l="-179412" t="-163542" r="-101765" b="-1042"/>
                          </a:stretch>
                        </a:blipFill>
                      </a:tcPr>
                    </a:tc>
                    <a:tc>
                      <a:txBody>
                        <a:bodyPr/>
                        <a:lstStyle/>
                        <a:p>
                          <a:endParaRPr lang="zh-TW"/>
                        </a:p>
                      </a:txBody>
                      <a:tcPr anchor="ctr">
                        <a:blipFill rotWithShape="1">
                          <a:blip r:embed="rId4"/>
                          <a:stretch>
                            <a:fillRect l="-274566" t="-163542" b="-1042"/>
                          </a:stretch>
                        </a:blipFill>
                      </a:tcPr>
                    </a:tc>
                  </a:tr>
                </a:tbl>
              </a:graphicData>
            </a:graphic>
          </p:graphicFrame>
        </mc:Fallback>
      </mc:AlternateContent>
      <p:grpSp>
        <p:nvGrpSpPr>
          <p:cNvPr id="33" name="Group 32"/>
          <p:cNvGrpSpPr/>
          <p:nvPr/>
        </p:nvGrpSpPr>
        <p:grpSpPr>
          <a:xfrm>
            <a:off x="38621" y="5624991"/>
            <a:ext cx="4661050" cy="1233009"/>
            <a:chOff x="2521909" y="5584351"/>
            <a:chExt cx="4661050" cy="1233009"/>
          </a:xfrm>
        </p:grpSpPr>
        <p:sp>
          <p:nvSpPr>
            <p:cNvPr id="34" name="TextBox 33"/>
            <p:cNvSpPr txBox="1"/>
            <p:nvPr/>
          </p:nvSpPr>
          <p:spPr>
            <a:xfrm>
              <a:off x="3060966" y="6421120"/>
              <a:ext cx="111421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Adiabatic</a:t>
              </a:r>
              <a:endParaRPr lang="zh-TW" altLang="en-US" dirty="0" smtClean="0">
                <a:latin typeface="Cambria Math" pitchFamily="18" charset="0"/>
                <a:ea typeface="Cambria Math" pitchFamily="18" charset="0"/>
              </a:endParaRPr>
            </a:p>
          </p:txBody>
        </p:sp>
        <p:sp>
          <p:nvSpPr>
            <p:cNvPr id="35" name="TextBox 34"/>
            <p:cNvSpPr txBox="1"/>
            <p:nvPr/>
          </p:nvSpPr>
          <p:spPr>
            <a:xfrm>
              <a:off x="5021318" y="6421120"/>
              <a:ext cx="110511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Radiative</a:t>
              </a:r>
              <a:endParaRPr lang="zh-TW" altLang="en-US" dirty="0" smtClean="0">
                <a:latin typeface="Cambria Math" pitchFamily="18" charset="0"/>
                <a:ea typeface="Cambria Math" pitchFamily="18" charset="0"/>
              </a:endParaRPr>
            </a:p>
          </p:txBody>
        </p:sp>
        <p:grpSp>
          <p:nvGrpSpPr>
            <p:cNvPr id="36" name="Group 35"/>
            <p:cNvGrpSpPr/>
            <p:nvPr/>
          </p:nvGrpSpPr>
          <p:grpSpPr>
            <a:xfrm>
              <a:off x="2521909" y="6240364"/>
              <a:ext cx="4527928" cy="369332"/>
              <a:chOff x="2521909" y="6240364"/>
              <a:chExt cx="4527928" cy="369332"/>
            </a:xfrm>
          </p:grpSpPr>
          <p:cxnSp>
            <p:nvCxnSpPr>
              <p:cNvPr id="42" name="Straight Arrow Connector 41"/>
              <p:cNvCxnSpPr/>
              <p:nvPr/>
            </p:nvCxnSpPr>
            <p:spPr>
              <a:xfrm>
                <a:off x="2521909" y="6421120"/>
                <a:ext cx="4299699" cy="0"/>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768991" y="6240364"/>
                <a:ext cx="28084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a:t>
                </a:r>
                <a:endParaRPr lang="zh-TW" altLang="en-US" dirty="0" smtClean="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37" name="Rectangle 36"/>
                <p:cNvSpPr/>
                <p:nvPr/>
              </p:nvSpPr>
              <p:spPr>
                <a:xfrm>
                  <a:off x="4854373" y="5584351"/>
                  <a:ext cx="2328586" cy="656013"/>
                </a:xfrm>
                <a:prstGeom prst="rect">
                  <a:avLst/>
                </a:prstGeom>
              </p:spPr>
              <p:txBody>
                <a:bodyPr wrap="non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1" smtClean="0">
                              <a:latin typeface="Cambria Math"/>
                            </a:rPr>
                            <m:t>𝑐</m:t>
                          </m:r>
                        </m:sub>
                      </m:sSub>
                      <m:sSub>
                        <m:sSubPr>
                          <m:ctrlPr>
                            <a:rPr lang="zh-TW" altLang="en-US" i="1" smtClean="0">
                              <a:latin typeface="Cambria Math"/>
                            </a:rPr>
                          </m:ctrlPr>
                        </m:sSubPr>
                        <m:e>
                          <m:r>
                            <a:rPr lang="en-US" altLang="zh-TW" b="0" i="1" smtClean="0">
                              <a:latin typeface="Cambria Math"/>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𝑔</m:t>
                          </m:r>
                        </m:sub>
                      </m:sSub>
                      <m:r>
                        <a:rPr lang="en-US" altLang="zh-TW" b="0" i="0" smtClean="0">
                          <a:latin typeface="Cambria Math"/>
                          <a:ea typeface="Cambria Math" panose="02040503050406030204" pitchFamily="18" charset="0"/>
                        </a:rPr>
                        <m:t> </m:t>
                      </m:r>
                      <m:r>
                        <a:rPr lang="zh-TW" altLang="en-US" b="0" i="1" smtClean="0">
                          <a:latin typeface="Cambria Math"/>
                          <a:ea typeface="Cambria Math" panose="02040503050406030204" pitchFamily="18" charset="0"/>
                        </a:rPr>
                        <m:t>；</m:t>
                      </m:r>
                      <m:r>
                        <a:rPr lang="en-US" altLang="zh-TW" b="0" i="1" smtClean="0">
                          <a:latin typeface="Cambria Math"/>
                          <a:ea typeface="Cambria Math" panose="02040503050406030204" pitchFamily="18" charset="0"/>
                        </a:rPr>
                        <m:t>𝑣</m:t>
                      </m:r>
                      <m:r>
                        <a:rPr lang="en-US" altLang="zh-TW" b="0" i="1" smtClean="0">
                          <a:latin typeface="Cambria Math"/>
                          <a:ea typeface="Cambria Math" panose="02040503050406030204" pitchFamily="18" charset="0"/>
                        </a:rPr>
                        <m:t>~</m:t>
                      </m:r>
                      <m:r>
                        <a:rPr lang="zh-TW" altLang="en-US" i="1">
                          <a:latin typeface="Cambria Math" panose="02040503050406030204" pitchFamily="18" charset="0"/>
                        </a:rPr>
                        <m:t>𝑎</m:t>
                      </m:r>
                      <m:r>
                        <a:rPr lang="zh-TW" altLang="en-US">
                          <a:latin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𝑔</m:t>
                                  </m:r>
                                </m:sub>
                              </m:sSub>
                            </m:num>
                            <m:den>
                              <m:r>
                                <a:rPr lang="zh-TW" altLang="en-US" i="1">
                                  <a:latin typeface="Cambria Math" panose="02040503050406030204" pitchFamily="18" charset="0"/>
                                </a:rPr>
                                <m:t>𝜌</m:t>
                              </m:r>
                            </m:den>
                          </m:f>
                        </m:e>
                      </m:rad>
                    </m:oMath>
                  </a14:m>
                  <a:r>
                    <a:rPr lang="zh-TW" altLang="en-US" dirty="0" smtClean="0">
                      <a:latin typeface="Cambria Math" panose="02040503050406030204" pitchFamily="18" charset="0"/>
                    </a:rPr>
                    <a:t> </a:t>
                  </a:r>
                  <a:r>
                    <a:rPr lang="zh-TW" altLang="en-US" dirty="0">
                      <a:latin typeface="Cambria Math" panose="02040503050406030204" pitchFamily="18" charset="0"/>
                    </a:rPr>
                    <a:t> </a:t>
                  </a:r>
                  <a:endParaRPr lang="zh-TW" altLang="en-US" dirty="0"/>
                </a:p>
              </p:txBody>
            </p:sp>
          </mc:Choice>
          <mc:Fallback xmlns="">
            <p:sp>
              <p:nvSpPr>
                <p:cNvPr id="37" name="Rectangle 36"/>
                <p:cNvSpPr>
                  <a:spLocks noRot="1" noChangeAspect="1" noMove="1" noResize="1" noEditPoints="1" noAdjustHandles="1" noChangeArrowheads="1" noChangeShapeType="1" noTextEdit="1"/>
                </p:cNvSpPr>
                <p:nvPr/>
              </p:nvSpPr>
              <p:spPr>
                <a:xfrm>
                  <a:off x="4854373" y="5584351"/>
                  <a:ext cx="2328586" cy="656013"/>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2521909" y="5584351"/>
                  <a:ext cx="2192331" cy="656013"/>
                </a:xfrm>
                <a:prstGeom prst="rect">
                  <a:avLst/>
                </a:prstGeom>
              </p:spPr>
              <p:txBody>
                <a:bodyPr wrap="non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1" smtClean="0">
                              <a:latin typeface="Cambria Math"/>
                            </a:rPr>
                            <m:t>𝑐</m:t>
                          </m:r>
                        </m:sub>
                      </m:sSub>
                      <m:sSub>
                        <m:sSubPr>
                          <m:ctrlPr>
                            <a:rPr lang="zh-TW" altLang="en-US" i="1" smtClean="0">
                              <a:latin typeface="Cambria Math"/>
                            </a:rPr>
                          </m:ctrlPr>
                        </m:sSubPr>
                        <m:e>
                          <m:r>
                            <a:rPr lang="en-US" altLang="zh-TW" b="0" i="1" smtClean="0">
                              <a:latin typeface="Cambria Math"/>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sub>
                      </m:sSub>
                      <m:r>
                        <a:rPr lang="en-US" altLang="zh-TW" b="0" i="0" smtClean="0">
                          <a:latin typeface="Cambria Math"/>
                          <a:ea typeface="Cambria Math" panose="02040503050406030204" pitchFamily="18" charset="0"/>
                        </a:rPr>
                        <m:t> </m:t>
                      </m:r>
                      <m:r>
                        <a:rPr lang="zh-TW" altLang="en-US" b="0" i="1" smtClean="0">
                          <a:latin typeface="Cambria Math"/>
                          <a:ea typeface="Cambria Math" panose="02040503050406030204" pitchFamily="18" charset="0"/>
                        </a:rPr>
                        <m:t>；</m:t>
                      </m:r>
                      <m:r>
                        <a:rPr lang="en-US" altLang="zh-TW" b="0" i="1" smtClean="0">
                          <a:latin typeface="Cambria Math"/>
                          <a:ea typeface="Cambria Math" panose="02040503050406030204" pitchFamily="18" charset="0"/>
                        </a:rPr>
                        <m:t>𝑣</m:t>
                      </m:r>
                      <m:r>
                        <a:rPr lang="en-US" altLang="zh-TW" b="0" i="1" smtClean="0">
                          <a:latin typeface="Cambria Math"/>
                          <a:ea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𝑐</m:t>
                          </m:r>
                        </m:e>
                        <m:sub>
                          <m:r>
                            <a:rPr lang="zh-TW" altLang="en-US" i="1">
                              <a:latin typeface="Cambria Math" panose="02040503050406030204" pitchFamily="18" charset="0"/>
                            </a:rPr>
                            <m:t>𝑠</m:t>
                          </m:r>
                        </m:sub>
                      </m:sSub>
                      <m:r>
                        <a:rPr lang="en-US" altLang="zh-TW" i="1">
                          <a:latin typeface="Cambria Math" panose="02040503050406030204" pitchFamily="18" charset="0"/>
                          <a:ea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r>
                                <m:rPr>
                                  <m:sty m:val="p"/>
                                </m:rPr>
                                <a:rPr lang="zh-TW" altLang="en-US">
                                  <a:latin typeface="Cambria Math" panose="02040503050406030204" pitchFamily="18" charset="0"/>
                                </a:rPr>
                                <m:t>γp</m:t>
                              </m:r>
                            </m:num>
                            <m:den>
                              <m:r>
                                <a:rPr lang="zh-TW" altLang="en-US" i="1">
                                  <a:latin typeface="Cambria Math" panose="02040503050406030204" pitchFamily="18" charset="0"/>
                                </a:rPr>
                                <m:t>𝜌</m:t>
                              </m:r>
                            </m:den>
                          </m:f>
                        </m:e>
                      </m:rad>
                    </m:oMath>
                  </a14:m>
                  <a:r>
                    <a:rPr lang="zh-TW" altLang="en-US" dirty="0" smtClean="0"/>
                    <a:t> </a:t>
                  </a:r>
                  <a:endParaRPr lang="zh-TW" alt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2521909" y="5584351"/>
                  <a:ext cx="2192331" cy="656013"/>
                </a:xfrm>
                <a:prstGeom prst="rect">
                  <a:avLst/>
                </a:prstGeom>
                <a:blipFill rotWithShape="1">
                  <a:blip r:embed="rId6"/>
                  <a:stretch>
                    <a:fillRect/>
                  </a:stretch>
                </a:blipFill>
              </p:spPr>
              <p:txBody>
                <a:bodyPr/>
                <a:lstStyle/>
                <a:p>
                  <a:r>
                    <a:rPr lang="zh-TW" altLang="en-US">
                      <a:noFill/>
                    </a:rPr>
                    <a:t> </a:t>
                  </a:r>
                </a:p>
              </p:txBody>
            </p:sp>
          </mc:Fallback>
        </mc:AlternateContent>
        <p:grpSp>
          <p:nvGrpSpPr>
            <p:cNvPr id="39" name="Group 38"/>
            <p:cNvGrpSpPr/>
            <p:nvPr/>
          </p:nvGrpSpPr>
          <p:grpSpPr>
            <a:xfrm>
              <a:off x="4448295" y="5584351"/>
              <a:ext cx="530850" cy="1233009"/>
              <a:chOff x="4448295" y="5584351"/>
              <a:chExt cx="530850" cy="1233009"/>
            </a:xfrm>
          </p:grpSpPr>
          <p:cxnSp>
            <p:nvCxnSpPr>
              <p:cNvPr id="40" name="Straight Connector 39"/>
              <p:cNvCxnSpPr>
                <a:endCxn id="41" idx="0"/>
              </p:cNvCxnSpPr>
              <p:nvPr/>
            </p:nvCxnSpPr>
            <p:spPr>
              <a:xfrm flipH="1">
                <a:off x="4713720" y="5584351"/>
                <a:ext cx="20840" cy="863677"/>
              </a:xfrm>
              <a:prstGeom prst="line">
                <a:avLst/>
              </a:prstGeom>
              <a:ln w="25400">
                <a:solidFill>
                  <a:srgbClr val="0000F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p:cNvSpPr/>
                  <p:nvPr/>
                </p:nvSpPr>
                <p:spPr>
                  <a:xfrm>
                    <a:off x="4448295" y="6448028"/>
                    <a:ext cx="530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𝑟</m:t>
                              </m:r>
                            </m:e>
                            <m:sub>
                              <m:r>
                                <m:rPr>
                                  <m:sty m:val="p"/>
                                </m:rPr>
                                <a:rPr lang="zh-TW" altLang="en-US">
                                  <a:latin typeface="Cambria Math"/>
                                </a:rPr>
                                <m:t>ad</m:t>
                              </m:r>
                            </m:sub>
                          </m:sSub>
                        </m:oMath>
                      </m:oMathPara>
                    </a14:m>
                    <a:endParaRPr lang="zh-TW" alt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4448295" y="6448028"/>
                    <a:ext cx="530850" cy="369332"/>
                  </a:xfrm>
                  <a:prstGeom prst="rect">
                    <a:avLst/>
                  </a:prstGeom>
                  <a:blipFill rotWithShape="1">
                    <a:blip r:embed="rId7"/>
                    <a:stretch>
                      <a:fillRect/>
                    </a:stretch>
                  </a:blipFill>
                </p:spPr>
                <p:txBody>
                  <a:bodyPr/>
                  <a:lstStyle/>
                  <a:p>
                    <a:r>
                      <a:rPr lang="zh-TW" altLang="en-US">
                        <a:noFill/>
                      </a:rPr>
                      <a:t> </a:t>
                    </a:r>
                  </a:p>
                </p:txBody>
              </p:sp>
            </mc:Fallback>
          </mc:AlternateContent>
        </p:grpSp>
      </p:grpSp>
      <p:cxnSp>
        <p:nvCxnSpPr>
          <p:cNvPr id="54" name="Straight Connector 53"/>
          <p:cNvCxnSpPr/>
          <p:nvPr/>
        </p:nvCxnSpPr>
        <p:spPr>
          <a:xfrm flipV="1">
            <a:off x="6736080" y="4745783"/>
            <a:ext cx="0" cy="1535223"/>
          </a:xfrm>
          <a:prstGeom prst="line">
            <a:avLst/>
          </a:prstGeom>
          <a:ln w="12700">
            <a:solidFill>
              <a:srgbClr val="0000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6898640" y="3210560"/>
            <a:ext cx="0" cy="3070446"/>
          </a:xfrm>
          <a:prstGeom prst="line">
            <a:avLst/>
          </a:prstGeom>
          <a:ln w="12700">
            <a:solidFill>
              <a:srgbClr val="0000FF"/>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p:cNvSpPr txBox="1"/>
              <p:nvPr/>
            </p:nvSpPr>
            <p:spPr>
              <a:xfrm>
                <a:off x="315502" y="1169899"/>
                <a:ext cx="4111166" cy="1242648"/>
              </a:xfrm>
              <a:prstGeom prst="rect">
                <a:avLst/>
              </a:prstGeom>
              <a:noFill/>
            </p:spPr>
            <p:txBody>
              <a:bodyPr wrap="square" rtlCol="0">
                <a:spAutoFit/>
              </a:bodyPr>
              <a:lstStyle/>
              <a:p>
                <a14:m>
                  <m:oMath xmlns:m="http://schemas.openxmlformats.org/officeDocument/2006/math">
                    <m:sSub>
                      <m:sSubPr>
                        <m:ctrlPr>
                          <a:rPr lang="zh-TW" altLang="en-US" i="1">
                            <a:latin typeface="Cambria Math"/>
                          </a:rPr>
                        </m:ctrlPr>
                      </m:sSubPr>
                      <m:e>
                        <m:r>
                          <a:rPr lang="zh-TW" altLang="en-US" i="1">
                            <a:latin typeface="Cambria Math"/>
                          </a:rPr>
                          <m:t>𝑟</m:t>
                        </m:r>
                      </m:e>
                      <m:sub>
                        <m:r>
                          <m:rPr>
                            <m:sty m:val="p"/>
                          </m:rPr>
                          <a:rPr lang="zh-TW" altLang="en-US">
                            <a:latin typeface="Cambria Math"/>
                          </a:rPr>
                          <m:t>ad</m:t>
                        </m:r>
                      </m:sub>
                    </m:sSub>
                  </m:oMath>
                </a14:m>
                <a:r>
                  <a:rPr lang="zh-TW" altLang="en-US" dirty="0" smtClean="0"/>
                  <a:t> </a:t>
                </a:r>
                <a:r>
                  <a:rPr lang="en-US" altLang="zh-TW" dirty="0" smtClean="0"/>
                  <a:t>being smallest tells us that we are in the radiative zone. Therefore the flow will accelerate to around the gas pressure sonic point </a:t>
                </a:r>
                <a14:m>
                  <m:oMath xmlns:m="http://schemas.openxmlformats.org/officeDocument/2006/math">
                    <m:sSub>
                      <m:sSubPr>
                        <m:ctrlPr>
                          <a:rPr lang="zh-TW" altLang="en-US" i="1">
                            <a:latin typeface="Cambria Math"/>
                          </a:rPr>
                        </m:ctrlPr>
                      </m:sSubPr>
                      <m:e>
                        <m:r>
                          <a:rPr lang="zh-TW" altLang="en-US" i="1">
                            <a:latin typeface="Cambria Math"/>
                          </a:rPr>
                          <m:t>𝑟</m:t>
                        </m:r>
                      </m:e>
                      <m:sub>
                        <m:r>
                          <m:rPr>
                            <m:sty m:val="p"/>
                          </m:rPr>
                          <a:rPr lang="zh-TW" altLang="en-US">
                            <a:latin typeface="Cambria Math"/>
                          </a:rPr>
                          <m:t>s</m:t>
                        </m:r>
                        <m:r>
                          <a:rPr lang="en-US" altLang="zh-TW">
                            <a:latin typeface="Cambria Math"/>
                          </a:rPr>
                          <m:t>,</m:t>
                        </m:r>
                        <m:r>
                          <m:rPr>
                            <m:sty m:val="p"/>
                          </m:rPr>
                          <a:rPr lang="zh-TW" altLang="en-US">
                            <a:latin typeface="Cambria Math"/>
                          </a:rPr>
                          <m:t>g</m:t>
                        </m:r>
                      </m:sub>
                    </m:sSub>
                  </m:oMath>
                </a14:m>
                <a:r>
                  <a:rPr lang="en-US" altLang="zh-TW" dirty="0" smtClean="0"/>
                  <a:t>. Giving </a:t>
                </a:r>
                <a14:m>
                  <m:oMath xmlns:m="http://schemas.openxmlformats.org/officeDocument/2006/math">
                    <m:sSub>
                      <m:sSubPr>
                        <m:ctrlPr>
                          <a:rPr lang="zh-TW" altLang="en-US" i="1">
                            <a:latin typeface="Cambria Math"/>
                          </a:rPr>
                        </m:ctrlPr>
                      </m:sSubPr>
                      <m:e>
                        <m:r>
                          <a:rPr lang="zh-TW" altLang="en-US" i="1">
                            <a:latin typeface="Cambria Math"/>
                          </a:rPr>
                          <m:t>𝑣</m:t>
                        </m:r>
                      </m:e>
                      <m:sub>
                        <m:r>
                          <m:rPr>
                            <m:sty m:val="p"/>
                          </m:rPr>
                          <a:rPr lang="zh-TW" altLang="en-US">
                            <a:latin typeface="Cambria Math"/>
                          </a:rPr>
                          <m:t>ter</m:t>
                        </m:r>
                      </m:sub>
                    </m:sSub>
                    <m:r>
                      <a:rPr lang="zh-TW" altLang="en-US">
                        <a:latin typeface="Cambria Math"/>
                      </a:rPr>
                      <m:t>~</m:t>
                    </m:r>
                    <m:r>
                      <a:rPr lang="zh-TW" altLang="en-US" i="1">
                        <a:latin typeface="Cambria Math"/>
                      </a:rPr>
                      <m:t>𝑎</m:t>
                    </m:r>
                    <m:r>
                      <a:rPr lang="zh-TW" altLang="en-US">
                        <a:latin typeface="Cambria Math"/>
                      </a:rPr>
                      <m:t>⁢</m:t>
                    </m:r>
                    <m:d>
                      <m:dPr>
                        <m:ctrlPr>
                          <a:rPr lang="zh-TW" altLang="en-US" i="1">
                            <a:latin typeface="Cambria Math"/>
                          </a:rPr>
                        </m:ctrlPr>
                      </m:dPr>
                      <m:e>
                        <m:sSub>
                          <m:sSubPr>
                            <m:ctrlPr>
                              <a:rPr lang="zh-TW" altLang="en-US" i="1">
                                <a:latin typeface="Cambria Math"/>
                              </a:rPr>
                            </m:ctrlPr>
                          </m:sSubPr>
                          <m:e>
                            <m:r>
                              <a:rPr lang="zh-TW" altLang="en-US" i="1">
                                <a:latin typeface="Cambria Math"/>
                              </a:rPr>
                              <m:t>𝑟</m:t>
                            </m:r>
                          </m:e>
                          <m:sub>
                            <m:r>
                              <a:rPr lang="zh-TW" altLang="en-US" i="1">
                                <a:latin typeface="Cambria Math"/>
                              </a:rPr>
                              <m:t>𝑠</m:t>
                            </m:r>
                            <m:r>
                              <a:rPr lang="zh-TW" altLang="en-US">
                                <a:latin typeface="Cambria Math"/>
                              </a:rPr>
                              <m:t>,</m:t>
                            </m:r>
                            <m:r>
                              <a:rPr lang="zh-TW" altLang="en-US" i="1">
                                <a:latin typeface="Cambria Math"/>
                              </a:rPr>
                              <m:t>𝑔</m:t>
                            </m:r>
                          </m:sub>
                        </m:sSub>
                      </m:e>
                    </m:d>
                  </m:oMath>
                </a14:m>
                <a:endParaRPr lang="zh-TW" alt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315502" y="1169899"/>
                <a:ext cx="4111166" cy="1242648"/>
              </a:xfrm>
              <a:prstGeom prst="rect">
                <a:avLst/>
              </a:prstGeom>
              <a:blipFill rotWithShape="1">
                <a:blip r:embed="rId8"/>
                <a:stretch>
                  <a:fillRect l="-1335" t="-2451" r="-1335" b="-490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8564498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p:cNvSpPr>
                <a:spLocks noGrp="1"/>
              </p:cNvSpPr>
              <p:nvPr>
                <p:ph type="title"/>
              </p:nvPr>
            </p:nvSpPr>
            <p:spPr>
              <a:xfrm>
                <a:off x="457200" y="0"/>
                <a:ext cx="8229600" cy="1143000"/>
              </a:xfrm>
            </p:spPr>
            <p:txBody>
              <a:bodyPr>
                <a:normAutofit/>
              </a:bodyPr>
              <a:lstStyle/>
              <a:p>
                <a:r>
                  <a:rPr lang="en-US" altLang="zh-TW" sz="3600" dirty="0" smtClean="0">
                    <a:ea typeface="Cambria Math" panose="02040503050406030204" pitchFamily="18" charset="0"/>
                  </a:rPr>
                  <a:t>Optically Thick </a:t>
                </a:r>
                <a:r>
                  <a:rPr lang="en-US" altLang="zh-TW" sz="3600" dirty="0">
                    <a:ea typeface="Cambria Math" panose="02040503050406030204" pitchFamily="18" charset="0"/>
                  </a:rPr>
                  <a:t>Case D</a:t>
                </a:r>
                <a:r>
                  <a:rPr lang="en-US" altLang="zh-TW" sz="3600" dirty="0" smtClean="0">
                    <a:ea typeface="Cambria Math" panose="02040503050406030204" pitchFamily="18" charset="0"/>
                  </a:rPr>
                  <a:t> </a:t>
                </a:r>
                <a14:m>
                  <m:oMath xmlns:m="http://schemas.openxmlformats.org/officeDocument/2006/math">
                    <m:r>
                      <a:rPr lang="en-US" altLang="zh-TW" sz="3600" b="0" i="0" smtClean="0">
                        <a:latin typeface="Cambria Math"/>
                        <a:ea typeface="Cambria Math" panose="02040503050406030204" pitchFamily="18" charset="0"/>
                      </a:rPr>
                      <m:t>(</m:t>
                    </m:r>
                    <m:sSub>
                      <m:sSubPr>
                        <m:ctrlPr>
                          <a:rPr lang="zh-TW" altLang="en-US" sz="3600" i="1">
                            <a:latin typeface="Cambria Math"/>
                          </a:rPr>
                        </m:ctrlPr>
                      </m:sSubPr>
                      <m:e>
                        <m:r>
                          <a:rPr lang="zh-TW" altLang="en-US" sz="3600" i="1">
                            <a:latin typeface="Cambria Math"/>
                          </a:rPr>
                          <m:t>𝑟</m:t>
                        </m:r>
                      </m:e>
                      <m:sub>
                        <m:r>
                          <a:rPr lang="zh-TW" altLang="en-US" sz="3600" i="1">
                            <a:latin typeface="Cambria Math"/>
                          </a:rPr>
                          <m:t>𝑠</m:t>
                        </m:r>
                      </m:sub>
                    </m:sSub>
                    <m:r>
                      <a:rPr lang="zh-TW" altLang="en-US" sz="3600">
                        <a:latin typeface="Cambria Math"/>
                      </a:rPr>
                      <m:t>&lt;</m:t>
                    </m:r>
                    <m:sSub>
                      <m:sSubPr>
                        <m:ctrlPr>
                          <a:rPr lang="zh-TW" altLang="en-US" sz="3600" i="1">
                            <a:latin typeface="Cambria Math"/>
                          </a:rPr>
                        </m:ctrlPr>
                      </m:sSubPr>
                      <m:e>
                        <m:r>
                          <a:rPr lang="zh-TW" altLang="en-US" sz="3600" i="1">
                            <a:latin typeface="Cambria Math"/>
                          </a:rPr>
                          <m:t>𝑟</m:t>
                        </m:r>
                      </m:e>
                      <m:sub>
                        <m:r>
                          <m:rPr>
                            <m:sty m:val="p"/>
                          </m:rPr>
                          <a:rPr lang="zh-TW" altLang="en-US" sz="3600">
                            <a:latin typeface="Cambria Math"/>
                          </a:rPr>
                          <m:t>ad</m:t>
                        </m:r>
                      </m:sub>
                    </m:sSub>
                    <m:r>
                      <a:rPr lang="zh-TW" altLang="en-US" sz="3600">
                        <a:latin typeface="Cambria Math"/>
                      </a:rPr>
                      <m:t>&lt;</m:t>
                    </m:r>
                    <m:sSub>
                      <m:sSubPr>
                        <m:ctrlPr>
                          <a:rPr lang="zh-TW" altLang="en-US" sz="3600" i="1">
                            <a:latin typeface="Cambria Math"/>
                          </a:rPr>
                        </m:ctrlPr>
                      </m:sSubPr>
                      <m:e>
                        <m:r>
                          <a:rPr lang="zh-TW" altLang="en-US" sz="3600" i="1">
                            <a:latin typeface="Cambria Math"/>
                          </a:rPr>
                          <m:t>𝑟</m:t>
                        </m:r>
                      </m:e>
                      <m:sub>
                        <m:r>
                          <m:rPr>
                            <m:sty m:val="p"/>
                          </m:rPr>
                          <a:rPr lang="zh-TW" altLang="en-US" sz="3600">
                            <a:latin typeface="Cambria Math"/>
                          </a:rPr>
                          <m:t>sc</m:t>
                        </m:r>
                      </m:sub>
                    </m:sSub>
                    <m:r>
                      <a:rPr lang="en-US" altLang="zh-TW" sz="3600" b="0" i="1" smtClean="0">
                        <a:latin typeface="Cambria Math"/>
                        <a:ea typeface="Cambria Math" panose="02040503050406030204" pitchFamily="18" charset="0"/>
                      </a:rPr>
                      <m:t>)</m:t>
                    </m:r>
                  </m:oMath>
                </a14:m>
                <a:endParaRPr lang="zh-TW" altLang="en-US" sz="3600" dirty="0"/>
              </a:p>
            </p:txBody>
          </p:sp>
        </mc:Choice>
        <mc:Fallback xmlns="">
          <p:sp>
            <p:nvSpPr>
              <p:cNvPr id="4" name="Title 1"/>
              <p:cNvSpPr>
                <a:spLocks noGrp="1" noRot="1" noChangeAspect="1" noMove="1" noResize="1" noEditPoints="1" noAdjustHandles="1" noChangeArrowheads="1" noChangeShapeType="1" noTextEdit="1"/>
              </p:cNvSpPr>
              <p:nvPr>
                <p:ph type="title"/>
              </p:nvPr>
            </p:nvSpPr>
            <p:spPr>
              <a:xfrm>
                <a:off x="457200" y="0"/>
                <a:ext cx="8229600" cy="1143000"/>
              </a:xfrm>
              <a:blipFill rotWithShape="1">
                <a:blip r:embed="rId2"/>
                <a:stretch>
                  <a:fillRect/>
                </a:stretch>
              </a:blipFill>
            </p:spPr>
            <p:txBody>
              <a:bodyPr/>
              <a:lstStyle/>
              <a:p>
                <a:r>
                  <a:rPr lang="zh-TW" altLang="en-US">
                    <a:noFill/>
                  </a:rPr>
                  <a:t> </a:t>
                </a:r>
              </a:p>
            </p:txBody>
          </p:sp>
        </mc:Fallback>
      </mc:AlternateContent>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6549" y="1100327"/>
            <a:ext cx="4475851" cy="536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graphicFrame>
            <p:nvGraphicFramePr>
              <p:cNvPr id="60" name="Table 59"/>
              <p:cNvGraphicFramePr>
                <a:graphicFrameLocks noGrp="1"/>
              </p:cNvGraphicFramePr>
              <p:nvPr>
                <p:extLst>
                  <p:ext uri="{D42A27DB-BD31-4B8C-83A1-F6EECF244321}">
                    <p14:modId xmlns:p14="http://schemas.microsoft.com/office/powerpoint/2010/main" val="1346852695"/>
                  </p:ext>
                </p:extLst>
              </p:nvPr>
            </p:nvGraphicFramePr>
            <p:xfrm>
              <a:off x="256852" y="3916648"/>
              <a:ext cx="3947159" cy="1539304"/>
            </p:xfrm>
            <a:graphic>
              <a:graphicData uri="http://schemas.openxmlformats.org/drawingml/2006/table">
                <a:tbl>
                  <a:tblPr firstRow="1" bandRow="1">
                    <a:tableStyleId>{5C22544A-7EE6-4342-B048-85BDC9FD1C3A}</a:tableStyleId>
                  </a:tblPr>
                  <a:tblGrid>
                    <a:gridCol w="800099"/>
                    <a:gridCol w="1059180"/>
                    <a:gridCol w="1036320"/>
                    <a:gridCol w="1051560"/>
                  </a:tblGrid>
                  <a:tr h="370840">
                    <a:tc>
                      <a:txBody>
                        <a:bodyPr/>
                        <a:lstStyle/>
                        <a:p>
                          <a:pPr algn="ctr"/>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𝜌</m:t>
                                </m:r>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𝑣</m:t>
                                </m:r>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𝑝</m:t>
                                </m:r>
                              </m:oMath>
                            </m:oMathPara>
                          </a14:m>
                          <a:endParaRPr lang="zh-TW" altLang="en-US" dirty="0"/>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&lt;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−3</m:t>
                                  </m:r>
                                </m:sup>
                              </m:sSup>
                            </m:oMath>
                          </a14:m>
                          <a:r>
                            <a:rPr lang="zh-TW" altLang="en-US" dirty="0" smtClean="0"/>
                            <a:t> </a:t>
                          </a:r>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oMath>
                          </a14:m>
                          <a:r>
                            <a:rPr lang="zh-TW" altLang="en-US" dirty="0" smtClean="0"/>
                            <a:t> </a:t>
                          </a:r>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−4</m:t>
                                  </m:r>
                                </m:sup>
                              </m:sSup>
                            </m:oMath>
                          </a14:m>
                          <a:r>
                            <a:rPr lang="en-US" altLang="zh-TW" dirty="0" smtClean="0"/>
                            <a:t> </a:t>
                          </a:r>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&gt;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−2</m:t>
                                  </m:r>
                                </m:sup>
                              </m:sSup>
                            </m:oMath>
                          </a14:m>
                          <a:r>
                            <a:rPr lang="zh-TW" altLang="en-US" dirty="0" smtClean="0"/>
                            <a:t> </a:t>
                          </a:r>
                          <a:endParaRPr lang="zh-TW" altLang="en-US" dirty="0"/>
                        </a:p>
                      </a:txBody>
                      <a:tcPr anchor="ctr"/>
                    </a:tc>
                    <a:tc>
                      <a:txBody>
                        <a:bodyPr/>
                        <a:lstStyle/>
                        <a:p>
                          <a:pPr algn="ctr"/>
                          <a14:m>
                            <m:oMathPara xmlns:m="http://schemas.openxmlformats.org/officeDocument/2006/math">
                              <m:oMathParaPr>
                                <m:jc m:val="center"/>
                              </m:oMathParaPr>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𝑐</m:t>
                                    </m:r>
                                  </m:sub>
                                </m:sSub>
                                <m:r>
                                  <a:rPr lang="zh-TW" altLang="en-US">
                                    <a:latin typeface="Cambria Math"/>
                                  </a:rPr>
                                  <m:t>=</m:t>
                                </m:r>
                                <m:sSub>
                                  <m:sSubPr>
                                    <m:ctrlPr>
                                      <a:rPr lang="zh-TW" altLang="en-US" i="1">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r>
                                  <a:rPr lang="zh-TW" altLang="en-US" i="1">
                                    <a:latin typeface="Cambria Math"/>
                                  </a:rPr>
                                  <m:t>𝜁</m:t>
                                </m:r>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−3</m:t>
                                  </m:r>
                                </m:sup>
                              </m:sSup>
                            </m:oMath>
                          </a14:m>
                          <a:r>
                            <a:rPr lang="zh-TW" altLang="en-US" dirty="0" smtClean="0"/>
                            <a:t> </a:t>
                          </a:r>
                          <a:endParaRPr lang="zh-TW" altLang="en-US" dirty="0"/>
                        </a:p>
                      </a:txBody>
                      <a:tcPr anchor="ctr"/>
                    </a:tc>
                  </a:tr>
                </a:tbl>
              </a:graphicData>
            </a:graphic>
          </p:graphicFrame>
        </mc:Choice>
        <mc:Fallback xmlns="">
          <p:graphicFrame>
            <p:nvGraphicFramePr>
              <p:cNvPr id="60" name="Table 59"/>
              <p:cNvGraphicFramePr>
                <a:graphicFrameLocks noGrp="1"/>
              </p:cNvGraphicFramePr>
              <p:nvPr>
                <p:extLst>
                  <p:ext uri="{D42A27DB-BD31-4B8C-83A1-F6EECF244321}">
                    <p14:modId xmlns:p14="http://schemas.microsoft.com/office/powerpoint/2010/main" val="1346852695"/>
                  </p:ext>
                </p:extLst>
              </p:nvPr>
            </p:nvGraphicFramePr>
            <p:xfrm>
              <a:off x="256852" y="3916648"/>
              <a:ext cx="3947159" cy="1539304"/>
            </p:xfrm>
            <a:graphic>
              <a:graphicData uri="http://schemas.openxmlformats.org/drawingml/2006/table">
                <a:tbl>
                  <a:tblPr firstRow="1" bandRow="1">
                    <a:tableStyleId>{5C22544A-7EE6-4342-B048-85BDC9FD1C3A}</a:tableStyleId>
                  </a:tblPr>
                  <a:tblGrid>
                    <a:gridCol w="800099"/>
                    <a:gridCol w="1059180"/>
                    <a:gridCol w="1036320"/>
                    <a:gridCol w="1051560"/>
                  </a:tblGrid>
                  <a:tr h="370840">
                    <a:tc>
                      <a:txBody>
                        <a:bodyPr/>
                        <a:lstStyle/>
                        <a:p>
                          <a:pPr algn="ctr"/>
                          <a:endParaRPr lang="zh-TW" altLang="en-US" dirty="0"/>
                        </a:p>
                      </a:txBody>
                      <a:tcPr anchor="ctr"/>
                    </a:tc>
                    <a:tc>
                      <a:txBody>
                        <a:bodyPr/>
                        <a:lstStyle/>
                        <a:p>
                          <a:endParaRPr lang="zh-TW"/>
                        </a:p>
                      </a:txBody>
                      <a:tcPr anchor="ctr">
                        <a:blipFill rotWithShape="1">
                          <a:blip r:embed="rId4"/>
                          <a:stretch>
                            <a:fillRect l="-75287" r="-197126" b="-316393"/>
                          </a:stretch>
                        </a:blipFill>
                      </a:tcPr>
                    </a:tc>
                    <a:tc>
                      <a:txBody>
                        <a:bodyPr/>
                        <a:lstStyle/>
                        <a:p>
                          <a:endParaRPr lang="zh-TW"/>
                        </a:p>
                      </a:txBody>
                      <a:tcPr anchor="ctr">
                        <a:blipFill rotWithShape="1">
                          <a:blip r:embed="rId4"/>
                          <a:stretch>
                            <a:fillRect l="-179412" r="-101765" b="-316393"/>
                          </a:stretch>
                        </a:blipFill>
                      </a:tcPr>
                    </a:tc>
                    <a:tc>
                      <a:txBody>
                        <a:bodyPr/>
                        <a:lstStyle/>
                        <a:p>
                          <a:endParaRPr lang="zh-TW"/>
                        </a:p>
                      </a:txBody>
                      <a:tcPr anchor="ctr">
                        <a:blipFill rotWithShape="1">
                          <a:blip r:embed="rId4"/>
                          <a:stretch>
                            <a:fillRect l="-274566" b="-316393"/>
                          </a:stretch>
                        </a:blipFill>
                      </a:tcPr>
                    </a:tc>
                  </a:tr>
                  <a:tr h="585216">
                    <a:tc>
                      <a:txBody>
                        <a:bodyPr/>
                        <a:lstStyle/>
                        <a:p>
                          <a:endParaRPr lang="zh-TW"/>
                        </a:p>
                      </a:txBody>
                      <a:tcPr anchor="ctr">
                        <a:blipFill rotWithShape="1">
                          <a:blip r:embed="rId4"/>
                          <a:stretch>
                            <a:fillRect t="-63542" r="-394656" b="-101042"/>
                          </a:stretch>
                        </a:blipFill>
                      </a:tcPr>
                    </a:tc>
                    <a:tc>
                      <a:txBody>
                        <a:bodyPr/>
                        <a:lstStyle/>
                        <a:p>
                          <a:endParaRPr lang="zh-TW"/>
                        </a:p>
                      </a:txBody>
                      <a:tcPr anchor="ctr">
                        <a:blipFill rotWithShape="1">
                          <a:blip r:embed="rId4"/>
                          <a:stretch>
                            <a:fillRect l="-75287" t="-63542" r="-197126" b="-101042"/>
                          </a:stretch>
                        </a:blipFill>
                      </a:tcPr>
                    </a:tc>
                    <a:tc>
                      <a:txBody>
                        <a:bodyPr/>
                        <a:lstStyle/>
                        <a:p>
                          <a:endParaRPr lang="zh-TW"/>
                        </a:p>
                      </a:txBody>
                      <a:tcPr anchor="ctr">
                        <a:blipFill rotWithShape="1">
                          <a:blip r:embed="rId4"/>
                          <a:stretch>
                            <a:fillRect l="-179412" t="-63542" r="-101765" b="-101042"/>
                          </a:stretch>
                        </a:blipFill>
                      </a:tcPr>
                    </a:tc>
                    <a:tc>
                      <a:txBody>
                        <a:bodyPr/>
                        <a:lstStyle/>
                        <a:p>
                          <a:endParaRPr lang="zh-TW"/>
                        </a:p>
                      </a:txBody>
                      <a:tcPr anchor="ctr">
                        <a:blipFill rotWithShape="1">
                          <a:blip r:embed="rId4"/>
                          <a:stretch>
                            <a:fillRect l="-274566" t="-63542" b="-101042"/>
                          </a:stretch>
                        </a:blipFill>
                      </a:tcPr>
                    </a:tc>
                  </a:tr>
                  <a:tr h="583248">
                    <a:tc>
                      <a:txBody>
                        <a:bodyPr/>
                        <a:lstStyle/>
                        <a:p>
                          <a:endParaRPr lang="zh-TW"/>
                        </a:p>
                      </a:txBody>
                      <a:tcPr anchor="ctr">
                        <a:blipFill rotWithShape="1">
                          <a:blip r:embed="rId4"/>
                          <a:stretch>
                            <a:fillRect t="-163542" r="-394656" b="-1042"/>
                          </a:stretch>
                        </a:blipFill>
                      </a:tcPr>
                    </a:tc>
                    <a:tc>
                      <a:txBody>
                        <a:bodyPr/>
                        <a:lstStyle/>
                        <a:p>
                          <a:endParaRPr lang="zh-TW"/>
                        </a:p>
                      </a:txBody>
                      <a:tcPr anchor="ctr">
                        <a:blipFill rotWithShape="1">
                          <a:blip r:embed="rId4"/>
                          <a:stretch>
                            <a:fillRect l="-75287" t="-163542" r="-197126" b="-1042"/>
                          </a:stretch>
                        </a:blipFill>
                      </a:tcPr>
                    </a:tc>
                    <a:tc>
                      <a:txBody>
                        <a:bodyPr/>
                        <a:lstStyle/>
                        <a:p>
                          <a:endParaRPr lang="zh-TW"/>
                        </a:p>
                      </a:txBody>
                      <a:tcPr anchor="ctr">
                        <a:blipFill rotWithShape="1">
                          <a:blip r:embed="rId4"/>
                          <a:stretch>
                            <a:fillRect l="-179412" t="-163542" r="-101765" b="-1042"/>
                          </a:stretch>
                        </a:blipFill>
                      </a:tcPr>
                    </a:tc>
                    <a:tc>
                      <a:txBody>
                        <a:bodyPr/>
                        <a:lstStyle/>
                        <a:p>
                          <a:endParaRPr lang="zh-TW"/>
                        </a:p>
                      </a:txBody>
                      <a:tcPr anchor="ctr">
                        <a:blipFill rotWithShape="1">
                          <a:blip r:embed="rId4"/>
                          <a:stretch>
                            <a:fillRect l="-274566" t="-163542" b="-1042"/>
                          </a:stretch>
                        </a:blipFill>
                      </a:tcPr>
                    </a:tc>
                  </a:tr>
                </a:tbl>
              </a:graphicData>
            </a:graphic>
          </p:graphicFrame>
        </mc:Fallback>
      </mc:AlternateContent>
      <p:grpSp>
        <p:nvGrpSpPr>
          <p:cNvPr id="61" name="Group 60"/>
          <p:cNvGrpSpPr/>
          <p:nvPr/>
        </p:nvGrpSpPr>
        <p:grpSpPr>
          <a:xfrm>
            <a:off x="38621" y="5624991"/>
            <a:ext cx="4661050" cy="1233009"/>
            <a:chOff x="2521909" y="5584351"/>
            <a:chExt cx="4661050" cy="1233009"/>
          </a:xfrm>
        </p:grpSpPr>
        <p:sp>
          <p:nvSpPr>
            <p:cNvPr id="62" name="TextBox 61"/>
            <p:cNvSpPr txBox="1"/>
            <p:nvPr/>
          </p:nvSpPr>
          <p:spPr>
            <a:xfrm>
              <a:off x="3060966" y="6421120"/>
              <a:ext cx="111421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Adiabatic</a:t>
              </a:r>
              <a:endParaRPr lang="zh-TW" altLang="en-US" dirty="0" smtClean="0">
                <a:latin typeface="Cambria Math" pitchFamily="18" charset="0"/>
                <a:ea typeface="Cambria Math" pitchFamily="18" charset="0"/>
              </a:endParaRPr>
            </a:p>
          </p:txBody>
        </p:sp>
        <p:sp>
          <p:nvSpPr>
            <p:cNvPr id="63" name="TextBox 62"/>
            <p:cNvSpPr txBox="1"/>
            <p:nvPr/>
          </p:nvSpPr>
          <p:spPr>
            <a:xfrm>
              <a:off x="5021318" y="6421120"/>
              <a:ext cx="110511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Radiative</a:t>
              </a:r>
              <a:endParaRPr lang="zh-TW" altLang="en-US" dirty="0" smtClean="0">
                <a:latin typeface="Cambria Math" pitchFamily="18" charset="0"/>
                <a:ea typeface="Cambria Math" pitchFamily="18" charset="0"/>
              </a:endParaRPr>
            </a:p>
          </p:txBody>
        </p:sp>
        <p:grpSp>
          <p:nvGrpSpPr>
            <p:cNvPr id="64" name="Group 63"/>
            <p:cNvGrpSpPr/>
            <p:nvPr/>
          </p:nvGrpSpPr>
          <p:grpSpPr>
            <a:xfrm>
              <a:off x="2521909" y="6240364"/>
              <a:ext cx="4527928" cy="369332"/>
              <a:chOff x="2521909" y="6240364"/>
              <a:chExt cx="4527928" cy="369332"/>
            </a:xfrm>
          </p:grpSpPr>
          <p:cxnSp>
            <p:nvCxnSpPr>
              <p:cNvPr id="70" name="Straight Arrow Connector 69"/>
              <p:cNvCxnSpPr/>
              <p:nvPr/>
            </p:nvCxnSpPr>
            <p:spPr>
              <a:xfrm>
                <a:off x="2521909" y="6421120"/>
                <a:ext cx="4299699" cy="0"/>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768991" y="6240364"/>
                <a:ext cx="28084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a:t>
                </a:r>
                <a:endParaRPr lang="zh-TW" altLang="en-US" dirty="0" smtClean="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65" name="Rectangle 64"/>
                <p:cNvSpPr/>
                <p:nvPr/>
              </p:nvSpPr>
              <p:spPr>
                <a:xfrm>
                  <a:off x="4854373" y="5584351"/>
                  <a:ext cx="2328586" cy="656013"/>
                </a:xfrm>
                <a:prstGeom prst="rect">
                  <a:avLst/>
                </a:prstGeom>
              </p:spPr>
              <p:txBody>
                <a:bodyPr wrap="non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1" smtClean="0">
                              <a:latin typeface="Cambria Math" panose="02040503050406030204" pitchFamily="18" charset="0"/>
                              <a:ea typeface="Cambria Math" panose="02040503050406030204" pitchFamily="18" charset="0"/>
                            </a:rPr>
                            <m:t>𝑐</m:t>
                          </m:r>
                        </m:sub>
                      </m:sSub>
                      <m:sSub>
                        <m:sSubPr>
                          <m:ctrlPr>
                            <a:rPr lang="zh-TW" altLang="en-US" i="1" smtClean="0">
                              <a:latin typeface="Cambria Math"/>
                            </a:rPr>
                          </m:ctrlPr>
                        </m:sSubPr>
                        <m:e>
                          <m:r>
                            <a:rPr lang="en-US" altLang="zh-TW" b="0" i="1" smtClean="0">
                              <a:latin typeface="Cambria Math" panose="02040503050406030204" pitchFamily="18" charset="0"/>
                              <a:ea typeface="Cambria Math" panose="02040503050406030204" pitchFamily="18" charset="0"/>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𝑔</m:t>
                          </m:r>
                        </m:sub>
                      </m:sSub>
                      <m:r>
                        <a:rPr lang="en-US" altLang="zh-TW" b="0" i="0" smtClean="0">
                          <a:latin typeface="Cambria Math" panose="02040503050406030204" pitchFamily="18" charset="0"/>
                          <a:ea typeface="Cambria Math" panose="02040503050406030204" pitchFamily="18" charset="0"/>
                        </a:rPr>
                        <m:t> </m:t>
                      </m:r>
                      <m:r>
                        <a:rPr lang="zh-TW" altLang="en-US"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𝑣</m:t>
                      </m:r>
                      <m:r>
                        <a:rPr lang="en-US" altLang="zh-TW" b="0" i="1" smtClean="0">
                          <a:latin typeface="Cambria Math" panose="02040503050406030204" pitchFamily="18" charset="0"/>
                          <a:ea typeface="Cambria Math" panose="02040503050406030204" pitchFamily="18" charset="0"/>
                        </a:rPr>
                        <m:t>~</m:t>
                      </m:r>
                      <m:r>
                        <a:rPr lang="zh-TW" altLang="en-US" i="1">
                          <a:latin typeface="Cambria Math" panose="02040503050406030204" pitchFamily="18" charset="0"/>
                        </a:rPr>
                        <m:t>𝑎</m:t>
                      </m:r>
                      <m:r>
                        <a:rPr lang="zh-TW" altLang="en-US">
                          <a:latin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𝑔</m:t>
                                  </m:r>
                                </m:sub>
                              </m:sSub>
                            </m:num>
                            <m:den>
                              <m:r>
                                <a:rPr lang="zh-TW" altLang="en-US" i="1">
                                  <a:latin typeface="Cambria Math" panose="02040503050406030204" pitchFamily="18" charset="0"/>
                                </a:rPr>
                                <m:t>𝜌</m:t>
                              </m:r>
                            </m:den>
                          </m:f>
                        </m:e>
                      </m:rad>
                    </m:oMath>
                  </a14:m>
                  <a:r>
                    <a:rPr lang="zh-TW" altLang="en-US" dirty="0" smtClean="0">
                      <a:latin typeface="Cambria Math" panose="02040503050406030204" pitchFamily="18" charset="0"/>
                    </a:rPr>
                    <a:t> </a:t>
                  </a:r>
                  <a:r>
                    <a:rPr lang="zh-TW" altLang="en-US" dirty="0">
                      <a:latin typeface="Cambria Math" panose="02040503050406030204" pitchFamily="18" charset="0"/>
                    </a:rPr>
                    <a:t> </a:t>
                  </a:r>
                </a:p>
              </p:txBody>
            </p:sp>
          </mc:Choice>
          <mc:Fallback xmlns="">
            <p:sp>
              <p:nvSpPr>
                <p:cNvPr id="65" name="Rectangle 64"/>
                <p:cNvSpPr>
                  <a:spLocks noRot="1" noChangeAspect="1" noMove="1" noResize="1" noEditPoints="1" noAdjustHandles="1" noChangeArrowheads="1" noChangeShapeType="1" noTextEdit="1"/>
                </p:cNvSpPr>
                <p:nvPr/>
              </p:nvSpPr>
              <p:spPr>
                <a:xfrm>
                  <a:off x="4854373" y="5584351"/>
                  <a:ext cx="2328586" cy="656013"/>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2521909" y="5584351"/>
                  <a:ext cx="2192331" cy="656013"/>
                </a:xfrm>
                <a:prstGeom prst="rect">
                  <a:avLst/>
                </a:prstGeom>
              </p:spPr>
              <p:txBody>
                <a:bodyPr wrap="non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1" smtClean="0">
                              <a:latin typeface="Cambria Math" panose="02040503050406030204" pitchFamily="18" charset="0"/>
                              <a:ea typeface="Cambria Math" panose="02040503050406030204" pitchFamily="18" charset="0"/>
                            </a:rPr>
                            <m:t>𝑐</m:t>
                          </m:r>
                        </m:sub>
                      </m:sSub>
                      <m:sSub>
                        <m:sSubPr>
                          <m:ctrlPr>
                            <a:rPr lang="zh-TW" altLang="en-US" i="1" smtClean="0">
                              <a:latin typeface="Cambria Math"/>
                            </a:rPr>
                          </m:ctrlPr>
                        </m:sSubPr>
                        <m:e>
                          <m:r>
                            <a:rPr lang="en-US" altLang="zh-TW" b="0" i="1" smtClean="0">
                              <a:latin typeface="Cambria Math" panose="02040503050406030204" pitchFamily="18" charset="0"/>
                              <a:ea typeface="Cambria Math" panose="02040503050406030204" pitchFamily="18" charset="0"/>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sub>
                      </m:sSub>
                      <m:r>
                        <a:rPr lang="en-US" altLang="zh-TW" b="0" i="0" smtClean="0">
                          <a:latin typeface="Cambria Math" panose="02040503050406030204" pitchFamily="18" charset="0"/>
                          <a:ea typeface="Cambria Math" panose="02040503050406030204" pitchFamily="18" charset="0"/>
                        </a:rPr>
                        <m:t> </m:t>
                      </m:r>
                      <m:r>
                        <a:rPr lang="zh-TW" altLang="en-US"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𝑣</m:t>
                      </m:r>
                      <m:r>
                        <a:rPr lang="en-US" altLang="zh-TW" b="0" i="1" smtClean="0">
                          <a:latin typeface="Cambria Math" panose="02040503050406030204" pitchFamily="18" charset="0"/>
                          <a:ea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𝑐</m:t>
                          </m:r>
                        </m:e>
                        <m:sub>
                          <m:r>
                            <a:rPr lang="zh-TW" altLang="en-US" i="1">
                              <a:latin typeface="Cambria Math" panose="02040503050406030204" pitchFamily="18" charset="0"/>
                            </a:rPr>
                            <m:t>𝑠</m:t>
                          </m:r>
                        </m:sub>
                      </m:sSub>
                      <m:r>
                        <a:rPr lang="en-US" altLang="zh-TW" i="1">
                          <a:latin typeface="Cambria Math" panose="02040503050406030204" pitchFamily="18" charset="0"/>
                          <a:ea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r>
                                <m:rPr>
                                  <m:sty m:val="p"/>
                                </m:rPr>
                                <a:rPr lang="zh-TW" altLang="en-US">
                                  <a:latin typeface="Cambria Math" panose="02040503050406030204" pitchFamily="18" charset="0"/>
                                </a:rPr>
                                <m:t>γp</m:t>
                              </m:r>
                            </m:num>
                            <m:den>
                              <m:r>
                                <a:rPr lang="zh-TW" altLang="en-US" i="1">
                                  <a:latin typeface="Cambria Math" panose="02040503050406030204" pitchFamily="18" charset="0"/>
                                </a:rPr>
                                <m:t>𝜌</m:t>
                              </m:r>
                            </m:den>
                          </m:f>
                        </m:e>
                      </m:rad>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p:txBody>
            </p:sp>
          </mc:Choice>
          <mc:Fallback xmlns="">
            <p:sp>
              <p:nvSpPr>
                <p:cNvPr id="66" name="Rectangle 65"/>
                <p:cNvSpPr>
                  <a:spLocks noRot="1" noChangeAspect="1" noMove="1" noResize="1" noEditPoints="1" noAdjustHandles="1" noChangeArrowheads="1" noChangeShapeType="1" noTextEdit="1"/>
                </p:cNvSpPr>
                <p:nvPr/>
              </p:nvSpPr>
              <p:spPr>
                <a:xfrm>
                  <a:off x="2521909" y="5584351"/>
                  <a:ext cx="2192331" cy="656013"/>
                </a:xfrm>
                <a:prstGeom prst="rect">
                  <a:avLst/>
                </a:prstGeom>
                <a:blipFill rotWithShape="1">
                  <a:blip r:embed="rId6"/>
                  <a:stretch>
                    <a:fillRect/>
                  </a:stretch>
                </a:blipFill>
              </p:spPr>
              <p:txBody>
                <a:bodyPr/>
                <a:lstStyle/>
                <a:p>
                  <a:r>
                    <a:rPr lang="zh-TW" altLang="en-US">
                      <a:noFill/>
                    </a:rPr>
                    <a:t> </a:t>
                  </a:r>
                </a:p>
              </p:txBody>
            </p:sp>
          </mc:Fallback>
        </mc:AlternateContent>
        <p:grpSp>
          <p:nvGrpSpPr>
            <p:cNvPr id="67" name="Group 66"/>
            <p:cNvGrpSpPr/>
            <p:nvPr/>
          </p:nvGrpSpPr>
          <p:grpSpPr>
            <a:xfrm>
              <a:off x="4448295" y="5584351"/>
              <a:ext cx="530850" cy="1233009"/>
              <a:chOff x="4448295" y="5584351"/>
              <a:chExt cx="530850" cy="1233009"/>
            </a:xfrm>
          </p:grpSpPr>
          <p:cxnSp>
            <p:nvCxnSpPr>
              <p:cNvPr id="68" name="Straight Connector 67"/>
              <p:cNvCxnSpPr>
                <a:endCxn id="69" idx="0"/>
              </p:cNvCxnSpPr>
              <p:nvPr/>
            </p:nvCxnSpPr>
            <p:spPr>
              <a:xfrm flipH="1">
                <a:off x="4713720" y="5584351"/>
                <a:ext cx="20840" cy="863677"/>
              </a:xfrm>
              <a:prstGeom prst="line">
                <a:avLst/>
              </a:prstGeom>
              <a:ln w="25400">
                <a:solidFill>
                  <a:srgbClr val="0000F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Rectangle 68"/>
                  <p:cNvSpPr/>
                  <p:nvPr/>
                </p:nvSpPr>
                <p:spPr>
                  <a:xfrm>
                    <a:off x="4448295" y="6448028"/>
                    <a:ext cx="530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m:rPr>
                                  <m:sty m:val="p"/>
                                </m:rPr>
                                <a:rPr lang="zh-TW" altLang="en-US">
                                  <a:latin typeface="Cambria Math" panose="02040503050406030204" pitchFamily="18" charset="0"/>
                                </a:rPr>
                                <m:t>ad</m:t>
                              </m:r>
                            </m:sub>
                          </m:sSub>
                        </m:oMath>
                      </m:oMathPara>
                    </a14:m>
                    <a:endParaRPr lang="zh-TW" altLang="en-US" dirty="0">
                      <a:latin typeface="Cambria Math" panose="02040503050406030204" pitchFamily="18" charset="0"/>
                    </a:endParaRPr>
                  </a:p>
                </p:txBody>
              </p:sp>
            </mc:Choice>
            <mc:Fallback xmlns="">
              <p:sp>
                <p:nvSpPr>
                  <p:cNvPr id="69" name="Rectangle 68"/>
                  <p:cNvSpPr>
                    <a:spLocks noRot="1" noChangeAspect="1" noMove="1" noResize="1" noEditPoints="1" noAdjustHandles="1" noChangeArrowheads="1" noChangeShapeType="1" noTextEdit="1"/>
                  </p:cNvSpPr>
                  <p:nvPr/>
                </p:nvSpPr>
                <p:spPr>
                  <a:xfrm>
                    <a:off x="4448295" y="6448028"/>
                    <a:ext cx="530850" cy="369332"/>
                  </a:xfrm>
                  <a:prstGeom prst="rect">
                    <a:avLst/>
                  </a:prstGeom>
                  <a:blipFill rotWithShape="1">
                    <a:blip r:embed="rId7"/>
                    <a:stretch>
                      <a:fillRect/>
                    </a:stretch>
                  </a:blipFill>
                </p:spPr>
                <p:txBody>
                  <a:bodyPr/>
                  <a:lstStyle/>
                  <a:p>
                    <a:r>
                      <a:rPr lang="zh-TW" altLang="en-US">
                        <a:noFill/>
                      </a:rPr>
                      <a:t> </a:t>
                    </a:r>
                  </a:p>
                </p:txBody>
              </p:sp>
            </mc:Fallback>
          </mc:AlternateContent>
        </p:grpSp>
      </p:grpSp>
      <p:grpSp>
        <p:nvGrpSpPr>
          <p:cNvPr id="75" name="Group 74"/>
          <p:cNvGrpSpPr/>
          <p:nvPr/>
        </p:nvGrpSpPr>
        <p:grpSpPr>
          <a:xfrm>
            <a:off x="5886679" y="1254065"/>
            <a:ext cx="3140106" cy="863908"/>
            <a:chOff x="5375307" y="3724126"/>
            <a:chExt cx="3140106" cy="863908"/>
          </a:xfrm>
        </p:grpSpPr>
        <p:sp>
          <p:nvSpPr>
            <p:cNvPr id="76" name="TextBox 75"/>
            <p:cNvSpPr txBox="1"/>
            <p:nvPr/>
          </p:nvSpPr>
          <p:spPr>
            <a:xfrm>
              <a:off x="5984907" y="4280257"/>
              <a:ext cx="2530506" cy="307777"/>
            </a:xfrm>
            <a:prstGeom prst="rect">
              <a:avLst/>
            </a:prstGeom>
            <a:noFill/>
          </p:spPr>
          <p:txBody>
            <a:bodyPr wrap="square" rtlCol="0">
              <a:spAutoFit/>
            </a:bodyPr>
            <a:lstStyle/>
            <a:p>
              <a:pPr algn="ctr"/>
              <a:r>
                <a:rPr lang="en-US" altLang="zh-TW" sz="1400" dirty="0" err="1" smtClean="0">
                  <a:latin typeface="Cambria Math" pitchFamily="18" charset="0"/>
                  <a:ea typeface="Cambria Math" pitchFamily="18" charset="0"/>
                </a:rPr>
                <a:t>Advective</a:t>
              </a:r>
              <a:r>
                <a:rPr lang="en-US" altLang="zh-TW" sz="1400" dirty="0" smtClean="0">
                  <a:latin typeface="Cambria Math" pitchFamily="18" charset="0"/>
                  <a:ea typeface="Cambria Math" pitchFamily="18" charset="0"/>
                </a:rPr>
                <a:t> Luminosity</a:t>
              </a:r>
              <a:endParaRPr lang="zh-TW" altLang="en-US" sz="1400" dirty="0" smtClean="0">
                <a:solidFill>
                  <a:srgbClr val="FF0000"/>
                </a:solidFill>
                <a:latin typeface="Cambria Math" pitchFamily="18" charset="0"/>
                <a:ea typeface="Cambria Math" pitchFamily="18" charset="0"/>
              </a:endParaRPr>
            </a:p>
          </p:txBody>
        </p:sp>
        <p:sp>
          <p:nvSpPr>
            <p:cNvPr id="77" name="TextBox 76"/>
            <p:cNvSpPr txBox="1"/>
            <p:nvPr/>
          </p:nvSpPr>
          <p:spPr>
            <a:xfrm>
              <a:off x="6284513" y="3724126"/>
              <a:ext cx="1643399" cy="307777"/>
            </a:xfrm>
            <a:prstGeom prst="rect">
              <a:avLst/>
            </a:prstGeom>
            <a:noFill/>
          </p:spPr>
          <p:txBody>
            <a:bodyPr wrap="none" rtlCol="0">
              <a:spAutoFit/>
            </a:bodyPr>
            <a:lstStyle/>
            <a:p>
              <a:pPr algn="ctr"/>
              <a:r>
                <a:rPr lang="en-US" altLang="zh-TW" sz="1400" dirty="0" smtClean="0">
                  <a:latin typeface="Cambria Math" pitchFamily="18" charset="0"/>
                  <a:ea typeface="Cambria Math" pitchFamily="18" charset="0"/>
                </a:rPr>
                <a:t>Photon Luminosity</a:t>
              </a:r>
              <a:endParaRPr lang="zh-TW" altLang="en-US" sz="1400" dirty="0" smtClean="0">
                <a:solidFill>
                  <a:srgbClr val="FF0000"/>
                </a:solidFill>
                <a:latin typeface="Cambria Math" pitchFamily="18" charset="0"/>
                <a:ea typeface="Cambria Math" pitchFamily="18" charset="0"/>
              </a:endParaRPr>
            </a:p>
          </p:txBody>
        </p:sp>
        <p:sp>
          <p:nvSpPr>
            <p:cNvPr id="78" name="TextBox 77"/>
            <p:cNvSpPr txBox="1"/>
            <p:nvPr/>
          </p:nvSpPr>
          <p:spPr>
            <a:xfrm>
              <a:off x="6076347" y="3998605"/>
              <a:ext cx="2092959" cy="307777"/>
            </a:xfrm>
            <a:prstGeom prst="rect">
              <a:avLst/>
            </a:prstGeom>
            <a:noFill/>
          </p:spPr>
          <p:txBody>
            <a:bodyPr wrap="square" rtlCol="0">
              <a:spAutoFit/>
            </a:bodyPr>
            <a:lstStyle/>
            <a:p>
              <a:pPr algn="ctr"/>
              <a:r>
                <a:rPr lang="en-US" altLang="zh-TW" sz="1400" dirty="0" smtClean="0">
                  <a:latin typeface="Cambria Math" pitchFamily="18" charset="0"/>
                  <a:ea typeface="Cambria Math" pitchFamily="18" charset="0"/>
                </a:rPr>
                <a:t>Kinetic Luminosity</a:t>
              </a:r>
              <a:endParaRPr lang="zh-TW" altLang="en-US" sz="1400" dirty="0" smtClean="0">
                <a:solidFill>
                  <a:srgbClr val="FF0000"/>
                </a:solidFill>
                <a:latin typeface="Cambria Math" pitchFamily="18" charset="0"/>
                <a:ea typeface="Cambria Math" pitchFamily="18" charset="0"/>
              </a:endParaRPr>
            </a:p>
          </p:txBody>
        </p:sp>
        <p:cxnSp>
          <p:nvCxnSpPr>
            <p:cNvPr id="79" name="Straight Connector 78"/>
            <p:cNvCxnSpPr/>
            <p:nvPr/>
          </p:nvCxnSpPr>
          <p:spPr>
            <a:xfrm>
              <a:off x="5375307" y="3905984"/>
              <a:ext cx="701040" cy="0"/>
            </a:xfrm>
            <a:prstGeom prst="line">
              <a:avLst/>
            </a:prstGeom>
            <a:ln w="25400">
              <a:solidFill>
                <a:srgbClr val="FF0000"/>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375307" y="4183271"/>
              <a:ext cx="701040" cy="0"/>
            </a:xfrm>
            <a:prstGeom prst="line">
              <a:avLst/>
            </a:prstGeom>
            <a:ln w="25400">
              <a:solidFill>
                <a:srgbClr val="FF0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375307" y="4464923"/>
              <a:ext cx="701040" cy="0"/>
            </a:xfrm>
            <a:prstGeom prst="line">
              <a:avLst/>
            </a:prstGeom>
            <a:ln w="25400">
              <a:solidFill>
                <a:srgbClr val="FF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flipV="1">
            <a:off x="6725920" y="2956560"/>
            <a:ext cx="0" cy="3314286"/>
          </a:xfrm>
          <a:prstGeom prst="line">
            <a:avLst/>
          </a:prstGeom>
          <a:ln w="12700">
            <a:solidFill>
              <a:srgbClr val="0000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7457440" y="3667760"/>
            <a:ext cx="0" cy="2613244"/>
          </a:xfrm>
          <a:prstGeom prst="line">
            <a:avLst/>
          </a:prstGeom>
          <a:ln w="12700">
            <a:solidFill>
              <a:srgbClr val="0000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361680" y="4613703"/>
            <a:ext cx="0" cy="1521414"/>
          </a:xfrm>
          <a:prstGeom prst="line">
            <a:avLst/>
          </a:prstGeom>
          <a:ln w="12700">
            <a:solidFill>
              <a:srgbClr val="0000FF"/>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TextBox 86"/>
              <p:cNvSpPr txBox="1"/>
              <p:nvPr/>
            </p:nvSpPr>
            <p:spPr>
              <a:xfrm>
                <a:off x="315502" y="1169899"/>
                <a:ext cx="4111166" cy="923330"/>
              </a:xfrm>
              <a:prstGeom prst="rect">
                <a:avLst/>
              </a:prstGeom>
              <a:noFill/>
            </p:spPr>
            <p:txBody>
              <a:bodyPr wrap="square" rtlCol="0">
                <a:spAutoFit/>
              </a:bodyPr>
              <a:lstStyle/>
              <a:p>
                <a:r>
                  <a:rPr lang="en-US" altLang="zh-TW" dirty="0" smtClean="0">
                    <a:latin typeface="Cambria Math" panose="02040503050406030204" pitchFamily="18" charset="0"/>
                    <a:ea typeface="Cambria Math" panose="02040503050406030204" pitchFamily="18" charset="0"/>
                  </a:rPr>
                  <a:t>The wind is fully accelerated within the adiabatic regime, reaching critical point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𝑠</m:t>
                        </m:r>
                      </m:sub>
                    </m:sSub>
                  </m:oMath>
                </a14:m>
                <a:r>
                  <a:rPr lang="en-US" altLang="zh-TW" dirty="0" smtClean="0">
                    <a:latin typeface="Cambria Math" panose="02040503050406030204" pitchFamily="18" charset="0"/>
                    <a:ea typeface="Cambria Math" panose="02040503050406030204" pitchFamily="18" charset="0"/>
                  </a:rPr>
                  <a:t> with terminal velocity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𝑣</m:t>
                        </m:r>
                      </m:e>
                      <m:sub>
                        <m:r>
                          <m:rPr>
                            <m:sty m:val="p"/>
                          </m:rPr>
                          <a:rPr lang="zh-TW" altLang="en-US">
                            <a:latin typeface="Cambria Math" panose="02040503050406030204" pitchFamily="18" charset="0"/>
                          </a:rPr>
                          <m:t>ter</m:t>
                        </m:r>
                      </m:sub>
                    </m:sSub>
                    <m:r>
                      <a:rPr lang="zh-TW" altLang="en-US">
                        <a:latin typeface="Cambria Math" panose="02040503050406030204" pitchFamily="18" charset="0"/>
                      </a:rPr>
                      <m:t>~</m:t>
                    </m:r>
                    <m:sSub>
                      <m:sSubPr>
                        <m:ctrlPr>
                          <a:rPr lang="zh-TW" altLang="en-US" i="1">
                            <a:latin typeface="Cambria Math"/>
                          </a:rPr>
                        </m:ctrlPr>
                      </m:sSubPr>
                      <m:e>
                        <m:r>
                          <a:rPr lang="en-US" altLang="zh-TW" b="0" i="1" smtClean="0">
                            <a:latin typeface="Cambria Math" panose="02040503050406030204" pitchFamily="18" charset="0"/>
                            <a:ea typeface="Cambria Math" panose="02040503050406030204" pitchFamily="18" charset="0"/>
                          </a:rPr>
                          <m:t>𝑐</m:t>
                        </m:r>
                      </m:e>
                      <m:sub>
                        <m:r>
                          <a:rPr lang="zh-TW" altLang="en-US" i="1">
                            <a:latin typeface="Cambria Math" panose="02040503050406030204" pitchFamily="18" charset="0"/>
                          </a:rPr>
                          <m:t>𝑠</m:t>
                        </m:r>
                      </m:sub>
                    </m:sSub>
                    <m:r>
                      <a:rPr lang="zh-TW" altLang="en-US">
                        <a:latin typeface="Cambria Math" panose="02040503050406030204" pitchFamily="18" charset="0"/>
                      </a:rPr>
                      <m:t>⁢</m:t>
                    </m:r>
                    <m:d>
                      <m:dPr>
                        <m:ctrlPr>
                          <a:rPr lang="zh-TW" altLang="en-US" i="1">
                            <a:latin typeface="Cambria Math"/>
                          </a:rPr>
                        </m:ctrlPr>
                      </m:dPr>
                      <m:e>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𝑠</m:t>
                            </m:r>
                          </m:sub>
                        </m:sSub>
                      </m:e>
                    </m:d>
                  </m:oMath>
                </a14:m>
                <a:endParaRPr lang="zh-TW" altLang="en-US" dirty="0">
                  <a:latin typeface="Cambria Math" panose="02040503050406030204" pitchFamily="18" charset="0"/>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15502" y="1169899"/>
                <a:ext cx="4111166" cy="923330"/>
              </a:xfrm>
              <a:prstGeom prst="rect">
                <a:avLst/>
              </a:prstGeom>
              <a:blipFill rotWithShape="1">
                <a:blip r:embed="rId8"/>
                <a:stretch>
                  <a:fillRect l="-1335" t="-3974" r="-742" b="-927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315502" y="2310884"/>
                <a:ext cx="4110624" cy="1200329"/>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These winds also have enormous mass-loss rates, very high </a:t>
                </a:r>
                <a14:m>
                  <m:oMath xmlns:m="http://schemas.openxmlformats.org/officeDocument/2006/math">
                    <m:f>
                      <m:fPr>
                        <m:type m:val="lin"/>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𝐿</m:t>
                            </m:r>
                          </m:e>
                          <m:sub>
                            <m:r>
                              <a:rPr lang="zh-TW" altLang="en-US" i="1">
                                <a:latin typeface="Cambria Math" panose="02040503050406030204" pitchFamily="18" charset="0"/>
                              </a:rPr>
                              <m:t>𝑇</m:t>
                            </m:r>
                          </m:sub>
                        </m:sSub>
                      </m:num>
                      <m:den>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Edd</m:t>
                            </m:r>
                          </m:sub>
                        </m:sSub>
                      </m:den>
                    </m:f>
                  </m:oMath>
                </a14:m>
                <a:r>
                  <a:rPr lang="en-US" altLang="zh-TW" dirty="0" smtClean="0">
                    <a:latin typeface="Cambria Math" panose="02040503050406030204" pitchFamily="18" charset="0"/>
                    <a:ea typeface="Cambria Math" panose="02040503050406030204" pitchFamily="18" charset="0"/>
                  </a:rPr>
                  <a:t>, and even </a:t>
                </a:r>
                <a:r>
                  <a:rPr lang="en-US" altLang="zh-TW" dirty="0" err="1" smtClean="0">
                    <a:latin typeface="Cambria Math" panose="02040503050406030204" pitchFamily="18" charset="0"/>
                    <a:ea typeface="Cambria Math" panose="02040503050406030204" pitchFamily="18" charset="0"/>
                  </a:rPr>
                  <a:t>sper-Eddington</a:t>
                </a:r>
                <a:r>
                  <a:rPr lang="en-US" altLang="zh-TW" dirty="0" smtClean="0">
                    <a:latin typeface="Cambria Math" panose="02040503050406030204" pitchFamily="18" charset="0"/>
                    <a:ea typeface="Cambria Math" panose="02040503050406030204" pitchFamily="18" charset="0"/>
                  </a:rPr>
                  <a:t> photon luminosities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𝐿</m:t>
                        </m:r>
                      </m:e>
                      <m:sub>
                        <m:r>
                          <m:rPr>
                            <m:sty m:val="p"/>
                          </m:rPr>
                          <a:rPr lang="en-US" altLang="zh-TW" b="0" i="0" smtClean="0">
                            <a:latin typeface="Cambria Math" panose="02040503050406030204" pitchFamily="18" charset="0"/>
                            <a:ea typeface="Cambria Math" panose="02040503050406030204" pitchFamily="18" charset="0"/>
                          </a:rPr>
                          <m:t>ra</m:t>
                        </m:r>
                        <m:r>
                          <m:rPr>
                            <m:sty m:val="p"/>
                          </m:rPr>
                          <a:rPr lang="zh-TW" altLang="en-US">
                            <a:latin typeface="Cambria Math" panose="02040503050406030204" pitchFamily="18" charset="0"/>
                          </a:rPr>
                          <m:t>d</m:t>
                        </m:r>
                      </m:sub>
                    </m:sSub>
                    <m:r>
                      <a:rPr lang="en-US" altLang="zh-TW" b="0" i="1" smtClean="0">
                        <a:latin typeface="Cambria Math" panose="02040503050406030204" pitchFamily="18" charset="0"/>
                        <a:ea typeface="Cambria Math" panose="02040503050406030204" pitchFamily="18" charset="0"/>
                      </a:rPr>
                      <m:t>&gt;</m:t>
                    </m:r>
                    <m:sSub>
                      <m:sSubPr>
                        <m:ctrlPr>
                          <a:rPr lang="zh-TW" altLang="en-US" i="1">
                            <a:latin typeface="Cambria Math"/>
                          </a:rPr>
                        </m:ctrlPr>
                      </m:sSubPr>
                      <m:e>
                        <m:r>
                          <a:rPr lang="zh-TW" altLang="en-US" i="1">
                            <a:latin typeface="Cambria Math" panose="02040503050406030204" pitchFamily="18" charset="0"/>
                          </a:rPr>
                          <m:t>𝐿</m:t>
                        </m:r>
                      </m:e>
                      <m:sub>
                        <m:r>
                          <m:rPr>
                            <m:sty m:val="p"/>
                          </m:rPr>
                          <a:rPr lang="zh-TW" altLang="en-US">
                            <a:latin typeface="Cambria Math" panose="02040503050406030204" pitchFamily="18" charset="0"/>
                          </a:rPr>
                          <m:t>Edd</m:t>
                        </m:r>
                      </m:sub>
                    </m:sSub>
                  </m:oMath>
                </a14:m>
                <a:r>
                  <a:rPr lang="en-US" altLang="zh-TW" dirty="0" smtClean="0">
                    <a:latin typeface="Cambria Math" panose="02040503050406030204" pitchFamily="18" charset="0"/>
                    <a:ea typeface="Cambria Math" panose="02040503050406030204" pitchFamily="18" charset="0"/>
                  </a:rPr>
                  <a:t>)</a:t>
                </a:r>
                <a:endParaRPr lang="zh-TW" altLang="en-US" dirty="0">
                  <a:latin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15502" y="2310884"/>
                <a:ext cx="4110624" cy="1200329"/>
              </a:xfrm>
              <a:prstGeom prst="rect">
                <a:avLst/>
              </a:prstGeom>
              <a:blipFill rotWithShape="1">
                <a:blip r:embed="rId9"/>
                <a:stretch>
                  <a:fillRect l="-1335" t="-12690" b="-862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786506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p:cNvSpPr>
                <a:spLocks noGrp="1"/>
              </p:cNvSpPr>
              <p:nvPr>
                <p:ph type="title"/>
              </p:nvPr>
            </p:nvSpPr>
            <p:spPr>
              <a:xfrm>
                <a:off x="457200" y="0"/>
                <a:ext cx="8229600" cy="1143000"/>
              </a:xfrm>
            </p:spPr>
            <p:txBody>
              <a:bodyPr>
                <a:normAutofit/>
              </a:bodyPr>
              <a:lstStyle/>
              <a:p>
                <a:r>
                  <a:rPr lang="en-US" altLang="zh-TW" sz="2800" dirty="0" smtClean="0">
                    <a:ea typeface="Cambria Math" panose="02040503050406030204" pitchFamily="18" charset="0"/>
                  </a:rPr>
                  <a:t>Optically thick </a:t>
                </a:r>
                <a:r>
                  <a:rPr lang="en-US" altLang="zh-TW" sz="2800" dirty="0">
                    <a:ea typeface="Cambria Math" panose="02040503050406030204" pitchFamily="18" charset="0"/>
                  </a:rPr>
                  <a:t>Case C1</a:t>
                </a:r>
                <a:r>
                  <a:rPr lang="en-US" altLang="zh-TW" sz="2800" dirty="0" smtClean="0">
                    <a:ea typeface="Cambria Math" panose="02040503050406030204" pitchFamily="18" charset="0"/>
                  </a:rPr>
                  <a:t> </a:t>
                </a:r>
                <a14:m>
                  <m:oMath xmlns:m="http://schemas.openxmlformats.org/officeDocument/2006/math">
                    <m:r>
                      <a:rPr lang="en-US" altLang="zh-TW" sz="2800" b="0" i="0" smtClean="0">
                        <a:latin typeface="Cambria Math"/>
                        <a:ea typeface="Cambria Math" panose="02040503050406030204" pitchFamily="18" charset="0"/>
                      </a:rPr>
                      <m:t>(</m:t>
                    </m:r>
                    <m:sSub>
                      <m:sSubPr>
                        <m:ctrlPr>
                          <a:rPr lang="zh-TW" altLang="en-US" sz="2800" i="1">
                            <a:latin typeface="Cambria Math"/>
                          </a:rPr>
                        </m:ctrlPr>
                      </m:sSubPr>
                      <m:e>
                        <m:r>
                          <a:rPr lang="zh-TW" altLang="en-US" sz="2800" i="1">
                            <a:latin typeface="Cambria Math"/>
                          </a:rPr>
                          <m:t>𝑟</m:t>
                        </m:r>
                      </m:e>
                      <m:sub>
                        <m:r>
                          <a:rPr lang="zh-TW" altLang="en-US" sz="2800" i="1">
                            <a:latin typeface="Cambria Math"/>
                          </a:rPr>
                          <m:t>𝑠</m:t>
                        </m:r>
                        <m:r>
                          <a:rPr lang="zh-TW" altLang="en-US" sz="2800">
                            <a:latin typeface="Cambria Math"/>
                          </a:rPr>
                          <m:t>,</m:t>
                        </m:r>
                        <m:r>
                          <a:rPr lang="zh-TW" altLang="en-US" sz="2800" i="1">
                            <a:latin typeface="Cambria Math"/>
                          </a:rPr>
                          <m:t>𝑔</m:t>
                        </m:r>
                      </m:sub>
                    </m:sSub>
                    <m:r>
                      <a:rPr lang="zh-TW" altLang="en-US" sz="2800">
                        <a:latin typeface="Cambria Math"/>
                      </a:rPr>
                      <m:t>&lt;</m:t>
                    </m:r>
                    <m:sSub>
                      <m:sSubPr>
                        <m:ctrlPr>
                          <a:rPr lang="zh-TW" altLang="en-US" sz="2800" i="1">
                            <a:latin typeface="Cambria Math"/>
                          </a:rPr>
                        </m:ctrlPr>
                      </m:sSubPr>
                      <m:e>
                        <m:r>
                          <a:rPr lang="zh-TW" altLang="en-US" sz="2800" i="1">
                            <a:latin typeface="Cambria Math"/>
                          </a:rPr>
                          <m:t>𝑟</m:t>
                        </m:r>
                      </m:e>
                      <m:sub>
                        <m:r>
                          <m:rPr>
                            <m:sty m:val="p"/>
                          </m:rPr>
                          <a:rPr lang="zh-TW" altLang="en-US" sz="2800">
                            <a:latin typeface="Cambria Math"/>
                          </a:rPr>
                          <m:t>ad</m:t>
                        </m:r>
                      </m:sub>
                    </m:sSub>
                    <m:r>
                      <a:rPr lang="zh-TW" altLang="en-US" sz="2800">
                        <a:latin typeface="Cambria Math"/>
                      </a:rPr>
                      <m:t>&lt;</m:t>
                    </m:r>
                    <m:sSub>
                      <m:sSubPr>
                        <m:ctrlPr>
                          <a:rPr lang="zh-TW" altLang="en-US" sz="2800" i="1">
                            <a:latin typeface="Cambria Math"/>
                          </a:rPr>
                        </m:ctrlPr>
                      </m:sSubPr>
                      <m:e>
                        <m:r>
                          <a:rPr lang="zh-TW" altLang="en-US" sz="2800" i="1">
                            <a:latin typeface="Cambria Math"/>
                          </a:rPr>
                          <m:t>𝑟</m:t>
                        </m:r>
                      </m:e>
                      <m:sub>
                        <m:r>
                          <a:rPr lang="zh-TW" altLang="en-US" sz="2800" i="1">
                            <a:latin typeface="Cambria Math"/>
                          </a:rPr>
                          <m:t>𝑠</m:t>
                        </m:r>
                      </m:sub>
                    </m:sSub>
                    <m:r>
                      <a:rPr lang="zh-TW" altLang="en-US" sz="2800">
                        <a:latin typeface="Cambria Math"/>
                      </a:rPr>
                      <m:t>;</m:t>
                    </m:r>
                    <m:sSub>
                      <m:sSubPr>
                        <m:ctrlPr>
                          <a:rPr lang="zh-TW" altLang="en-US" sz="2800" i="1">
                            <a:latin typeface="Cambria Math"/>
                          </a:rPr>
                        </m:ctrlPr>
                      </m:sSubPr>
                      <m:e>
                        <m:r>
                          <a:rPr lang="zh-TW" altLang="en-US" sz="2800" i="1">
                            <a:latin typeface="Cambria Math"/>
                          </a:rPr>
                          <m:t>𝑟</m:t>
                        </m:r>
                      </m:e>
                      <m:sub>
                        <m:r>
                          <m:rPr>
                            <m:sty m:val="p"/>
                          </m:rPr>
                          <a:rPr lang="zh-TW" altLang="en-US" sz="2800">
                            <a:latin typeface="Cambria Math"/>
                          </a:rPr>
                          <m:t>ad</m:t>
                        </m:r>
                      </m:sub>
                    </m:sSub>
                    <m:r>
                      <a:rPr lang="zh-TW" altLang="en-US" sz="2800">
                        <a:latin typeface="Cambria Math"/>
                      </a:rPr>
                      <m:t>&lt;</m:t>
                    </m:r>
                    <m:sSub>
                      <m:sSubPr>
                        <m:ctrlPr>
                          <a:rPr lang="zh-TW" altLang="en-US" sz="2800" i="1">
                            <a:latin typeface="Cambria Math"/>
                          </a:rPr>
                        </m:ctrlPr>
                      </m:sSubPr>
                      <m:e>
                        <m:r>
                          <a:rPr lang="zh-TW" altLang="en-US" sz="2800" i="1">
                            <a:latin typeface="Cambria Math"/>
                          </a:rPr>
                          <m:t>𝑟</m:t>
                        </m:r>
                      </m:e>
                      <m:sub>
                        <m:r>
                          <m:rPr>
                            <m:sty m:val="p"/>
                          </m:rPr>
                          <a:rPr lang="zh-TW" altLang="en-US" sz="2800">
                            <a:latin typeface="Cambria Math"/>
                          </a:rPr>
                          <m:t>sc</m:t>
                        </m:r>
                      </m:sub>
                    </m:sSub>
                    <m:r>
                      <a:rPr lang="en-US" altLang="zh-TW" sz="2800" b="0" i="1" smtClean="0">
                        <a:latin typeface="Cambria Math"/>
                        <a:ea typeface="Cambria Math" panose="02040503050406030204" pitchFamily="18" charset="0"/>
                      </a:rPr>
                      <m:t>)</m:t>
                    </m:r>
                  </m:oMath>
                </a14:m>
                <a:endParaRPr lang="zh-TW" altLang="en-US" sz="2800" dirty="0"/>
              </a:p>
            </p:txBody>
          </p:sp>
        </mc:Choice>
        <mc:Fallback xmlns="">
          <p:sp>
            <p:nvSpPr>
              <p:cNvPr id="4" name="Title 1"/>
              <p:cNvSpPr>
                <a:spLocks noGrp="1" noRot="1" noChangeAspect="1" noMove="1" noResize="1" noEditPoints="1" noAdjustHandles="1" noChangeArrowheads="1" noChangeShapeType="1" noTextEdit="1"/>
              </p:cNvSpPr>
              <p:nvPr>
                <p:ph type="title"/>
              </p:nvPr>
            </p:nvSpPr>
            <p:spPr>
              <a:xfrm>
                <a:off x="457200" y="0"/>
                <a:ext cx="8229600" cy="1143000"/>
              </a:xfr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33" name="Table 32"/>
              <p:cNvGraphicFramePr>
                <a:graphicFrameLocks noGrp="1"/>
              </p:cNvGraphicFramePr>
              <p:nvPr>
                <p:extLst>
                  <p:ext uri="{D42A27DB-BD31-4B8C-83A1-F6EECF244321}">
                    <p14:modId xmlns:p14="http://schemas.microsoft.com/office/powerpoint/2010/main" val="3700396921"/>
                  </p:ext>
                </p:extLst>
              </p:nvPr>
            </p:nvGraphicFramePr>
            <p:xfrm>
              <a:off x="256852" y="3916648"/>
              <a:ext cx="3947159" cy="1539304"/>
            </p:xfrm>
            <a:graphic>
              <a:graphicData uri="http://schemas.openxmlformats.org/drawingml/2006/table">
                <a:tbl>
                  <a:tblPr firstRow="1" bandRow="1">
                    <a:tableStyleId>{5C22544A-7EE6-4342-B048-85BDC9FD1C3A}</a:tableStyleId>
                  </a:tblPr>
                  <a:tblGrid>
                    <a:gridCol w="800099"/>
                    <a:gridCol w="1059180"/>
                    <a:gridCol w="1036320"/>
                    <a:gridCol w="1051560"/>
                  </a:tblGrid>
                  <a:tr h="370840">
                    <a:tc>
                      <a:txBody>
                        <a:bodyPr/>
                        <a:lstStyle/>
                        <a:p>
                          <a:pPr algn="ctr"/>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𝜌</m:t>
                                </m:r>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𝑣</m:t>
                                </m:r>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𝑝</m:t>
                                </m:r>
                              </m:oMath>
                            </m:oMathPara>
                          </a14:m>
                          <a:endParaRPr lang="zh-TW" altLang="en-US" dirty="0"/>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&lt;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−3</m:t>
                                  </m:r>
                                </m:sup>
                              </m:sSup>
                            </m:oMath>
                          </a14:m>
                          <a:r>
                            <a:rPr lang="zh-TW" altLang="en-US" dirty="0" smtClean="0"/>
                            <a:t> </a:t>
                          </a:r>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oMath>
                          </a14:m>
                          <a:r>
                            <a:rPr lang="zh-TW" altLang="en-US" dirty="0" smtClean="0"/>
                            <a:t> </a:t>
                          </a:r>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−4</m:t>
                                  </m:r>
                                </m:sup>
                              </m:sSup>
                            </m:oMath>
                          </a14:m>
                          <a:r>
                            <a:rPr lang="en-US" altLang="zh-TW" dirty="0" smtClean="0"/>
                            <a:t> </a:t>
                          </a:r>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&gt;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−2</m:t>
                                  </m:r>
                                </m:sup>
                              </m:sSup>
                            </m:oMath>
                          </a14:m>
                          <a:r>
                            <a:rPr lang="zh-TW" altLang="en-US" dirty="0" smtClean="0"/>
                            <a:t> </a:t>
                          </a:r>
                          <a:endParaRPr lang="zh-TW" altLang="en-US" dirty="0"/>
                        </a:p>
                      </a:txBody>
                      <a:tcPr anchor="ctr"/>
                    </a:tc>
                    <a:tc>
                      <a:txBody>
                        <a:bodyPr/>
                        <a:lstStyle/>
                        <a:p>
                          <a:pPr algn="ctr"/>
                          <a14:m>
                            <m:oMathPara xmlns:m="http://schemas.openxmlformats.org/officeDocument/2006/math">
                              <m:oMathParaPr>
                                <m:jc m:val="center"/>
                              </m:oMathParaPr>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𝑐</m:t>
                                    </m:r>
                                  </m:sub>
                                </m:sSub>
                                <m:r>
                                  <a:rPr lang="zh-TW" altLang="en-US">
                                    <a:latin typeface="Cambria Math"/>
                                  </a:rPr>
                                  <m:t>=</m:t>
                                </m:r>
                                <m:sSub>
                                  <m:sSubPr>
                                    <m:ctrlPr>
                                      <a:rPr lang="zh-TW" altLang="en-US" i="1">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r>
                                  <a:rPr lang="zh-TW" altLang="en-US" i="1">
                                    <a:latin typeface="Cambria Math"/>
                                  </a:rPr>
                                  <m:t>𝜁</m:t>
                                </m:r>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−3</m:t>
                                  </m:r>
                                </m:sup>
                              </m:sSup>
                            </m:oMath>
                          </a14:m>
                          <a:r>
                            <a:rPr lang="zh-TW" altLang="en-US" dirty="0" smtClean="0"/>
                            <a:t> </a:t>
                          </a:r>
                          <a:endParaRPr lang="zh-TW" altLang="en-US" dirty="0"/>
                        </a:p>
                      </a:txBody>
                      <a:tcPr anchor="ctr"/>
                    </a:tc>
                  </a:tr>
                </a:tbl>
              </a:graphicData>
            </a:graphic>
          </p:graphicFrame>
        </mc:Choice>
        <mc:Fallback xmlns="">
          <p:graphicFrame>
            <p:nvGraphicFramePr>
              <p:cNvPr id="33" name="Table 32"/>
              <p:cNvGraphicFramePr>
                <a:graphicFrameLocks noGrp="1"/>
              </p:cNvGraphicFramePr>
              <p:nvPr>
                <p:extLst>
                  <p:ext uri="{D42A27DB-BD31-4B8C-83A1-F6EECF244321}">
                    <p14:modId xmlns:p14="http://schemas.microsoft.com/office/powerpoint/2010/main" val="3700396921"/>
                  </p:ext>
                </p:extLst>
              </p:nvPr>
            </p:nvGraphicFramePr>
            <p:xfrm>
              <a:off x="256852" y="3916648"/>
              <a:ext cx="3947159" cy="1539304"/>
            </p:xfrm>
            <a:graphic>
              <a:graphicData uri="http://schemas.openxmlformats.org/drawingml/2006/table">
                <a:tbl>
                  <a:tblPr firstRow="1" bandRow="1">
                    <a:tableStyleId>{5C22544A-7EE6-4342-B048-85BDC9FD1C3A}</a:tableStyleId>
                  </a:tblPr>
                  <a:tblGrid>
                    <a:gridCol w="800099"/>
                    <a:gridCol w="1059180"/>
                    <a:gridCol w="1036320"/>
                    <a:gridCol w="1051560"/>
                  </a:tblGrid>
                  <a:tr h="370840">
                    <a:tc>
                      <a:txBody>
                        <a:bodyPr/>
                        <a:lstStyle/>
                        <a:p>
                          <a:pPr algn="ctr"/>
                          <a:endParaRPr lang="zh-TW" altLang="en-US" dirty="0"/>
                        </a:p>
                      </a:txBody>
                      <a:tcPr anchor="ctr"/>
                    </a:tc>
                    <a:tc>
                      <a:txBody>
                        <a:bodyPr/>
                        <a:lstStyle/>
                        <a:p>
                          <a:endParaRPr lang="zh-TW"/>
                        </a:p>
                      </a:txBody>
                      <a:tcPr anchor="ctr">
                        <a:blipFill rotWithShape="1">
                          <a:blip r:embed="rId3"/>
                          <a:stretch>
                            <a:fillRect l="-75287" r="-197126" b="-316393"/>
                          </a:stretch>
                        </a:blipFill>
                      </a:tcPr>
                    </a:tc>
                    <a:tc>
                      <a:txBody>
                        <a:bodyPr/>
                        <a:lstStyle/>
                        <a:p>
                          <a:endParaRPr lang="zh-TW"/>
                        </a:p>
                      </a:txBody>
                      <a:tcPr anchor="ctr">
                        <a:blipFill rotWithShape="1">
                          <a:blip r:embed="rId3"/>
                          <a:stretch>
                            <a:fillRect l="-179412" r="-101765" b="-316393"/>
                          </a:stretch>
                        </a:blipFill>
                      </a:tcPr>
                    </a:tc>
                    <a:tc>
                      <a:txBody>
                        <a:bodyPr/>
                        <a:lstStyle/>
                        <a:p>
                          <a:endParaRPr lang="zh-TW"/>
                        </a:p>
                      </a:txBody>
                      <a:tcPr anchor="ctr">
                        <a:blipFill rotWithShape="1">
                          <a:blip r:embed="rId3"/>
                          <a:stretch>
                            <a:fillRect l="-274566" b="-316393"/>
                          </a:stretch>
                        </a:blipFill>
                      </a:tcPr>
                    </a:tc>
                  </a:tr>
                  <a:tr h="585216">
                    <a:tc>
                      <a:txBody>
                        <a:bodyPr/>
                        <a:lstStyle/>
                        <a:p>
                          <a:endParaRPr lang="zh-TW"/>
                        </a:p>
                      </a:txBody>
                      <a:tcPr anchor="ctr">
                        <a:blipFill rotWithShape="1">
                          <a:blip r:embed="rId3"/>
                          <a:stretch>
                            <a:fillRect t="-63542" r="-394656" b="-101042"/>
                          </a:stretch>
                        </a:blipFill>
                      </a:tcPr>
                    </a:tc>
                    <a:tc>
                      <a:txBody>
                        <a:bodyPr/>
                        <a:lstStyle/>
                        <a:p>
                          <a:endParaRPr lang="zh-TW"/>
                        </a:p>
                      </a:txBody>
                      <a:tcPr anchor="ctr">
                        <a:blipFill rotWithShape="1">
                          <a:blip r:embed="rId3"/>
                          <a:stretch>
                            <a:fillRect l="-75287" t="-63542" r="-197126" b="-101042"/>
                          </a:stretch>
                        </a:blipFill>
                      </a:tcPr>
                    </a:tc>
                    <a:tc>
                      <a:txBody>
                        <a:bodyPr/>
                        <a:lstStyle/>
                        <a:p>
                          <a:endParaRPr lang="zh-TW"/>
                        </a:p>
                      </a:txBody>
                      <a:tcPr anchor="ctr">
                        <a:blipFill rotWithShape="1">
                          <a:blip r:embed="rId3"/>
                          <a:stretch>
                            <a:fillRect l="-179412" t="-63542" r="-101765" b="-101042"/>
                          </a:stretch>
                        </a:blipFill>
                      </a:tcPr>
                    </a:tc>
                    <a:tc>
                      <a:txBody>
                        <a:bodyPr/>
                        <a:lstStyle/>
                        <a:p>
                          <a:endParaRPr lang="zh-TW"/>
                        </a:p>
                      </a:txBody>
                      <a:tcPr anchor="ctr">
                        <a:blipFill rotWithShape="1">
                          <a:blip r:embed="rId3"/>
                          <a:stretch>
                            <a:fillRect l="-274566" t="-63542" b="-101042"/>
                          </a:stretch>
                        </a:blipFill>
                      </a:tcPr>
                    </a:tc>
                  </a:tr>
                  <a:tr h="583248">
                    <a:tc>
                      <a:txBody>
                        <a:bodyPr/>
                        <a:lstStyle/>
                        <a:p>
                          <a:endParaRPr lang="zh-TW"/>
                        </a:p>
                      </a:txBody>
                      <a:tcPr anchor="ctr">
                        <a:blipFill rotWithShape="1">
                          <a:blip r:embed="rId3"/>
                          <a:stretch>
                            <a:fillRect t="-163542" r="-394656" b="-1042"/>
                          </a:stretch>
                        </a:blipFill>
                      </a:tcPr>
                    </a:tc>
                    <a:tc>
                      <a:txBody>
                        <a:bodyPr/>
                        <a:lstStyle/>
                        <a:p>
                          <a:endParaRPr lang="zh-TW"/>
                        </a:p>
                      </a:txBody>
                      <a:tcPr anchor="ctr">
                        <a:blipFill rotWithShape="1">
                          <a:blip r:embed="rId3"/>
                          <a:stretch>
                            <a:fillRect l="-75287" t="-163542" r="-197126" b="-1042"/>
                          </a:stretch>
                        </a:blipFill>
                      </a:tcPr>
                    </a:tc>
                    <a:tc>
                      <a:txBody>
                        <a:bodyPr/>
                        <a:lstStyle/>
                        <a:p>
                          <a:endParaRPr lang="zh-TW"/>
                        </a:p>
                      </a:txBody>
                      <a:tcPr anchor="ctr">
                        <a:blipFill rotWithShape="1">
                          <a:blip r:embed="rId3"/>
                          <a:stretch>
                            <a:fillRect l="-179412" t="-163542" r="-101765" b="-1042"/>
                          </a:stretch>
                        </a:blipFill>
                      </a:tcPr>
                    </a:tc>
                    <a:tc>
                      <a:txBody>
                        <a:bodyPr/>
                        <a:lstStyle/>
                        <a:p>
                          <a:endParaRPr lang="zh-TW"/>
                        </a:p>
                      </a:txBody>
                      <a:tcPr anchor="ctr">
                        <a:blipFill rotWithShape="1">
                          <a:blip r:embed="rId3"/>
                          <a:stretch>
                            <a:fillRect l="-274566" t="-163542" b="-1042"/>
                          </a:stretch>
                        </a:blipFill>
                      </a:tcPr>
                    </a:tc>
                  </a:tr>
                </a:tbl>
              </a:graphicData>
            </a:graphic>
          </p:graphicFrame>
        </mc:Fallback>
      </mc:AlternateContent>
      <p:grpSp>
        <p:nvGrpSpPr>
          <p:cNvPr id="34" name="Group 33"/>
          <p:cNvGrpSpPr/>
          <p:nvPr/>
        </p:nvGrpSpPr>
        <p:grpSpPr>
          <a:xfrm>
            <a:off x="38621" y="5624991"/>
            <a:ext cx="4661050" cy="1233009"/>
            <a:chOff x="2521909" y="5584351"/>
            <a:chExt cx="4661050" cy="1233009"/>
          </a:xfrm>
        </p:grpSpPr>
        <p:sp>
          <p:nvSpPr>
            <p:cNvPr id="35" name="TextBox 34"/>
            <p:cNvSpPr txBox="1"/>
            <p:nvPr/>
          </p:nvSpPr>
          <p:spPr>
            <a:xfrm>
              <a:off x="3060966" y="6421120"/>
              <a:ext cx="111421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Adiabatic</a:t>
              </a:r>
              <a:endParaRPr lang="zh-TW" altLang="en-US" dirty="0" smtClean="0">
                <a:latin typeface="Cambria Math" pitchFamily="18" charset="0"/>
                <a:ea typeface="Cambria Math" pitchFamily="18" charset="0"/>
              </a:endParaRPr>
            </a:p>
          </p:txBody>
        </p:sp>
        <p:sp>
          <p:nvSpPr>
            <p:cNvPr id="36" name="TextBox 35"/>
            <p:cNvSpPr txBox="1"/>
            <p:nvPr/>
          </p:nvSpPr>
          <p:spPr>
            <a:xfrm>
              <a:off x="5021318" y="6421120"/>
              <a:ext cx="110511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Radiative</a:t>
              </a:r>
              <a:endParaRPr lang="zh-TW" altLang="en-US" dirty="0" smtClean="0">
                <a:latin typeface="Cambria Math" pitchFamily="18" charset="0"/>
                <a:ea typeface="Cambria Math" pitchFamily="18" charset="0"/>
              </a:endParaRPr>
            </a:p>
          </p:txBody>
        </p:sp>
        <p:grpSp>
          <p:nvGrpSpPr>
            <p:cNvPr id="37" name="Group 36"/>
            <p:cNvGrpSpPr/>
            <p:nvPr/>
          </p:nvGrpSpPr>
          <p:grpSpPr>
            <a:xfrm>
              <a:off x="2521909" y="6240364"/>
              <a:ext cx="4527928" cy="369332"/>
              <a:chOff x="2521909" y="6240364"/>
              <a:chExt cx="4527928" cy="369332"/>
            </a:xfrm>
          </p:grpSpPr>
          <p:cxnSp>
            <p:nvCxnSpPr>
              <p:cNvPr id="43" name="Straight Arrow Connector 42"/>
              <p:cNvCxnSpPr/>
              <p:nvPr/>
            </p:nvCxnSpPr>
            <p:spPr>
              <a:xfrm>
                <a:off x="2521909" y="6421120"/>
                <a:ext cx="4299699" cy="0"/>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768991" y="6240364"/>
                <a:ext cx="28084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a:t>
                </a:r>
                <a:endParaRPr lang="zh-TW" altLang="en-US" dirty="0" smtClean="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38" name="Rectangle 37"/>
                <p:cNvSpPr/>
                <p:nvPr/>
              </p:nvSpPr>
              <p:spPr>
                <a:xfrm>
                  <a:off x="4854373" y="5584351"/>
                  <a:ext cx="2328586" cy="656013"/>
                </a:xfrm>
                <a:prstGeom prst="rect">
                  <a:avLst/>
                </a:prstGeom>
              </p:spPr>
              <p:txBody>
                <a:bodyPr wrap="non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1" smtClean="0">
                              <a:latin typeface="Cambria Math" panose="02040503050406030204" pitchFamily="18" charset="0"/>
                              <a:ea typeface="Cambria Math" panose="02040503050406030204" pitchFamily="18" charset="0"/>
                            </a:rPr>
                            <m:t>𝑐</m:t>
                          </m:r>
                        </m:sub>
                      </m:sSub>
                      <m:sSub>
                        <m:sSubPr>
                          <m:ctrlPr>
                            <a:rPr lang="zh-TW" altLang="en-US" i="1" smtClean="0">
                              <a:latin typeface="Cambria Math"/>
                            </a:rPr>
                          </m:ctrlPr>
                        </m:sSubPr>
                        <m:e>
                          <m:r>
                            <a:rPr lang="en-US" altLang="zh-TW" b="0" i="1" smtClean="0">
                              <a:latin typeface="Cambria Math" panose="02040503050406030204" pitchFamily="18" charset="0"/>
                              <a:ea typeface="Cambria Math" panose="02040503050406030204" pitchFamily="18" charset="0"/>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𝑔</m:t>
                          </m:r>
                        </m:sub>
                      </m:sSub>
                      <m:r>
                        <a:rPr lang="en-US" altLang="zh-TW" b="0" i="0" smtClean="0">
                          <a:latin typeface="Cambria Math" panose="02040503050406030204" pitchFamily="18" charset="0"/>
                          <a:ea typeface="Cambria Math" panose="02040503050406030204" pitchFamily="18" charset="0"/>
                        </a:rPr>
                        <m:t> </m:t>
                      </m:r>
                      <m:r>
                        <a:rPr lang="zh-TW" altLang="en-US"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𝑣</m:t>
                      </m:r>
                      <m:r>
                        <a:rPr lang="en-US" altLang="zh-TW" b="0" i="1" smtClean="0">
                          <a:latin typeface="Cambria Math" panose="02040503050406030204" pitchFamily="18" charset="0"/>
                          <a:ea typeface="Cambria Math" panose="02040503050406030204" pitchFamily="18" charset="0"/>
                        </a:rPr>
                        <m:t>~</m:t>
                      </m:r>
                      <m:r>
                        <a:rPr lang="zh-TW" altLang="en-US" i="1">
                          <a:latin typeface="Cambria Math" panose="02040503050406030204" pitchFamily="18" charset="0"/>
                        </a:rPr>
                        <m:t>𝑎</m:t>
                      </m:r>
                      <m:r>
                        <a:rPr lang="zh-TW" altLang="en-US">
                          <a:latin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𝑔</m:t>
                                  </m:r>
                                </m:sub>
                              </m:sSub>
                            </m:num>
                            <m:den>
                              <m:r>
                                <a:rPr lang="zh-TW" altLang="en-US" i="1">
                                  <a:latin typeface="Cambria Math" panose="02040503050406030204" pitchFamily="18" charset="0"/>
                                </a:rPr>
                                <m:t>𝜌</m:t>
                              </m:r>
                            </m:den>
                          </m:f>
                        </m:e>
                      </m:rad>
                    </m:oMath>
                  </a14:m>
                  <a:r>
                    <a:rPr lang="zh-TW" altLang="en-US" dirty="0" smtClean="0">
                      <a:latin typeface="Cambria Math" panose="02040503050406030204" pitchFamily="18" charset="0"/>
                    </a:rPr>
                    <a:t> </a:t>
                  </a:r>
                  <a:r>
                    <a:rPr lang="zh-TW" altLang="en-US" dirty="0">
                      <a:latin typeface="Cambria Math" panose="02040503050406030204" pitchFamily="18" charset="0"/>
                    </a:rPr>
                    <a:t> </a:t>
                  </a:r>
                </a:p>
              </p:txBody>
            </p:sp>
          </mc:Choice>
          <mc:Fallback xmlns="">
            <p:sp>
              <p:nvSpPr>
                <p:cNvPr id="38" name="Rectangle 37"/>
                <p:cNvSpPr>
                  <a:spLocks noRot="1" noChangeAspect="1" noMove="1" noResize="1" noEditPoints="1" noAdjustHandles="1" noChangeArrowheads="1" noChangeShapeType="1" noTextEdit="1"/>
                </p:cNvSpPr>
                <p:nvPr/>
              </p:nvSpPr>
              <p:spPr>
                <a:xfrm>
                  <a:off x="4854373" y="5584351"/>
                  <a:ext cx="2328586" cy="656013"/>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2521909" y="5584351"/>
                  <a:ext cx="2192331" cy="656013"/>
                </a:xfrm>
                <a:prstGeom prst="rect">
                  <a:avLst/>
                </a:prstGeom>
              </p:spPr>
              <p:txBody>
                <a:bodyPr wrap="non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1" smtClean="0">
                              <a:latin typeface="Cambria Math" panose="02040503050406030204" pitchFamily="18" charset="0"/>
                              <a:ea typeface="Cambria Math" panose="02040503050406030204" pitchFamily="18" charset="0"/>
                            </a:rPr>
                            <m:t>𝑐</m:t>
                          </m:r>
                        </m:sub>
                      </m:sSub>
                      <m:sSub>
                        <m:sSubPr>
                          <m:ctrlPr>
                            <a:rPr lang="zh-TW" altLang="en-US" i="1" smtClean="0">
                              <a:latin typeface="Cambria Math"/>
                            </a:rPr>
                          </m:ctrlPr>
                        </m:sSubPr>
                        <m:e>
                          <m:r>
                            <a:rPr lang="en-US" altLang="zh-TW" b="0" i="1" smtClean="0">
                              <a:latin typeface="Cambria Math" panose="02040503050406030204" pitchFamily="18" charset="0"/>
                              <a:ea typeface="Cambria Math" panose="02040503050406030204" pitchFamily="18" charset="0"/>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sub>
                      </m:sSub>
                      <m:r>
                        <a:rPr lang="en-US" altLang="zh-TW" b="0" i="0" smtClean="0">
                          <a:latin typeface="Cambria Math" panose="02040503050406030204" pitchFamily="18" charset="0"/>
                          <a:ea typeface="Cambria Math" panose="02040503050406030204" pitchFamily="18" charset="0"/>
                        </a:rPr>
                        <m:t> </m:t>
                      </m:r>
                      <m:r>
                        <a:rPr lang="zh-TW" altLang="en-US"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𝑣</m:t>
                      </m:r>
                      <m:r>
                        <a:rPr lang="en-US" altLang="zh-TW" b="0" i="1" smtClean="0">
                          <a:latin typeface="Cambria Math" panose="02040503050406030204" pitchFamily="18" charset="0"/>
                          <a:ea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𝑐</m:t>
                          </m:r>
                        </m:e>
                        <m:sub>
                          <m:r>
                            <a:rPr lang="zh-TW" altLang="en-US" i="1">
                              <a:latin typeface="Cambria Math" panose="02040503050406030204" pitchFamily="18" charset="0"/>
                            </a:rPr>
                            <m:t>𝑠</m:t>
                          </m:r>
                        </m:sub>
                      </m:sSub>
                      <m:r>
                        <a:rPr lang="en-US" altLang="zh-TW" i="1">
                          <a:latin typeface="Cambria Math" panose="02040503050406030204" pitchFamily="18" charset="0"/>
                          <a:ea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r>
                                <m:rPr>
                                  <m:sty m:val="p"/>
                                </m:rPr>
                                <a:rPr lang="zh-TW" altLang="en-US">
                                  <a:latin typeface="Cambria Math" panose="02040503050406030204" pitchFamily="18" charset="0"/>
                                </a:rPr>
                                <m:t>γp</m:t>
                              </m:r>
                            </m:num>
                            <m:den>
                              <m:r>
                                <a:rPr lang="zh-TW" altLang="en-US" i="1">
                                  <a:latin typeface="Cambria Math" panose="02040503050406030204" pitchFamily="18" charset="0"/>
                                </a:rPr>
                                <m:t>𝜌</m:t>
                              </m:r>
                            </m:den>
                          </m:f>
                        </m:e>
                      </m:rad>
                    </m:oMath>
                  </a14:m>
                  <a:r>
                    <a:rPr lang="zh-TW" altLang="en-US" dirty="0" smtClean="0">
                      <a:latin typeface="Cambria Math" panose="02040503050406030204" pitchFamily="18" charset="0"/>
                    </a:rPr>
                    <a:t> </a:t>
                  </a:r>
                  <a:endParaRPr lang="zh-TW" altLang="en-US" dirty="0">
                    <a:latin typeface="Cambria Math" panose="020405030504060302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2521909" y="5584351"/>
                  <a:ext cx="2192331" cy="656013"/>
                </a:xfrm>
                <a:prstGeom prst="rect">
                  <a:avLst/>
                </a:prstGeom>
                <a:blipFill rotWithShape="1">
                  <a:blip r:embed="rId6"/>
                  <a:stretch>
                    <a:fillRect/>
                  </a:stretch>
                </a:blipFill>
              </p:spPr>
              <p:txBody>
                <a:bodyPr/>
                <a:lstStyle/>
                <a:p>
                  <a:r>
                    <a:rPr lang="zh-TW" altLang="en-US">
                      <a:noFill/>
                    </a:rPr>
                    <a:t> </a:t>
                  </a:r>
                </a:p>
              </p:txBody>
            </p:sp>
          </mc:Fallback>
        </mc:AlternateContent>
        <p:grpSp>
          <p:nvGrpSpPr>
            <p:cNvPr id="40" name="Group 39"/>
            <p:cNvGrpSpPr/>
            <p:nvPr/>
          </p:nvGrpSpPr>
          <p:grpSpPr>
            <a:xfrm>
              <a:off x="4448295" y="5584351"/>
              <a:ext cx="530850" cy="1233009"/>
              <a:chOff x="4448295" y="5584351"/>
              <a:chExt cx="530850" cy="1233009"/>
            </a:xfrm>
          </p:grpSpPr>
          <p:cxnSp>
            <p:nvCxnSpPr>
              <p:cNvPr id="41" name="Straight Connector 40"/>
              <p:cNvCxnSpPr>
                <a:endCxn id="42" idx="0"/>
              </p:cNvCxnSpPr>
              <p:nvPr/>
            </p:nvCxnSpPr>
            <p:spPr>
              <a:xfrm flipH="1">
                <a:off x="4713720" y="5584351"/>
                <a:ext cx="20840" cy="863677"/>
              </a:xfrm>
              <a:prstGeom prst="line">
                <a:avLst/>
              </a:prstGeom>
              <a:ln w="25400">
                <a:solidFill>
                  <a:srgbClr val="0000F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Rectangle 41"/>
                  <p:cNvSpPr/>
                  <p:nvPr/>
                </p:nvSpPr>
                <p:spPr>
                  <a:xfrm>
                    <a:off x="4448295" y="6448028"/>
                    <a:ext cx="530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m:rPr>
                                  <m:sty m:val="p"/>
                                </m:rPr>
                                <a:rPr lang="zh-TW" altLang="en-US">
                                  <a:latin typeface="Cambria Math" panose="02040503050406030204" pitchFamily="18" charset="0"/>
                                </a:rPr>
                                <m:t>ad</m:t>
                              </m:r>
                            </m:sub>
                          </m:sSub>
                        </m:oMath>
                      </m:oMathPara>
                    </a14:m>
                    <a:endParaRPr lang="zh-TW" altLang="en-US" dirty="0">
                      <a:latin typeface="Cambria Math" panose="020405030504060302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4448295" y="6448028"/>
                    <a:ext cx="530850" cy="369332"/>
                  </a:xfrm>
                  <a:prstGeom prst="rect">
                    <a:avLst/>
                  </a:prstGeom>
                  <a:blipFill rotWithShape="1">
                    <a:blip r:embed="rId7"/>
                    <a:stretch>
                      <a:fillRect/>
                    </a:stretch>
                  </a:blipFill>
                </p:spPr>
                <p:txBody>
                  <a:bodyPr/>
                  <a:lstStyle/>
                  <a:p>
                    <a:r>
                      <a:rPr lang="zh-TW" altLang="en-US">
                        <a:noFill/>
                      </a:rPr>
                      <a:t> </a:t>
                    </a:r>
                  </a:p>
                </p:txBody>
              </p:sp>
            </mc:Fallback>
          </mc:AlternateContent>
        </p:grpSp>
      </p:grpSp>
      <mc:AlternateContent xmlns:mc="http://schemas.openxmlformats.org/markup-compatibility/2006" xmlns:a14="http://schemas.microsoft.com/office/drawing/2010/main">
        <mc:Choice Requires="a14">
          <p:sp>
            <p:nvSpPr>
              <p:cNvPr id="2" name="Rectangle 1"/>
              <p:cNvSpPr/>
              <p:nvPr/>
            </p:nvSpPr>
            <p:spPr>
              <a:xfrm>
                <a:off x="252030" y="1091732"/>
                <a:ext cx="8510970" cy="2330895"/>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 For super-</a:t>
                </a:r>
                <a:r>
                  <a:rPr lang="en-US" altLang="zh-TW" dirty="0" err="1">
                    <a:latin typeface="Cambria Math" panose="02040503050406030204" pitchFamily="18" charset="0"/>
                    <a:ea typeface="Cambria Math" panose="02040503050406030204" pitchFamily="18" charset="0"/>
                  </a:rPr>
                  <a:t>Eddington</a:t>
                </a:r>
                <a:r>
                  <a:rPr lang="en-US" altLang="zh-TW" dirty="0">
                    <a:latin typeface="Cambria Math" panose="02040503050406030204" pitchFamily="18" charset="0"/>
                    <a:ea typeface="Cambria Math" panose="02040503050406030204" pitchFamily="18" charset="0"/>
                  </a:rPr>
                  <a:t> accretion </a:t>
                </a:r>
                <a:r>
                  <a:rPr lang="en-US" altLang="zh-TW" dirty="0" smtClean="0">
                    <a:latin typeface="Cambria Math" panose="02040503050406030204" pitchFamily="18" charset="0"/>
                    <a:ea typeface="Cambria Math" panose="02040503050406030204" pitchFamily="18" charset="0"/>
                  </a:rPr>
                  <a:t>flows</a:t>
                </a:r>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onto </a:t>
                </a:r>
                <a:r>
                  <a:rPr lang="en-US" altLang="zh-TW" dirty="0">
                    <a:latin typeface="Cambria Math" panose="02040503050406030204" pitchFamily="18" charset="0"/>
                    <a:ea typeface="Cambria Math" panose="02040503050406030204" pitchFamily="18" charset="0"/>
                  </a:rPr>
                  <a:t>black holes that produce winds, the strange and interesting Case C is, by far</a:t>
                </a:r>
                <a:r>
                  <a:rPr lang="en-US" altLang="zh-TW" dirty="0" smtClean="0">
                    <a:latin typeface="Cambria Math" panose="02040503050406030204" pitchFamily="18" charset="0"/>
                    <a:ea typeface="Cambria Math" panose="02040503050406030204" pitchFamily="18" charset="0"/>
                  </a:rPr>
                  <a:t>,</a:t>
                </a:r>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the </a:t>
                </a:r>
                <a:r>
                  <a:rPr lang="en-US" altLang="zh-TW" dirty="0">
                    <a:latin typeface="Cambria Math" panose="02040503050406030204" pitchFamily="18" charset="0"/>
                    <a:ea typeface="Cambria Math" panose="02040503050406030204" pitchFamily="18" charset="0"/>
                  </a:rPr>
                  <a:t>most common wind structure</a:t>
                </a:r>
                <a:r>
                  <a:rPr lang="en-US" altLang="zh-TW" dirty="0" smtClean="0">
                    <a:latin typeface="Cambria Math" panose="02040503050406030204" pitchFamily="18" charset="0"/>
                    <a:ea typeface="Cambria Math" panose="02040503050406030204" pitchFamily="18" charset="0"/>
                  </a:rPr>
                  <a:t>. In this case, the critical point is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m:rPr>
                            <m:sty m:val="p"/>
                          </m:rPr>
                          <a:rPr lang="zh-TW" altLang="en-US">
                            <a:latin typeface="Cambria Math" panose="02040503050406030204" pitchFamily="18" charset="0"/>
                          </a:rPr>
                          <m:t>ad</m:t>
                        </m:r>
                      </m:sub>
                    </m:sSub>
                  </m:oMath>
                </a14:m>
                <a:r>
                  <a:rPr lang="en-US" altLang="zh-TW" dirty="0" smtClean="0">
                    <a:latin typeface="Cambria Math" panose="02040503050406030204" pitchFamily="18" charset="0"/>
                    <a:ea typeface="Cambria Math" panose="02040503050406030204" pitchFamily="18" charset="0"/>
                  </a:rPr>
                  <a:t>.</a:t>
                </a:r>
              </a:p>
              <a:p>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Argument: </a:t>
                </a:r>
              </a:p>
              <a:p>
                <a:pPr marL="342900" indent="-342900">
                  <a:buAutoNum type="arabicPeriod"/>
                </a:pP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m:rPr>
                            <m:sty m:val="p"/>
                          </m:rPr>
                          <a:rPr lang="en-US" altLang="zh-TW" b="0" i="0" smtClean="0">
                            <a:latin typeface="Cambria Math" panose="02040503050406030204" pitchFamily="18" charset="0"/>
                            <a:ea typeface="Cambria Math" panose="02040503050406030204" pitchFamily="18" charset="0"/>
                          </a:rPr>
                          <m:t>c</m:t>
                        </m:r>
                      </m:sub>
                    </m:sSub>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can’t be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𝑔</m:t>
                        </m:r>
                      </m:sub>
                    </m:sSub>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because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𝑠</m:t>
                        </m:r>
                        <m:r>
                          <a:rPr lang="zh-TW" altLang="en-US">
                            <a:latin typeface="Cambria Math" panose="02040503050406030204" pitchFamily="18" charset="0"/>
                          </a:rPr>
                          <m:t>,</m:t>
                        </m:r>
                        <m:r>
                          <a:rPr lang="zh-TW" altLang="en-US" i="1">
                            <a:latin typeface="Cambria Math" panose="02040503050406030204" pitchFamily="18" charset="0"/>
                          </a:rPr>
                          <m:t>𝑔</m:t>
                        </m:r>
                      </m:sub>
                    </m:sSub>
                    <m:r>
                      <a:rPr lang="zh-TW" altLang="en-US">
                        <a:latin typeface="Cambria Math" panose="02040503050406030204" pitchFamily="18" charset="0"/>
                      </a:rPr>
                      <m:t>&lt;</m:t>
                    </m:r>
                    <m:sSub>
                      <m:sSubPr>
                        <m:ctrlPr>
                          <a:rPr lang="zh-TW" altLang="en-US" i="1">
                            <a:latin typeface="Cambria Math"/>
                          </a:rPr>
                        </m:ctrlPr>
                      </m:sSubPr>
                      <m:e>
                        <m:r>
                          <a:rPr lang="zh-TW" altLang="en-US" i="1">
                            <a:latin typeface="Cambria Math" panose="02040503050406030204" pitchFamily="18" charset="0"/>
                          </a:rPr>
                          <m:t>𝑟</m:t>
                        </m:r>
                      </m:e>
                      <m:sub>
                        <m:r>
                          <m:rPr>
                            <m:sty m:val="p"/>
                          </m:rPr>
                          <a:rPr lang="zh-TW" altLang="en-US">
                            <a:latin typeface="Cambria Math" panose="02040503050406030204" pitchFamily="18" charset="0"/>
                          </a:rPr>
                          <m:t>ad</m:t>
                        </m:r>
                      </m:sub>
                    </m:sSub>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means that the wind would accelerate pass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𝑠</m:t>
                        </m:r>
                        <m:r>
                          <a:rPr lang="zh-TW" altLang="en-US">
                            <a:latin typeface="Cambria Math" panose="02040503050406030204" pitchFamily="18" charset="0"/>
                          </a:rPr>
                          <m:t>,</m:t>
                        </m:r>
                        <m:r>
                          <a:rPr lang="zh-TW" altLang="en-US" i="1">
                            <a:latin typeface="Cambria Math" panose="02040503050406030204" pitchFamily="18" charset="0"/>
                          </a:rPr>
                          <m:t>𝑔</m:t>
                        </m:r>
                      </m:sub>
                    </m:sSub>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within the Adiabatic region (which has</a:t>
                </a:r>
                <a:r>
                  <a:rPr lang="zh-TW" altLang="en-US" dirty="0">
                    <a:latin typeface="Cambria Math" panose="02040503050406030204" pitchFamily="18" charset="0"/>
                  </a:rPr>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𝑐</m:t>
                        </m:r>
                      </m:sub>
                    </m:sSub>
                    <m:sSub>
                      <m:sSubPr>
                        <m:ctrlPr>
                          <a:rPr lang="zh-TW" altLang="en-US" i="1">
                            <a:latin typeface="Cambria Math"/>
                          </a:rPr>
                        </m:ctrlPr>
                      </m:sSubPr>
                      <m:e>
                        <m:r>
                          <a:rPr lang="en-US" altLang="zh-TW" i="1">
                            <a:latin typeface="Cambria Math" panose="02040503050406030204" pitchFamily="18" charset="0"/>
                            <a:ea typeface="Cambria Math" panose="02040503050406030204" pitchFamily="18" charset="0"/>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sub>
                    </m:sSub>
                  </m:oMath>
                </a14:m>
                <a:r>
                  <a:rPr lang="en-US" altLang="zh-TW" dirty="0" smtClean="0">
                    <a:latin typeface="Cambria Math" panose="02040503050406030204" pitchFamily="18" charset="0"/>
                    <a:ea typeface="Cambria Math" panose="02040503050406030204" pitchFamily="18" charset="0"/>
                  </a:rPr>
                  <a:t>) .</a:t>
                </a:r>
              </a:p>
              <a:p>
                <a:pPr marL="342900" indent="-342900">
                  <a:buAutoNum type="arabicPeriod"/>
                </a:pP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m:rPr>
                            <m:sty m:val="p"/>
                          </m:rPr>
                          <a:rPr lang="en-US" altLang="zh-TW">
                            <a:latin typeface="Cambria Math" panose="02040503050406030204" pitchFamily="18" charset="0"/>
                            <a:ea typeface="Cambria Math" panose="02040503050406030204" pitchFamily="18" charset="0"/>
                          </a:rPr>
                          <m:t>c</m:t>
                        </m:r>
                      </m:sub>
                    </m:sSub>
                  </m:oMath>
                </a14:m>
                <a:r>
                  <a:rPr lang="zh-TW" altLang="en-US" dirty="0">
                    <a:latin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can’t be at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sub>
                    </m:sSub>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as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m:rPr>
                            <m:sty m:val="p"/>
                          </m:rPr>
                          <a:rPr lang="zh-TW" altLang="en-US">
                            <a:latin typeface="Cambria Math" panose="02040503050406030204" pitchFamily="18" charset="0"/>
                          </a:rPr>
                          <m:t>ad</m:t>
                        </m:r>
                      </m:sub>
                    </m:sSub>
                    <m:r>
                      <a:rPr lang="zh-TW" altLang="en-US">
                        <a:latin typeface="Cambria Math" panose="02040503050406030204" pitchFamily="18" charset="0"/>
                      </a:rPr>
                      <m:t>&lt;</m:t>
                    </m:r>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𝑠</m:t>
                        </m:r>
                      </m:sub>
                    </m:sSub>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says that the wind is radiative when it gets to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𝑠</m:t>
                        </m:r>
                      </m:sub>
                    </m:sSub>
                  </m:oMath>
                </a14:m>
                <a:r>
                  <a:rPr lang="en-US" altLang="zh-TW" dirty="0" smtClean="0">
                    <a:latin typeface="Cambria Math" panose="02040503050406030204" pitchFamily="18" charset="0"/>
                    <a:ea typeface="Cambria Math" panose="02040503050406030204" pitchFamily="18" charset="0"/>
                  </a:rPr>
                  <a:t>.</a:t>
                </a:r>
                <a:endParaRPr lang="zh-TW" altLang="en-US" dirty="0">
                  <a:latin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2030" y="1091732"/>
                <a:ext cx="8510970" cy="2330895"/>
              </a:xfrm>
              <a:prstGeom prst="rect">
                <a:avLst/>
              </a:prstGeom>
              <a:blipFill rotWithShape="1">
                <a:blip r:embed="rId8"/>
                <a:stretch>
                  <a:fillRect l="-573" t="-1571" b="-3141"/>
                </a:stretch>
              </a:blipFill>
            </p:spPr>
            <p:txBody>
              <a:bodyPr/>
              <a:lstStyle/>
              <a:p>
                <a:r>
                  <a:rPr lang="zh-TW" altLang="en-US">
                    <a:noFill/>
                  </a:rPr>
                  <a:t> </a:t>
                </a:r>
              </a:p>
            </p:txBody>
          </p:sp>
        </mc:Fallback>
      </mc:AlternateContent>
      <p:cxnSp>
        <p:nvCxnSpPr>
          <p:cNvPr id="7" name="Straight Arrow Connector 6"/>
          <p:cNvCxnSpPr/>
          <p:nvPr/>
        </p:nvCxnSpPr>
        <p:spPr>
          <a:xfrm>
            <a:off x="4699671" y="4953000"/>
            <a:ext cx="4255485" cy="0"/>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tangle 29"/>
              <p:cNvSpPr/>
              <p:nvPr/>
            </p:nvSpPr>
            <p:spPr>
              <a:xfrm>
                <a:off x="6561988" y="4964668"/>
                <a:ext cx="530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m:rPr>
                              <m:sty m:val="p"/>
                            </m:rPr>
                            <a:rPr lang="zh-TW" altLang="en-US">
                              <a:latin typeface="Cambria Math" panose="02040503050406030204" pitchFamily="18" charset="0"/>
                            </a:rPr>
                            <m:t>ad</m:t>
                          </m:r>
                        </m:sub>
                      </m:sSub>
                    </m:oMath>
                  </m:oMathPara>
                </a14:m>
                <a:endParaRPr lang="zh-TW" altLang="en-US" dirty="0">
                  <a:latin typeface="Cambria Math" panose="020405030504060302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6561988" y="4964668"/>
                <a:ext cx="530850" cy="369332"/>
              </a:xfrm>
              <a:prstGeom prst="rect">
                <a:avLst/>
              </a:prstGeom>
              <a:blipFill rotWithShape="1">
                <a:blip r:embed="rId9"/>
                <a:stretch>
                  <a:fillRect b="-16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7914538" y="4964668"/>
                <a:ext cx="3995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m:rPr>
                              <m:sty m:val="p"/>
                            </m:rPr>
                            <a:rPr lang="en-US" altLang="zh-TW" b="0" i="0" smtClean="0">
                              <a:latin typeface="Cambria Math" panose="02040503050406030204" pitchFamily="18" charset="0"/>
                              <a:ea typeface="Cambria Math" panose="02040503050406030204" pitchFamily="18" charset="0"/>
                            </a:rPr>
                            <m:t>s</m:t>
                          </m:r>
                        </m:sub>
                      </m:sSub>
                    </m:oMath>
                  </m:oMathPara>
                </a14:m>
                <a:endParaRPr lang="zh-TW" altLang="en-US" dirty="0">
                  <a:latin typeface="Cambria Math" panose="020405030504060302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7914538" y="4964668"/>
                <a:ext cx="399533" cy="369332"/>
              </a:xfrm>
              <a:prstGeom prst="rect">
                <a:avLst/>
              </a:prstGeom>
              <a:blipFill rotWithShape="1">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5276113" y="4964668"/>
                <a:ext cx="548292"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m:rPr>
                              <m:sty m:val="p"/>
                            </m:rPr>
                            <a:rPr lang="en-US" altLang="zh-TW" b="0" i="0" smtClean="0">
                              <a:latin typeface="Cambria Math" panose="02040503050406030204" pitchFamily="18" charset="0"/>
                              <a:ea typeface="Cambria Math" panose="02040503050406030204" pitchFamily="18" charset="0"/>
                            </a:rPr>
                            <m:t>s</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𝑔</m:t>
                          </m:r>
                        </m:sub>
                      </m:sSub>
                    </m:oMath>
                  </m:oMathPara>
                </a14:m>
                <a:endParaRPr lang="zh-TW" altLang="en-US" dirty="0">
                  <a:latin typeface="Cambria Math" panose="020405030504060302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5276113" y="4964668"/>
                <a:ext cx="548292" cy="391902"/>
              </a:xfrm>
              <a:prstGeom prst="rect">
                <a:avLst/>
              </a:prstGeom>
              <a:blipFill rotWithShape="1">
                <a:blip r:embed="rId11"/>
                <a:stretch>
                  <a:fillRect b="-4615"/>
                </a:stretch>
              </a:blipFill>
            </p:spPr>
            <p:txBody>
              <a:bodyPr/>
              <a:lstStyle/>
              <a:p>
                <a:r>
                  <a:rPr lang="zh-TW" altLang="en-US">
                    <a:noFill/>
                  </a:rPr>
                  <a:t> </a:t>
                </a:r>
              </a:p>
            </p:txBody>
          </p:sp>
        </mc:Fallback>
      </mc:AlternateContent>
      <p:sp>
        <p:nvSpPr>
          <p:cNvPr id="53" name="TextBox 52"/>
          <p:cNvSpPr txBox="1"/>
          <p:nvPr/>
        </p:nvSpPr>
        <p:spPr>
          <a:xfrm>
            <a:off x="4699671" y="3810000"/>
            <a:ext cx="2017109"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Adiabatic, before critical point</a:t>
            </a:r>
            <a:endParaRPr lang="zh-TW" altLang="en-US" dirty="0" smtClean="0">
              <a:latin typeface="Cambria Math" pitchFamily="18" charset="0"/>
              <a:ea typeface="Cambria Math" pitchFamily="18" charset="0"/>
            </a:endParaRPr>
          </a:p>
        </p:txBody>
      </p:sp>
      <p:sp>
        <p:nvSpPr>
          <p:cNvPr id="54" name="TextBox 53"/>
          <p:cNvSpPr txBox="1"/>
          <p:nvPr/>
        </p:nvSpPr>
        <p:spPr>
          <a:xfrm>
            <a:off x="6942988" y="3810000"/>
            <a:ext cx="1943100"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Radiative, passed critical point</a:t>
            </a:r>
            <a:endParaRPr lang="zh-TW" altLang="en-US" dirty="0" smtClean="0">
              <a:latin typeface="Cambria Math" pitchFamily="18" charset="0"/>
              <a:ea typeface="Cambria Math" pitchFamily="18" charset="0"/>
            </a:endParaRPr>
          </a:p>
        </p:txBody>
      </p:sp>
      <p:cxnSp>
        <p:nvCxnSpPr>
          <p:cNvPr id="56" name="Straight Connector 55"/>
          <p:cNvCxnSpPr/>
          <p:nvPr/>
        </p:nvCxnSpPr>
        <p:spPr>
          <a:xfrm flipH="1">
            <a:off x="6730372" y="3810000"/>
            <a:ext cx="20840" cy="1220093"/>
          </a:xfrm>
          <a:prstGeom prst="line">
            <a:avLst/>
          </a:prstGeom>
          <a:ln w="25400">
            <a:solidFill>
              <a:srgbClr val="0000F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p:cNvSpPr/>
              <p:nvPr/>
            </p:nvSpPr>
            <p:spPr>
              <a:xfrm>
                <a:off x="5327351" y="4488597"/>
                <a:ext cx="7719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panose="02040503050406030204" pitchFamily="18" charset="0"/>
                        </a:rPr>
                        <m:t>𝑣</m:t>
                      </m:r>
                      <m:r>
                        <a:rPr lang="zh-TW" altLang="en-US">
                          <a:latin typeface="Cambria Math" panose="02040503050406030204" pitchFamily="18" charset="0"/>
                        </a:rPr>
                        <m:t>∝</m:t>
                      </m:r>
                      <m:r>
                        <a:rPr lang="zh-TW" altLang="en-US" i="1">
                          <a:latin typeface="Cambria Math" panose="02040503050406030204" pitchFamily="18" charset="0"/>
                        </a:rPr>
                        <m:t>𝑟</m:t>
                      </m:r>
                    </m:oMath>
                  </m:oMathPara>
                </a14:m>
                <a:endParaRPr lang="zh-TW" altLang="en-US" dirty="0">
                  <a:latin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327351" y="4488597"/>
                <a:ext cx="771943" cy="369332"/>
              </a:xfrm>
              <a:prstGeom prst="rect">
                <a:avLst/>
              </a:prstGeom>
              <a:blipFill rotWithShape="1">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7362143" y="4481394"/>
                <a:ext cx="11047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𝑣</m:t>
                      </m:r>
                      <m:r>
                        <a:rPr lang="en-US" altLang="zh-TW" b="0" i="0" smtClean="0">
                          <a:latin typeface="Cambria Math" panose="02040503050406030204" pitchFamily="18" charset="0"/>
                          <a:ea typeface="Cambria Math" panose="02040503050406030204" pitchFamily="18" charset="0"/>
                        </a:rPr>
                        <m:t>~</m:t>
                      </m:r>
                      <m:r>
                        <m:rPr>
                          <m:sty m:val="p"/>
                        </m:rPr>
                        <a:rPr lang="en-US" altLang="zh-TW" b="0" i="0" smtClean="0">
                          <a:latin typeface="Cambria Math" panose="02040503050406030204" pitchFamily="18" charset="0"/>
                          <a:ea typeface="Cambria Math" panose="02040503050406030204" pitchFamily="18" charset="0"/>
                        </a:rPr>
                        <m:t>const</m:t>
                      </m:r>
                      <m:r>
                        <a:rPr lang="en-US" altLang="zh-TW" b="0" i="0" smtClean="0">
                          <a:latin typeface="Cambria Math" panose="02040503050406030204" pitchFamily="18" charset="0"/>
                          <a:ea typeface="Cambria Math" panose="02040503050406030204" pitchFamily="18" charset="0"/>
                        </a:rPr>
                        <m:t>.</m:t>
                      </m:r>
                    </m:oMath>
                  </m:oMathPara>
                </a14:m>
                <a:endParaRPr lang="zh-TW" altLang="en-US" dirty="0">
                  <a:latin typeface="Cambria Math" panose="02040503050406030204" pitchFamily="18" charset="0"/>
                </a:endParaRPr>
              </a:p>
            </p:txBody>
          </p:sp>
        </mc:Choice>
        <mc:Fallback xmlns="">
          <p:sp>
            <p:nvSpPr>
              <p:cNvPr id="57" name="Rectangle 56"/>
              <p:cNvSpPr>
                <a:spLocks noRot="1" noChangeAspect="1" noMove="1" noResize="1" noEditPoints="1" noAdjustHandles="1" noChangeArrowheads="1" noChangeShapeType="1" noTextEdit="1"/>
              </p:cNvSpPr>
              <p:nvPr/>
            </p:nvSpPr>
            <p:spPr>
              <a:xfrm>
                <a:off x="7362143" y="4481394"/>
                <a:ext cx="1104790" cy="369332"/>
              </a:xfrm>
              <a:prstGeom prst="rect">
                <a:avLst/>
              </a:prstGeom>
              <a:blipFill rotWithShape="1">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787906" y="5733663"/>
                <a:ext cx="3098182"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critical radius should be somewhere around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m:rPr>
                            <m:sty m:val="p"/>
                          </m:rPr>
                          <a:rPr lang="zh-TW" altLang="en-US">
                            <a:latin typeface="Cambria Math" panose="02040503050406030204" pitchFamily="18" charset="0"/>
                          </a:rPr>
                          <m:t>ad</m:t>
                        </m:r>
                      </m:sub>
                    </m:sSub>
                    <m:r>
                      <a:rPr lang="en-US" altLang="zh-TW" b="0" i="0" smtClean="0">
                        <a:latin typeface="Cambria Math" panose="02040503050406030204" pitchFamily="18" charset="0"/>
                        <a:ea typeface="Cambria Math" panose="02040503050406030204" pitchFamily="18" charset="0"/>
                      </a:rPr>
                      <m:t>!</m:t>
                    </m:r>
                  </m:oMath>
                </a14:m>
                <a:endParaRPr lang="zh-TW" altLang="en-US" dirty="0" smtClean="0">
                  <a:latin typeface="Cambria Math" pitchFamily="18" charset="0"/>
                  <a:ea typeface="Cambria Math"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787906" y="5733663"/>
                <a:ext cx="3098182" cy="646331"/>
              </a:xfrm>
              <a:prstGeom prst="rect">
                <a:avLst/>
              </a:prstGeom>
              <a:blipFill rotWithShape="1">
                <a:blip r:embed="rId14"/>
                <a:stretch>
                  <a:fillRect l="-1572" t="-5660" b="-1320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786506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p:cNvSpPr>
                <a:spLocks noGrp="1"/>
              </p:cNvSpPr>
              <p:nvPr>
                <p:ph type="title"/>
              </p:nvPr>
            </p:nvSpPr>
            <p:spPr>
              <a:xfrm>
                <a:off x="457200" y="0"/>
                <a:ext cx="8229600" cy="1143000"/>
              </a:xfrm>
            </p:spPr>
            <p:txBody>
              <a:bodyPr>
                <a:normAutofit/>
              </a:bodyPr>
              <a:lstStyle/>
              <a:p>
                <a:r>
                  <a:rPr lang="en-US" altLang="zh-TW" sz="2800" dirty="0" smtClean="0"/>
                  <a:t>Optically thick </a:t>
                </a:r>
                <a:r>
                  <a:rPr lang="en-US" altLang="zh-TW" sz="2800" dirty="0">
                    <a:ea typeface="Cambria Math" pitchFamily="18" charset="0"/>
                  </a:rPr>
                  <a:t>Case C1</a:t>
                </a:r>
                <a:r>
                  <a:rPr lang="en-US" altLang="zh-TW" sz="2800" dirty="0" smtClean="0">
                    <a:ea typeface="Cambria Math" pitchFamily="18" charset="0"/>
                  </a:rPr>
                  <a:t> </a:t>
                </a:r>
                <a14:m>
                  <m:oMath xmlns:m="http://schemas.openxmlformats.org/officeDocument/2006/math">
                    <m:r>
                      <a:rPr lang="en-US" altLang="zh-TW" sz="2800" b="0" i="0" smtClean="0">
                        <a:latin typeface="Cambria Math"/>
                      </a:rPr>
                      <m:t>(</m:t>
                    </m:r>
                    <m:sSub>
                      <m:sSubPr>
                        <m:ctrlPr>
                          <a:rPr lang="zh-TW" altLang="en-US" sz="2800" i="1">
                            <a:latin typeface="Cambria Math"/>
                          </a:rPr>
                        </m:ctrlPr>
                      </m:sSubPr>
                      <m:e>
                        <m:r>
                          <a:rPr lang="zh-TW" altLang="en-US" sz="2800" i="1">
                            <a:latin typeface="Cambria Math"/>
                          </a:rPr>
                          <m:t>𝑟</m:t>
                        </m:r>
                      </m:e>
                      <m:sub>
                        <m:r>
                          <a:rPr lang="zh-TW" altLang="en-US" sz="2800" i="1">
                            <a:latin typeface="Cambria Math"/>
                          </a:rPr>
                          <m:t>𝑠</m:t>
                        </m:r>
                        <m:r>
                          <a:rPr lang="zh-TW" altLang="en-US" sz="2800">
                            <a:latin typeface="Cambria Math"/>
                          </a:rPr>
                          <m:t>,</m:t>
                        </m:r>
                        <m:r>
                          <a:rPr lang="zh-TW" altLang="en-US" sz="2800" i="1">
                            <a:latin typeface="Cambria Math"/>
                          </a:rPr>
                          <m:t>𝑔</m:t>
                        </m:r>
                      </m:sub>
                    </m:sSub>
                    <m:r>
                      <a:rPr lang="zh-TW" altLang="en-US" sz="2800">
                        <a:latin typeface="Cambria Math"/>
                      </a:rPr>
                      <m:t>&lt;</m:t>
                    </m:r>
                    <m:sSub>
                      <m:sSubPr>
                        <m:ctrlPr>
                          <a:rPr lang="zh-TW" altLang="en-US" sz="2800" i="1">
                            <a:latin typeface="Cambria Math"/>
                          </a:rPr>
                        </m:ctrlPr>
                      </m:sSubPr>
                      <m:e>
                        <m:r>
                          <a:rPr lang="zh-TW" altLang="en-US" sz="2800" i="1">
                            <a:latin typeface="Cambria Math"/>
                          </a:rPr>
                          <m:t>𝑟</m:t>
                        </m:r>
                      </m:e>
                      <m:sub>
                        <m:r>
                          <m:rPr>
                            <m:sty m:val="p"/>
                          </m:rPr>
                          <a:rPr lang="zh-TW" altLang="en-US" sz="2800">
                            <a:latin typeface="Cambria Math"/>
                          </a:rPr>
                          <m:t>ad</m:t>
                        </m:r>
                      </m:sub>
                    </m:sSub>
                    <m:r>
                      <a:rPr lang="zh-TW" altLang="en-US" sz="2800">
                        <a:latin typeface="Cambria Math"/>
                      </a:rPr>
                      <m:t>&lt;</m:t>
                    </m:r>
                    <m:sSub>
                      <m:sSubPr>
                        <m:ctrlPr>
                          <a:rPr lang="zh-TW" altLang="en-US" sz="2800" i="1">
                            <a:latin typeface="Cambria Math"/>
                          </a:rPr>
                        </m:ctrlPr>
                      </m:sSubPr>
                      <m:e>
                        <m:r>
                          <a:rPr lang="zh-TW" altLang="en-US" sz="2800" i="1">
                            <a:latin typeface="Cambria Math"/>
                          </a:rPr>
                          <m:t>𝑟</m:t>
                        </m:r>
                      </m:e>
                      <m:sub>
                        <m:r>
                          <a:rPr lang="zh-TW" altLang="en-US" sz="2800" i="1">
                            <a:latin typeface="Cambria Math"/>
                          </a:rPr>
                          <m:t>𝑠</m:t>
                        </m:r>
                      </m:sub>
                    </m:sSub>
                    <m:r>
                      <a:rPr lang="zh-TW" altLang="en-US" sz="2800">
                        <a:latin typeface="Cambria Math"/>
                      </a:rPr>
                      <m:t>;</m:t>
                    </m:r>
                    <m:sSub>
                      <m:sSubPr>
                        <m:ctrlPr>
                          <a:rPr lang="zh-TW" altLang="en-US" sz="2800" i="1">
                            <a:latin typeface="Cambria Math"/>
                          </a:rPr>
                        </m:ctrlPr>
                      </m:sSubPr>
                      <m:e>
                        <m:r>
                          <a:rPr lang="zh-TW" altLang="en-US" sz="2800" i="1">
                            <a:latin typeface="Cambria Math"/>
                          </a:rPr>
                          <m:t>𝑟</m:t>
                        </m:r>
                      </m:e>
                      <m:sub>
                        <m:r>
                          <m:rPr>
                            <m:sty m:val="p"/>
                          </m:rPr>
                          <a:rPr lang="zh-TW" altLang="en-US" sz="2800">
                            <a:latin typeface="Cambria Math"/>
                          </a:rPr>
                          <m:t>ad</m:t>
                        </m:r>
                      </m:sub>
                    </m:sSub>
                    <m:r>
                      <a:rPr lang="zh-TW" altLang="en-US" sz="2800">
                        <a:latin typeface="Cambria Math"/>
                      </a:rPr>
                      <m:t>&lt;</m:t>
                    </m:r>
                    <m:sSub>
                      <m:sSubPr>
                        <m:ctrlPr>
                          <a:rPr lang="zh-TW" altLang="en-US" sz="2800" i="1">
                            <a:latin typeface="Cambria Math"/>
                          </a:rPr>
                        </m:ctrlPr>
                      </m:sSubPr>
                      <m:e>
                        <m:r>
                          <a:rPr lang="zh-TW" altLang="en-US" sz="2800" i="1">
                            <a:latin typeface="Cambria Math"/>
                          </a:rPr>
                          <m:t>𝑟</m:t>
                        </m:r>
                      </m:e>
                      <m:sub>
                        <m:r>
                          <m:rPr>
                            <m:sty m:val="p"/>
                          </m:rPr>
                          <a:rPr lang="zh-TW" altLang="en-US" sz="2800">
                            <a:latin typeface="Cambria Math"/>
                          </a:rPr>
                          <m:t>sc</m:t>
                        </m:r>
                      </m:sub>
                    </m:sSub>
                    <m:r>
                      <a:rPr lang="en-US" altLang="zh-TW" sz="2800" b="0" i="1" smtClean="0">
                        <a:latin typeface="Cambria Math"/>
                      </a:rPr>
                      <m:t>)</m:t>
                    </m:r>
                  </m:oMath>
                </a14:m>
                <a:endParaRPr lang="zh-TW" altLang="en-US" sz="2800" dirty="0"/>
              </a:p>
            </p:txBody>
          </p:sp>
        </mc:Choice>
        <mc:Fallback xmlns="">
          <p:sp>
            <p:nvSpPr>
              <p:cNvPr id="4" name="Title 1"/>
              <p:cNvSpPr>
                <a:spLocks noGrp="1" noRot="1" noChangeAspect="1" noMove="1" noResize="1" noEditPoints="1" noAdjustHandles="1" noChangeArrowheads="1" noChangeShapeType="1" noTextEdit="1"/>
              </p:cNvSpPr>
              <p:nvPr>
                <p:ph type="title"/>
              </p:nvPr>
            </p:nvSpPr>
            <p:spPr>
              <a:xfrm>
                <a:off x="457200" y="0"/>
                <a:ext cx="8229600" cy="1143000"/>
              </a:xfrm>
              <a:blipFill rotWithShape="1">
                <a:blip r:embed="rId2"/>
                <a:stretch>
                  <a:fillRect/>
                </a:stretch>
              </a:blipFill>
            </p:spPr>
            <p:txBody>
              <a:bodyPr/>
              <a:lstStyle/>
              <a:p>
                <a:r>
                  <a:rPr lang="zh-TW" altLang="en-US">
                    <a:noFill/>
                  </a:rPr>
                  <a:t> </a:t>
                </a:r>
              </a:p>
            </p:txBody>
          </p:sp>
        </mc:Fallback>
      </mc:AlternateContent>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6548" y="1101664"/>
            <a:ext cx="4500585" cy="5360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graphicFrame>
            <p:nvGraphicFramePr>
              <p:cNvPr id="33" name="Table 32"/>
              <p:cNvGraphicFramePr>
                <a:graphicFrameLocks noGrp="1"/>
              </p:cNvGraphicFramePr>
              <p:nvPr>
                <p:extLst>
                  <p:ext uri="{D42A27DB-BD31-4B8C-83A1-F6EECF244321}">
                    <p14:modId xmlns:p14="http://schemas.microsoft.com/office/powerpoint/2010/main" val="4090159271"/>
                  </p:ext>
                </p:extLst>
              </p:nvPr>
            </p:nvGraphicFramePr>
            <p:xfrm>
              <a:off x="256852" y="3916648"/>
              <a:ext cx="3947159" cy="1539304"/>
            </p:xfrm>
            <a:graphic>
              <a:graphicData uri="http://schemas.openxmlformats.org/drawingml/2006/table">
                <a:tbl>
                  <a:tblPr firstRow="1" bandRow="1">
                    <a:tableStyleId>{5C22544A-7EE6-4342-B048-85BDC9FD1C3A}</a:tableStyleId>
                  </a:tblPr>
                  <a:tblGrid>
                    <a:gridCol w="800099"/>
                    <a:gridCol w="1059180"/>
                    <a:gridCol w="1036320"/>
                    <a:gridCol w="1051560"/>
                  </a:tblGrid>
                  <a:tr h="370840">
                    <a:tc>
                      <a:txBody>
                        <a:bodyPr/>
                        <a:lstStyle/>
                        <a:p>
                          <a:pPr algn="ctr"/>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𝜌</m:t>
                                </m:r>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𝑣</m:t>
                                </m:r>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𝑝</m:t>
                                </m:r>
                              </m:oMath>
                            </m:oMathPara>
                          </a14:m>
                          <a:endParaRPr lang="zh-TW" altLang="en-US" dirty="0"/>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&lt;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−3</m:t>
                                  </m:r>
                                </m:sup>
                              </m:sSup>
                            </m:oMath>
                          </a14:m>
                          <a:r>
                            <a:rPr lang="zh-TW" altLang="en-US" dirty="0" smtClean="0"/>
                            <a:t> </a:t>
                          </a:r>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oMath>
                          </a14:m>
                          <a:r>
                            <a:rPr lang="zh-TW" altLang="en-US" dirty="0" smtClean="0"/>
                            <a:t> </a:t>
                          </a:r>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−4</m:t>
                                  </m:r>
                                </m:sup>
                              </m:sSup>
                            </m:oMath>
                          </a14:m>
                          <a:r>
                            <a:rPr lang="en-US" altLang="zh-TW" dirty="0" smtClean="0"/>
                            <a:t> </a:t>
                          </a:r>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&gt;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−2</m:t>
                                  </m:r>
                                </m:sup>
                              </m:sSup>
                            </m:oMath>
                          </a14:m>
                          <a:r>
                            <a:rPr lang="zh-TW" altLang="en-US" dirty="0" smtClean="0"/>
                            <a:t> </a:t>
                          </a:r>
                          <a:endParaRPr lang="zh-TW" altLang="en-US" dirty="0"/>
                        </a:p>
                      </a:txBody>
                      <a:tcPr anchor="ctr"/>
                    </a:tc>
                    <a:tc>
                      <a:txBody>
                        <a:bodyPr/>
                        <a:lstStyle/>
                        <a:p>
                          <a:pPr algn="ctr"/>
                          <a14:m>
                            <m:oMathPara xmlns:m="http://schemas.openxmlformats.org/officeDocument/2006/math">
                              <m:oMathParaPr>
                                <m:jc m:val="center"/>
                              </m:oMathParaPr>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𝑐</m:t>
                                    </m:r>
                                  </m:sub>
                                </m:sSub>
                                <m:r>
                                  <a:rPr lang="zh-TW" altLang="en-US">
                                    <a:latin typeface="Cambria Math"/>
                                  </a:rPr>
                                  <m:t>=</m:t>
                                </m:r>
                                <m:sSub>
                                  <m:sSubPr>
                                    <m:ctrlPr>
                                      <a:rPr lang="zh-TW" altLang="en-US" i="1">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r>
                                  <a:rPr lang="zh-TW" altLang="en-US" i="1">
                                    <a:latin typeface="Cambria Math"/>
                                  </a:rPr>
                                  <m:t>𝜁</m:t>
                                </m:r>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−3</m:t>
                                  </m:r>
                                </m:sup>
                              </m:sSup>
                            </m:oMath>
                          </a14:m>
                          <a:r>
                            <a:rPr lang="zh-TW" altLang="en-US" dirty="0" smtClean="0"/>
                            <a:t> </a:t>
                          </a:r>
                          <a:endParaRPr lang="zh-TW" altLang="en-US" dirty="0"/>
                        </a:p>
                      </a:txBody>
                      <a:tcPr anchor="ctr"/>
                    </a:tc>
                  </a:tr>
                </a:tbl>
              </a:graphicData>
            </a:graphic>
          </p:graphicFrame>
        </mc:Choice>
        <mc:Fallback xmlns="">
          <p:graphicFrame>
            <p:nvGraphicFramePr>
              <p:cNvPr id="33" name="Table 32"/>
              <p:cNvGraphicFramePr>
                <a:graphicFrameLocks noGrp="1"/>
              </p:cNvGraphicFramePr>
              <p:nvPr>
                <p:extLst>
                  <p:ext uri="{D42A27DB-BD31-4B8C-83A1-F6EECF244321}">
                    <p14:modId xmlns:p14="http://schemas.microsoft.com/office/powerpoint/2010/main" val="1076774984"/>
                  </p:ext>
                </p:extLst>
              </p:nvPr>
            </p:nvGraphicFramePr>
            <p:xfrm>
              <a:off x="256852" y="3916648"/>
              <a:ext cx="3947159" cy="1539304"/>
            </p:xfrm>
            <a:graphic>
              <a:graphicData uri="http://schemas.openxmlformats.org/drawingml/2006/table">
                <a:tbl>
                  <a:tblPr firstRow="1" bandRow="1">
                    <a:tableStyleId>{5C22544A-7EE6-4342-B048-85BDC9FD1C3A}</a:tableStyleId>
                  </a:tblPr>
                  <a:tblGrid>
                    <a:gridCol w="800099"/>
                    <a:gridCol w="1059180"/>
                    <a:gridCol w="1036320"/>
                    <a:gridCol w="1051560"/>
                  </a:tblGrid>
                  <a:tr h="370840">
                    <a:tc>
                      <a:txBody>
                        <a:bodyPr/>
                        <a:lstStyle/>
                        <a:p>
                          <a:pPr algn="ctr"/>
                          <a:endParaRPr lang="zh-TW" altLang="en-US" dirty="0"/>
                        </a:p>
                      </a:txBody>
                      <a:tcPr anchor="ctr"/>
                    </a:tc>
                    <a:tc>
                      <a:txBody>
                        <a:bodyPr/>
                        <a:lstStyle/>
                        <a:p>
                          <a:endParaRPr lang="zh-TW"/>
                        </a:p>
                      </a:txBody>
                      <a:tcPr anchor="ctr">
                        <a:blipFill rotWithShape="1">
                          <a:blip r:embed="rId4"/>
                          <a:stretch>
                            <a:fillRect l="-75287" r="-197126" b="-316393"/>
                          </a:stretch>
                        </a:blipFill>
                      </a:tcPr>
                    </a:tc>
                    <a:tc>
                      <a:txBody>
                        <a:bodyPr/>
                        <a:lstStyle/>
                        <a:p>
                          <a:endParaRPr lang="zh-TW"/>
                        </a:p>
                      </a:txBody>
                      <a:tcPr anchor="ctr">
                        <a:blipFill rotWithShape="1">
                          <a:blip r:embed="rId4"/>
                          <a:stretch>
                            <a:fillRect l="-179412" r="-101765" b="-316393"/>
                          </a:stretch>
                        </a:blipFill>
                      </a:tcPr>
                    </a:tc>
                    <a:tc>
                      <a:txBody>
                        <a:bodyPr/>
                        <a:lstStyle/>
                        <a:p>
                          <a:endParaRPr lang="zh-TW"/>
                        </a:p>
                      </a:txBody>
                      <a:tcPr anchor="ctr">
                        <a:blipFill rotWithShape="1">
                          <a:blip r:embed="rId4"/>
                          <a:stretch>
                            <a:fillRect l="-274566" b="-316393"/>
                          </a:stretch>
                        </a:blipFill>
                      </a:tcPr>
                    </a:tc>
                  </a:tr>
                  <a:tr h="585216">
                    <a:tc>
                      <a:txBody>
                        <a:bodyPr/>
                        <a:lstStyle/>
                        <a:p>
                          <a:endParaRPr lang="zh-TW"/>
                        </a:p>
                      </a:txBody>
                      <a:tcPr anchor="ctr">
                        <a:blipFill rotWithShape="1">
                          <a:blip r:embed="rId4"/>
                          <a:stretch>
                            <a:fillRect t="-63542" r="-394656" b="-101042"/>
                          </a:stretch>
                        </a:blipFill>
                      </a:tcPr>
                    </a:tc>
                    <a:tc>
                      <a:txBody>
                        <a:bodyPr/>
                        <a:lstStyle/>
                        <a:p>
                          <a:endParaRPr lang="zh-TW"/>
                        </a:p>
                      </a:txBody>
                      <a:tcPr anchor="ctr">
                        <a:blipFill rotWithShape="1">
                          <a:blip r:embed="rId4"/>
                          <a:stretch>
                            <a:fillRect l="-75287" t="-63542" r="-197126" b="-101042"/>
                          </a:stretch>
                        </a:blipFill>
                      </a:tcPr>
                    </a:tc>
                    <a:tc>
                      <a:txBody>
                        <a:bodyPr/>
                        <a:lstStyle/>
                        <a:p>
                          <a:endParaRPr lang="zh-TW"/>
                        </a:p>
                      </a:txBody>
                      <a:tcPr anchor="ctr">
                        <a:blipFill rotWithShape="1">
                          <a:blip r:embed="rId4"/>
                          <a:stretch>
                            <a:fillRect l="-179412" t="-63542" r="-101765" b="-101042"/>
                          </a:stretch>
                        </a:blipFill>
                      </a:tcPr>
                    </a:tc>
                    <a:tc>
                      <a:txBody>
                        <a:bodyPr/>
                        <a:lstStyle/>
                        <a:p>
                          <a:endParaRPr lang="zh-TW"/>
                        </a:p>
                      </a:txBody>
                      <a:tcPr anchor="ctr">
                        <a:blipFill rotWithShape="1">
                          <a:blip r:embed="rId4"/>
                          <a:stretch>
                            <a:fillRect l="-274566" t="-63542" b="-101042"/>
                          </a:stretch>
                        </a:blipFill>
                      </a:tcPr>
                    </a:tc>
                  </a:tr>
                  <a:tr h="583248">
                    <a:tc>
                      <a:txBody>
                        <a:bodyPr/>
                        <a:lstStyle/>
                        <a:p>
                          <a:endParaRPr lang="zh-TW"/>
                        </a:p>
                      </a:txBody>
                      <a:tcPr anchor="ctr">
                        <a:blipFill rotWithShape="1">
                          <a:blip r:embed="rId4"/>
                          <a:stretch>
                            <a:fillRect t="-163542" r="-394656" b="-1042"/>
                          </a:stretch>
                        </a:blipFill>
                      </a:tcPr>
                    </a:tc>
                    <a:tc>
                      <a:txBody>
                        <a:bodyPr/>
                        <a:lstStyle/>
                        <a:p>
                          <a:endParaRPr lang="zh-TW"/>
                        </a:p>
                      </a:txBody>
                      <a:tcPr anchor="ctr">
                        <a:blipFill rotWithShape="1">
                          <a:blip r:embed="rId4"/>
                          <a:stretch>
                            <a:fillRect l="-75287" t="-163542" r="-197126" b="-1042"/>
                          </a:stretch>
                        </a:blipFill>
                      </a:tcPr>
                    </a:tc>
                    <a:tc>
                      <a:txBody>
                        <a:bodyPr/>
                        <a:lstStyle/>
                        <a:p>
                          <a:endParaRPr lang="zh-TW"/>
                        </a:p>
                      </a:txBody>
                      <a:tcPr anchor="ctr">
                        <a:blipFill rotWithShape="1">
                          <a:blip r:embed="rId4"/>
                          <a:stretch>
                            <a:fillRect l="-179412" t="-163542" r="-101765" b="-1042"/>
                          </a:stretch>
                        </a:blipFill>
                      </a:tcPr>
                    </a:tc>
                    <a:tc>
                      <a:txBody>
                        <a:bodyPr/>
                        <a:lstStyle/>
                        <a:p>
                          <a:endParaRPr lang="zh-TW"/>
                        </a:p>
                      </a:txBody>
                      <a:tcPr anchor="ctr">
                        <a:blipFill rotWithShape="1">
                          <a:blip r:embed="rId4"/>
                          <a:stretch>
                            <a:fillRect l="-274566" t="-163542" b="-1042"/>
                          </a:stretch>
                        </a:blipFill>
                      </a:tcPr>
                    </a:tc>
                  </a:tr>
                </a:tbl>
              </a:graphicData>
            </a:graphic>
          </p:graphicFrame>
        </mc:Fallback>
      </mc:AlternateContent>
      <p:grpSp>
        <p:nvGrpSpPr>
          <p:cNvPr id="34" name="Group 33"/>
          <p:cNvGrpSpPr/>
          <p:nvPr/>
        </p:nvGrpSpPr>
        <p:grpSpPr>
          <a:xfrm>
            <a:off x="38621" y="5624991"/>
            <a:ext cx="4661050" cy="1233009"/>
            <a:chOff x="2521909" y="5584351"/>
            <a:chExt cx="4661050" cy="1233009"/>
          </a:xfrm>
        </p:grpSpPr>
        <p:sp>
          <p:nvSpPr>
            <p:cNvPr id="35" name="TextBox 34"/>
            <p:cNvSpPr txBox="1"/>
            <p:nvPr/>
          </p:nvSpPr>
          <p:spPr>
            <a:xfrm>
              <a:off x="3060966" y="6421120"/>
              <a:ext cx="111421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Adiabatic</a:t>
              </a:r>
              <a:endParaRPr lang="zh-TW" altLang="en-US" dirty="0" smtClean="0">
                <a:latin typeface="Cambria Math" pitchFamily="18" charset="0"/>
                <a:ea typeface="Cambria Math" pitchFamily="18" charset="0"/>
              </a:endParaRPr>
            </a:p>
          </p:txBody>
        </p:sp>
        <p:sp>
          <p:nvSpPr>
            <p:cNvPr id="36" name="TextBox 35"/>
            <p:cNvSpPr txBox="1"/>
            <p:nvPr/>
          </p:nvSpPr>
          <p:spPr>
            <a:xfrm>
              <a:off x="5021318" y="6421120"/>
              <a:ext cx="110511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Radiative</a:t>
              </a:r>
              <a:endParaRPr lang="zh-TW" altLang="en-US" dirty="0" smtClean="0">
                <a:latin typeface="Cambria Math" pitchFamily="18" charset="0"/>
                <a:ea typeface="Cambria Math" pitchFamily="18" charset="0"/>
              </a:endParaRPr>
            </a:p>
          </p:txBody>
        </p:sp>
        <p:grpSp>
          <p:nvGrpSpPr>
            <p:cNvPr id="37" name="Group 36"/>
            <p:cNvGrpSpPr/>
            <p:nvPr/>
          </p:nvGrpSpPr>
          <p:grpSpPr>
            <a:xfrm>
              <a:off x="2521909" y="6240364"/>
              <a:ext cx="4527928" cy="369332"/>
              <a:chOff x="2521909" y="6240364"/>
              <a:chExt cx="4527928" cy="369332"/>
            </a:xfrm>
          </p:grpSpPr>
          <p:cxnSp>
            <p:nvCxnSpPr>
              <p:cNvPr id="43" name="Straight Arrow Connector 42"/>
              <p:cNvCxnSpPr/>
              <p:nvPr/>
            </p:nvCxnSpPr>
            <p:spPr>
              <a:xfrm>
                <a:off x="2521909" y="6421120"/>
                <a:ext cx="4299699" cy="0"/>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768991" y="6240364"/>
                <a:ext cx="28084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a:t>
                </a:r>
                <a:endParaRPr lang="zh-TW" altLang="en-US" dirty="0" smtClean="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38" name="Rectangle 37"/>
                <p:cNvSpPr/>
                <p:nvPr/>
              </p:nvSpPr>
              <p:spPr>
                <a:xfrm>
                  <a:off x="4854373" y="5584351"/>
                  <a:ext cx="2328586" cy="656013"/>
                </a:xfrm>
                <a:prstGeom prst="rect">
                  <a:avLst/>
                </a:prstGeom>
              </p:spPr>
              <p:txBody>
                <a:bodyPr wrap="non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1" smtClean="0">
                              <a:latin typeface="Cambria Math"/>
                            </a:rPr>
                            <m:t>𝑐</m:t>
                          </m:r>
                        </m:sub>
                      </m:sSub>
                      <m:sSub>
                        <m:sSubPr>
                          <m:ctrlPr>
                            <a:rPr lang="zh-TW" altLang="en-US" i="1" smtClean="0">
                              <a:latin typeface="Cambria Math"/>
                            </a:rPr>
                          </m:ctrlPr>
                        </m:sSubPr>
                        <m:e>
                          <m:r>
                            <a:rPr lang="en-US" altLang="zh-TW" b="0" i="1" smtClean="0">
                              <a:latin typeface="Cambria Math"/>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𝑔</m:t>
                          </m:r>
                        </m:sub>
                      </m:sSub>
                      <m:r>
                        <a:rPr lang="en-US" altLang="zh-TW" b="0" i="0" smtClean="0">
                          <a:latin typeface="Cambria Math"/>
                          <a:ea typeface="Cambria Math" panose="02040503050406030204" pitchFamily="18" charset="0"/>
                        </a:rPr>
                        <m:t> </m:t>
                      </m:r>
                      <m:r>
                        <a:rPr lang="zh-TW" altLang="en-US" b="0" i="1" smtClean="0">
                          <a:latin typeface="Cambria Math"/>
                          <a:ea typeface="Cambria Math" panose="02040503050406030204" pitchFamily="18" charset="0"/>
                        </a:rPr>
                        <m:t>；</m:t>
                      </m:r>
                      <m:r>
                        <a:rPr lang="en-US" altLang="zh-TW" b="0" i="1" smtClean="0">
                          <a:latin typeface="Cambria Math"/>
                          <a:ea typeface="Cambria Math" panose="02040503050406030204" pitchFamily="18" charset="0"/>
                        </a:rPr>
                        <m:t>𝑣</m:t>
                      </m:r>
                      <m:r>
                        <a:rPr lang="en-US" altLang="zh-TW" b="0" i="1" smtClean="0">
                          <a:latin typeface="Cambria Math"/>
                          <a:ea typeface="Cambria Math" panose="02040503050406030204" pitchFamily="18" charset="0"/>
                        </a:rPr>
                        <m:t>~</m:t>
                      </m:r>
                      <m:r>
                        <a:rPr lang="zh-TW" altLang="en-US" i="1">
                          <a:latin typeface="Cambria Math" panose="02040503050406030204" pitchFamily="18" charset="0"/>
                        </a:rPr>
                        <m:t>𝑎</m:t>
                      </m:r>
                      <m:r>
                        <a:rPr lang="zh-TW" altLang="en-US">
                          <a:latin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𝑔</m:t>
                                  </m:r>
                                </m:sub>
                              </m:sSub>
                            </m:num>
                            <m:den>
                              <m:r>
                                <a:rPr lang="zh-TW" altLang="en-US" i="1">
                                  <a:latin typeface="Cambria Math" panose="02040503050406030204" pitchFamily="18" charset="0"/>
                                </a:rPr>
                                <m:t>𝜌</m:t>
                              </m:r>
                            </m:den>
                          </m:f>
                        </m:e>
                      </m:rad>
                    </m:oMath>
                  </a14:m>
                  <a:r>
                    <a:rPr lang="zh-TW" altLang="en-US" dirty="0" smtClean="0">
                      <a:latin typeface="Cambria Math" panose="02040503050406030204" pitchFamily="18" charset="0"/>
                    </a:rPr>
                    <a:t> </a:t>
                  </a:r>
                  <a:r>
                    <a:rPr lang="zh-TW" altLang="en-US" dirty="0">
                      <a:latin typeface="Cambria Math" panose="02040503050406030204" pitchFamily="18" charset="0"/>
                    </a:rPr>
                    <a:t> </a:t>
                  </a:r>
                  <a:endParaRPr lang="zh-TW" alt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4854373" y="5584351"/>
                  <a:ext cx="2328586" cy="656013"/>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2521909" y="5584351"/>
                  <a:ext cx="2192331" cy="656013"/>
                </a:xfrm>
                <a:prstGeom prst="rect">
                  <a:avLst/>
                </a:prstGeom>
              </p:spPr>
              <p:txBody>
                <a:bodyPr wrap="non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1" smtClean="0">
                              <a:latin typeface="Cambria Math"/>
                            </a:rPr>
                            <m:t>𝑐</m:t>
                          </m:r>
                        </m:sub>
                      </m:sSub>
                      <m:sSub>
                        <m:sSubPr>
                          <m:ctrlPr>
                            <a:rPr lang="zh-TW" altLang="en-US" i="1" smtClean="0">
                              <a:latin typeface="Cambria Math"/>
                            </a:rPr>
                          </m:ctrlPr>
                        </m:sSubPr>
                        <m:e>
                          <m:r>
                            <a:rPr lang="en-US" altLang="zh-TW" b="0" i="1" smtClean="0">
                              <a:latin typeface="Cambria Math"/>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sub>
                      </m:sSub>
                      <m:r>
                        <a:rPr lang="en-US" altLang="zh-TW" b="0" i="0" smtClean="0">
                          <a:latin typeface="Cambria Math"/>
                          <a:ea typeface="Cambria Math" panose="02040503050406030204" pitchFamily="18" charset="0"/>
                        </a:rPr>
                        <m:t> </m:t>
                      </m:r>
                      <m:r>
                        <a:rPr lang="zh-TW" altLang="en-US" b="0" i="1" smtClean="0">
                          <a:latin typeface="Cambria Math"/>
                          <a:ea typeface="Cambria Math" panose="02040503050406030204" pitchFamily="18" charset="0"/>
                        </a:rPr>
                        <m:t>；</m:t>
                      </m:r>
                      <m:r>
                        <a:rPr lang="en-US" altLang="zh-TW" b="0" i="1" smtClean="0">
                          <a:latin typeface="Cambria Math"/>
                          <a:ea typeface="Cambria Math" panose="02040503050406030204" pitchFamily="18" charset="0"/>
                        </a:rPr>
                        <m:t>𝑣</m:t>
                      </m:r>
                      <m:r>
                        <a:rPr lang="en-US" altLang="zh-TW" b="0" i="1" smtClean="0">
                          <a:latin typeface="Cambria Math"/>
                          <a:ea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𝑐</m:t>
                          </m:r>
                        </m:e>
                        <m:sub>
                          <m:r>
                            <a:rPr lang="zh-TW" altLang="en-US" i="1">
                              <a:latin typeface="Cambria Math" panose="02040503050406030204" pitchFamily="18" charset="0"/>
                            </a:rPr>
                            <m:t>𝑠</m:t>
                          </m:r>
                        </m:sub>
                      </m:sSub>
                      <m:r>
                        <a:rPr lang="en-US" altLang="zh-TW" i="1">
                          <a:latin typeface="Cambria Math" panose="02040503050406030204" pitchFamily="18" charset="0"/>
                          <a:ea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r>
                                <m:rPr>
                                  <m:sty m:val="p"/>
                                </m:rPr>
                                <a:rPr lang="zh-TW" altLang="en-US">
                                  <a:latin typeface="Cambria Math" panose="02040503050406030204" pitchFamily="18" charset="0"/>
                                </a:rPr>
                                <m:t>γp</m:t>
                              </m:r>
                            </m:num>
                            <m:den>
                              <m:r>
                                <a:rPr lang="zh-TW" altLang="en-US" i="1">
                                  <a:latin typeface="Cambria Math" panose="02040503050406030204" pitchFamily="18" charset="0"/>
                                </a:rPr>
                                <m:t>𝜌</m:t>
                              </m:r>
                            </m:den>
                          </m:f>
                        </m:e>
                      </m:rad>
                    </m:oMath>
                  </a14:m>
                  <a:r>
                    <a:rPr lang="zh-TW" altLang="en-US" dirty="0" smtClean="0"/>
                    <a:t> </a:t>
                  </a:r>
                  <a:endParaRPr lang="zh-TW" alt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2521909" y="5584351"/>
                  <a:ext cx="2192331" cy="656013"/>
                </a:xfrm>
                <a:prstGeom prst="rect">
                  <a:avLst/>
                </a:prstGeom>
                <a:blipFill rotWithShape="1">
                  <a:blip r:embed="rId6"/>
                  <a:stretch>
                    <a:fillRect/>
                  </a:stretch>
                </a:blipFill>
              </p:spPr>
              <p:txBody>
                <a:bodyPr/>
                <a:lstStyle/>
                <a:p>
                  <a:r>
                    <a:rPr lang="zh-TW" altLang="en-US">
                      <a:noFill/>
                    </a:rPr>
                    <a:t> </a:t>
                  </a:r>
                </a:p>
              </p:txBody>
            </p:sp>
          </mc:Fallback>
        </mc:AlternateContent>
        <p:grpSp>
          <p:nvGrpSpPr>
            <p:cNvPr id="40" name="Group 39"/>
            <p:cNvGrpSpPr/>
            <p:nvPr/>
          </p:nvGrpSpPr>
          <p:grpSpPr>
            <a:xfrm>
              <a:off x="4448295" y="5584351"/>
              <a:ext cx="530850" cy="1233009"/>
              <a:chOff x="4448295" y="5584351"/>
              <a:chExt cx="530850" cy="1233009"/>
            </a:xfrm>
          </p:grpSpPr>
          <p:cxnSp>
            <p:nvCxnSpPr>
              <p:cNvPr id="41" name="Straight Connector 40"/>
              <p:cNvCxnSpPr>
                <a:endCxn id="42" idx="0"/>
              </p:cNvCxnSpPr>
              <p:nvPr/>
            </p:nvCxnSpPr>
            <p:spPr>
              <a:xfrm flipH="1">
                <a:off x="4713720" y="5584351"/>
                <a:ext cx="20840" cy="863677"/>
              </a:xfrm>
              <a:prstGeom prst="line">
                <a:avLst/>
              </a:prstGeom>
              <a:ln w="25400">
                <a:solidFill>
                  <a:srgbClr val="0000F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Rectangle 41"/>
                  <p:cNvSpPr/>
                  <p:nvPr/>
                </p:nvSpPr>
                <p:spPr>
                  <a:xfrm>
                    <a:off x="4448295" y="6448028"/>
                    <a:ext cx="530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𝑟</m:t>
                              </m:r>
                            </m:e>
                            <m:sub>
                              <m:r>
                                <m:rPr>
                                  <m:sty m:val="p"/>
                                </m:rPr>
                                <a:rPr lang="zh-TW" altLang="en-US">
                                  <a:latin typeface="Cambria Math"/>
                                </a:rPr>
                                <m:t>ad</m:t>
                              </m:r>
                            </m:sub>
                          </m:sSub>
                        </m:oMath>
                      </m:oMathPara>
                    </a14:m>
                    <a:endParaRPr lang="zh-TW" alt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4448295" y="6448028"/>
                    <a:ext cx="530850" cy="369332"/>
                  </a:xfrm>
                  <a:prstGeom prst="rect">
                    <a:avLst/>
                  </a:prstGeom>
                  <a:blipFill rotWithShape="1">
                    <a:blip r:embed="rId7"/>
                    <a:stretch>
                      <a:fillRect/>
                    </a:stretch>
                  </a:blipFill>
                </p:spPr>
                <p:txBody>
                  <a:bodyPr/>
                  <a:lstStyle/>
                  <a:p>
                    <a:r>
                      <a:rPr lang="zh-TW" altLang="en-US">
                        <a:noFill/>
                      </a:rPr>
                      <a:t> </a:t>
                    </a:r>
                  </a:p>
                </p:txBody>
              </p:sp>
            </mc:Fallback>
          </mc:AlternateContent>
        </p:grpSp>
      </p:grpSp>
      <p:grpSp>
        <p:nvGrpSpPr>
          <p:cNvPr id="45" name="Group 44"/>
          <p:cNvGrpSpPr/>
          <p:nvPr/>
        </p:nvGrpSpPr>
        <p:grpSpPr>
          <a:xfrm>
            <a:off x="5725827" y="2352526"/>
            <a:ext cx="3140106" cy="863908"/>
            <a:chOff x="5375307" y="3724126"/>
            <a:chExt cx="3140106" cy="863908"/>
          </a:xfrm>
        </p:grpSpPr>
        <p:sp>
          <p:nvSpPr>
            <p:cNvPr id="46" name="TextBox 45"/>
            <p:cNvSpPr txBox="1"/>
            <p:nvPr/>
          </p:nvSpPr>
          <p:spPr>
            <a:xfrm>
              <a:off x="5984907" y="4280257"/>
              <a:ext cx="2530506" cy="307777"/>
            </a:xfrm>
            <a:prstGeom prst="rect">
              <a:avLst/>
            </a:prstGeom>
            <a:noFill/>
          </p:spPr>
          <p:txBody>
            <a:bodyPr wrap="square" rtlCol="0">
              <a:spAutoFit/>
            </a:bodyPr>
            <a:lstStyle/>
            <a:p>
              <a:pPr algn="ctr"/>
              <a:r>
                <a:rPr lang="en-US" altLang="zh-TW" sz="1400" dirty="0" err="1" smtClean="0">
                  <a:latin typeface="Cambria Math" pitchFamily="18" charset="0"/>
                  <a:ea typeface="Cambria Math" pitchFamily="18" charset="0"/>
                </a:rPr>
                <a:t>Advective</a:t>
              </a:r>
              <a:r>
                <a:rPr lang="en-US" altLang="zh-TW" sz="1400" dirty="0" smtClean="0">
                  <a:latin typeface="Cambria Math" pitchFamily="18" charset="0"/>
                  <a:ea typeface="Cambria Math" pitchFamily="18" charset="0"/>
                </a:rPr>
                <a:t> Luminosity</a:t>
              </a:r>
              <a:endParaRPr lang="zh-TW" altLang="en-US" sz="1400" dirty="0" smtClean="0">
                <a:solidFill>
                  <a:srgbClr val="FF0000"/>
                </a:solidFill>
                <a:latin typeface="Cambria Math" pitchFamily="18" charset="0"/>
                <a:ea typeface="Cambria Math" pitchFamily="18" charset="0"/>
              </a:endParaRPr>
            </a:p>
          </p:txBody>
        </p:sp>
        <p:sp>
          <p:nvSpPr>
            <p:cNvPr id="47" name="TextBox 46"/>
            <p:cNvSpPr txBox="1"/>
            <p:nvPr/>
          </p:nvSpPr>
          <p:spPr>
            <a:xfrm>
              <a:off x="6284513" y="3724126"/>
              <a:ext cx="1643399" cy="307777"/>
            </a:xfrm>
            <a:prstGeom prst="rect">
              <a:avLst/>
            </a:prstGeom>
            <a:noFill/>
          </p:spPr>
          <p:txBody>
            <a:bodyPr wrap="none" rtlCol="0">
              <a:spAutoFit/>
            </a:bodyPr>
            <a:lstStyle/>
            <a:p>
              <a:pPr algn="ctr"/>
              <a:r>
                <a:rPr lang="en-US" altLang="zh-TW" sz="1400" dirty="0" smtClean="0">
                  <a:latin typeface="Cambria Math" pitchFamily="18" charset="0"/>
                  <a:ea typeface="Cambria Math" pitchFamily="18" charset="0"/>
                </a:rPr>
                <a:t>Photon Luminosity</a:t>
              </a:r>
              <a:endParaRPr lang="zh-TW" altLang="en-US" sz="1400" dirty="0" smtClean="0">
                <a:solidFill>
                  <a:srgbClr val="FF0000"/>
                </a:solidFill>
                <a:latin typeface="Cambria Math" pitchFamily="18" charset="0"/>
                <a:ea typeface="Cambria Math" pitchFamily="18" charset="0"/>
              </a:endParaRPr>
            </a:p>
          </p:txBody>
        </p:sp>
        <p:sp>
          <p:nvSpPr>
            <p:cNvPr id="48" name="TextBox 47"/>
            <p:cNvSpPr txBox="1"/>
            <p:nvPr/>
          </p:nvSpPr>
          <p:spPr>
            <a:xfrm>
              <a:off x="6076347" y="3998605"/>
              <a:ext cx="2092959" cy="307777"/>
            </a:xfrm>
            <a:prstGeom prst="rect">
              <a:avLst/>
            </a:prstGeom>
            <a:noFill/>
          </p:spPr>
          <p:txBody>
            <a:bodyPr wrap="square" rtlCol="0">
              <a:spAutoFit/>
            </a:bodyPr>
            <a:lstStyle/>
            <a:p>
              <a:pPr algn="ctr"/>
              <a:r>
                <a:rPr lang="en-US" altLang="zh-TW" sz="1400" dirty="0" smtClean="0">
                  <a:latin typeface="Cambria Math" pitchFamily="18" charset="0"/>
                  <a:ea typeface="Cambria Math" pitchFamily="18" charset="0"/>
                </a:rPr>
                <a:t>Kinetic Luminosity</a:t>
              </a:r>
              <a:endParaRPr lang="zh-TW" altLang="en-US" sz="1400" dirty="0" smtClean="0">
                <a:solidFill>
                  <a:srgbClr val="FF0000"/>
                </a:solidFill>
                <a:latin typeface="Cambria Math" pitchFamily="18" charset="0"/>
                <a:ea typeface="Cambria Math" pitchFamily="18" charset="0"/>
              </a:endParaRPr>
            </a:p>
          </p:txBody>
        </p:sp>
        <p:cxnSp>
          <p:nvCxnSpPr>
            <p:cNvPr id="49" name="Straight Connector 48"/>
            <p:cNvCxnSpPr/>
            <p:nvPr/>
          </p:nvCxnSpPr>
          <p:spPr>
            <a:xfrm>
              <a:off x="5375307" y="3905984"/>
              <a:ext cx="701040" cy="0"/>
            </a:xfrm>
            <a:prstGeom prst="line">
              <a:avLst/>
            </a:prstGeom>
            <a:ln w="25400">
              <a:solidFill>
                <a:srgbClr val="FF0000"/>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75307" y="4183271"/>
              <a:ext cx="701040" cy="0"/>
            </a:xfrm>
            <a:prstGeom prst="line">
              <a:avLst/>
            </a:prstGeom>
            <a:ln w="25400">
              <a:solidFill>
                <a:srgbClr val="FF0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375307" y="4464923"/>
              <a:ext cx="701040" cy="0"/>
            </a:xfrm>
            <a:prstGeom prst="line">
              <a:avLst/>
            </a:prstGeom>
            <a:ln w="25400">
              <a:solidFill>
                <a:srgbClr val="FF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flipV="1">
            <a:off x="7446572" y="4958081"/>
            <a:ext cx="0" cy="1098748"/>
          </a:xfrm>
          <a:prstGeom prst="line">
            <a:avLst/>
          </a:prstGeom>
          <a:ln w="12700">
            <a:solidFill>
              <a:srgbClr val="0000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655353" y="4693920"/>
            <a:ext cx="0" cy="1362909"/>
          </a:xfrm>
          <a:prstGeom prst="line">
            <a:avLst/>
          </a:prstGeom>
          <a:ln w="12700">
            <a:solidFill>
              <a:srgbClr val="0000FF"/>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47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600" dirty="0" smtClean="0"/>
              <a:t>What was already discussed (in the book)</a:t>
            </a:r>
            <a:endParaRPr lang="zh-TW" altLang="en-US" sz="3600" dirty="0"/>
          </a:p>
        </p:txBody>
      </p:sp>
      <p:pic>
        <p:nvPicPr>
          <p:cNvPr id="3" name="Picture 2" descr="G:\Desktop\Black Hole Astrophysics\Textbook circle\11 Ch\spinning-black-hole-01-670x440-1302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 y="2243602"/>
            <a:ext cx="6655330" cy="437066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12236" y="4422651"/>
            <a:ext cx="8996025" cy="2481129"/>
            <a:chOff x="93754" y="3733404"/>
            <a:chExt cx="8996025" cy="2481129"/>
          </a:xfrm>
        </p:grpSpPr>
        <p:sp>
          <p:nvSpPr>
            <p:cNvPr id="16" name="TextBox 15"/>
            <p:cNvSpPr txBox="1"/>
            <p:nvPr/>
          </p:nvSpPr>
          <p:spPr>
            <a:xfrm>
              <a:off x="6820094" y="4971995"/>
              <a:ext cx="2269685"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Viscous Transport of angular momentum outward in disk</a:t>
              </a:r>
              <a:endParaRPr lang="zh-TW" altLang="en-US" dirty="0" smtClean="0">
                <a:latin typeface="Cambria Math" pitchFamily="18" charset="0"/>
                <a:ea typeface="Cambria Math" pitchFamily="18" charset="0"/>
              </a:endParaRPr>
            </a:p>
          </p:txBody>
        </p:sp>
        <p:cxnSp>
          <p:nvCxnSpPr>
            <p:cNvPr id="17" name="Straight Arrow Connector 16"/>
            <p:cNvCxnSpPr/>
            <p:nvPr/>
          </p:nvCxnSpPr>
          <p:spPr>
            <a:xfrm>
              <a:off x="4153112" y="5064167"/>
              <a:ext cx="741689" cy="102171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606079" y="4528069"/>
              <a:ext cx="1672964" cy="112986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429934" y="5657931"/>
              <a:ext cx="257702" cy="55660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93754" y="4987967"/>
              <a:ext cx="2350679" cy="109791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06079" y="3733404"/>
              <a:ext cx="2505921" cy="51014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209535" y="1050959"/>
            <a:ext cx="8719794" cy="923330"/>
          </a:xfrm>
          <a:prstGeom prst="rect">
            <a:avLst/>
          </a:prstGeom>
          <a:noFill/>
        </p:spPr>
        <p:txBody>
          <a:bodyPr wrap="square" rtlCol="0">
            <a:spAutoFit/>
          </a:bodyPr>
          <a:lstStyle/>
          <a:p>
            <a:r>
              <a:rPr lang="en-US" altLang="zh-TW" dirty="0">
                <a:latin typeface="Cambria Math" pitchFamily="18" charset="0"/>
                <a:ea typeface="Cambria Math" pitchFamily="18" charset="0"/>
              </a:rPr>
              <a:t>Viscous transport of angular momentum via </a:t>
            </a:r>
            <a:r>
              <a:rPr lang="en-US" altLang="zh-TW" dirty="0" smtClean="0">
                <a:latin typeface="Cambria Math" pitchFamily="18" charset="0"/>
                <a:ea typeface="Cambria Math" pitchFamily="18" charset="0"/>
              </a:rPr>
              <a:t>the Magneto-Rotational Instability (MRI) removes </a:t>
            </a:r>
            <a:r>
              <a:rPr lang="en-US" altLang="zh-TW" dirty="0">
                <a:latin typeface="Cambria Math" pitchFamily="18" charset="0"/>
                <a:ea typeface="Cambria Math" pitchFamily="18" charset="0"/>
              </a:rPr>
              <a:t>angular momentum from the material close to the BH thus allows them to sink further in and generate more energy.</a:t>
            </a:r>
            <a:endParaRPr lang="zh-TW" altLang="en-US" dirty="0">
              <a:latin typeface="Cambria Math" pitchFamily="18" charset="0"/>
              <a:ea typeface="Cambria Math" pitchFamily="18" charset="0"/>
            </a:endParaRPr>
          </a:p>
        </p:txBody>
      </p:sp>
    </p:spTree>
    <p:extLst>
      <p:ext uri="{BB962C8B-B14F-4D97-AF65-F5344CB8AC3E}">
        <p14:creationId xmlns:p14="http://schemas.microsoft.com/office/powerpoint/2010/main" val="5130737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p:cNvSpPr>
                <a:spLocks noGrp="1"/>
              </p:cNvSpPr>
              <p:nvPr>
                <p:ph type="title"/>
              </p:nvPr>
            </p:nvSpPr>
            <p:spPr>
              <a:xfrm>
                <a:off x="457200" y="0"/>
                <a:ext cx="8229600" cy="1143000"/>
              </a:xfrm>
            </p:spPr>
            <p:txBody>
              <a:bodyPr>
                <a:normAutofit fontScale="90000"/>
              </a:bodyPr>
              <a:lstStyle/>
              <a:p>
                <a:r>
                  <a:rPr lang="en-US" altLang="zh-TW" sz="3600" dirty="0" smtClean="0">
                    <a:ea typeface="Cambria Math" pitchFamily="18" charset="0"/>
                  </a:rPr>
                  <a:t>Optically Thick Case </a:t>
                </a:r>
                <a:r>
                  <a:rPr lang="en-US" altLang="zh-TW" sz="3600" dirty="0">
                    <a:ea typeface="Cambria Math" pitchFamily="18" charset="0"/>
                  </a:rPr>
                  <a:t>C2</a:t>
                </a:r>
                <a:r>
                  <a:rPr lang="en-US" altLang="zh-TW" sz="3600" dirty="0" smtClean="0">
                    <a:ea typeface="Cambria Math" pitchFamily="18" charset="0"/>
                  </a:rPr>
                  <a:t> </a:t>
                </a:r>
                <a14:m>
                  <m:oMath xmlns:m="http://schemas.openxmlformats.org/officeDocument/2006/math">
                    <m:r>
                      <a:rPr lang="en-US" altLang="zh-TW" sz="3600" b="0" i="0" smtClean="0">
                        <a:latin typeface="Cambria Math"/>
                      </a:rPr>
                      <m:t>(</m:t>
                    </m:r>
                    <m:sSub>
                      <m:sSubPr>
                        <m:ctrlPr>
                          <a:rPr lang="zh-TW" altLang="en-US" sz="3600" i="1">
                            <a:latin typeface="Cambria Math"/>
                          </a:rPr>
                        </m:ctrlPr>
                      </m:sSubPr>
                      <m:e>
                        <m:r>
                          <a:rPr lang="zh-TW" altLang="en-US" sz="3600" i="1">
                            <a:latin typeface="Cambria Math"/>
                          </a:rPr>
                          <m:t>𝑟</m:t>
                        </m:r>
                      </m:e>
                      <m:sub>
                        <m:r>
                          <m:rPr>
                            <m:sty m:val="p"/>
                          </m:rPr>
                          <a:rPr lang="zh-TW" altLang="en-US" sz="3600">
                            <a:latin typeface="Cambria Math"/>
                          </a:rPr>
                          <m:t>sg</m:t>
                        </m:r>
                      </m:sub>
                    </m:sSub>
                    <m:r>
                      <a:rPr lang="zh-TW" altLang="en-US" sz="3600">
                        <a:latin typeface="Cambria Math"/>
                      </a:rPr>
                      <m:t>&lt;</m:t>
                    </m:r>
                    <m:sSub>
                      <m:sSubPr>
                        <m:ctrlPr>
                          <a:rPr lang="zh-TW" altLang="en-US" sz="3600" i="1">
                            <a:latin typeface="Cambria Math"/>
                          </a:rPr>
                        </m:ctrlPr>
                      </m:sSubPr>
                      <m:e>
                        <m:r>
                          <a:rPr lang="zh-TW" altLang="en-US" sz="3600" i="1">
                            <a:latin typeface="Cambria Math"/>
                          </a:rPr>
                          <m:t>𝑟</m:t>
                        </m:r>
                      </m:e>
                      <m:sub>
                        <m:r>
                          <m:rPr>
                            <m:sty m:val="p"/>
                          </m:rPr>
                          <a:rPr lang="zh-TW" altLang="en-US" sz="3600">
                            <a:latin typeface="Cambria Math"/>
                          </a:rPr>
                          <m:t>sc</m:t>
                        </m:r>
                      </m:sub>
                    </m:sSub>
                    <m:r>
                      <a:rPr lang="zh-TW" altLang="en-US" sz="3600">
                        <a:latin typeface="Cambria Math"/>
                      </a:rPr>
                      <m:t>&lt;</m:t>
                    </m:r>
                    <m:sSub>
                      <m:sSubPr>
                        <m:ctrlPr>
                          <a:rPr lang="zh-TW" altLang="en-US" sz="3600" i="1">
                            <a:latin typeface="Cambria Math"/>
                          </a:rPr>
                        </m:ctrlPr>
                      </m:sSubPr>
                      <m:e>
                        <m:r>
                          <a:rPr lang="zh-TW" altLang="en-US" sz="3600" i="1">
                            <a:latin typeface="Cambria Math"/>
                          </a:rPr>
                          <m:t>𝑟</m:t>
                        </m:r>
                      </m:e>
                      <m:sub>
                        <m:r>
                          <m:rPr>
                            <m:sty m:val="p"/>
                          </m:rPr>
                          <a:rPr lang="zh-TW" altLang="en-US" sz="3600">
                            <a:latin typeface="Cambria Math"/>
                          </a:rPr>
                          <m:t>ad</m:t>
                        </m:r>
                      </m:sub>
                    </m:sSub>
                    <m:r>
                      <a:rPr lang="zh-TW" altLang="en-US" sz="3600">
                        <a:latin typeface="Cambria Math"/>
                      </a:rPr>
                      <m:t>&lt;</m:t>
                    </m:r>
                    <m:sSub>
                      <m:sSubPr>
                        <m:ctrlPr>
                          <a:rPr lang="zh-TW" altLang="en-US" sz="3600" i="1">
                            <a:latin typeface="Cambria Math"/>
                          </a:rPr>
                        </m:ctrlPr>
                      </m:sSubPr>
                      <m:e>
                        <m:r>
                          <a:rPr lang="zh-TW" altLang="en-US" sz="3600" i="1">
                            <a:latin typeface="Cambria Math"/>
                          </a:rPr>
                          <m:t>𝑟</m:t>
                        </m:r>
                      </m:e>
                      <m:sub>
                        <m:r>
                          <a:rPr lang="zh-TW" altLang="en-US" sz="3600" i="1">
                            <a:latin typeface="Cambria Math"/>
                          </a:rPr>
                          <m:t>𝑠</m:t>
                        </m:r>
                      </m:sub>
                    </m:sSub>
                    <m:r>
                      <a:rPr lang="en-US" altLang="zh-TW" sz="3600" b="0" i="1" smtClean="0">
                        <a:latin typeface="Cambria Math"/>
                      </a:rPr>
                      <m:t>)</m:t>
                    </m:r>
                  </m:oMath>
                </a14:m>
                <a:endParaRPr lang="zh-TW" altLang="en-US" sz="3600" dirty="0"/>
              </a:p>
            </p:txBody>
          </p:sp>
        </mc:Choice>
        <mc:Fallback xmlns="">
          <p:sp>
            <p:nvSpPr>
              <p:cNvPr id="4" name="Title 1"/>
              <p:cNvSpPr>
                <a:spLocks noGrp="1" noRot="1" noChangeAspect="1" noMove="1" noResize="1" noEditPoints="1" noAdjustHandles="1" noChangeArrowheads="1" noChangeShapeType="1" noTextEdit="1"/>
              </p:cNvSpPr>
              <p:nvPr>
                <p:ph type="title"/>
              </p:nvPr>
            </p:nvSpPr>
            <p:spPr>
              <a:xfrm>
                <a:off x="457200" y="0"/>
                <a:ext cx="8229600" cy="1143000"/>
              </a:xfrm>
              <a:blipFill rotWithShape="1">
                <a:blip r:embed="rId2"/>
                <a:stretch>
                  <a:fillRect/>
                </a:stretch>
              </a:blipFill>
            </p:spPr>
            <p:txBody>
              <a:bodyPr/>
              <a:lstStyle/>
              <a:p>
                <a:r>
                  <a:rPr lang="zh-TW" altLang="en-US">
                    <a:noFill/>
                  </a:rPr>
                  <a:t> </a:t>
                </a:r>
              </a:p>
            </p:txBody>
          </p:sp>
        </mc:Fallback>
      </mc:AlternateContent>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549" y="1174567"/>
            <a:ext cx="4445371" cy="527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graphicFrame>
            <p:nvGraphicFramePr>
              <p:cNvPr id="45" name="Table 44"/>
              <p:cNvGraphicFramePr>
                <a:graphicFrameLocks noGrp="1"/>
              </p:cNvGraphicFramePr>
              <p:nvPr>
                <p:extLst>
                  <p:ext uri="{D42A27DB-BD31-4B8C-83A1-F6EECF244321}">
                    <p14:modId xmlns:p14="http://schemas.microsoft.com/office/powerpoint/2010/main" val="1076774984"/>
                  </p:ext>
                </p:extLst>
              </p:nvPr>
            </p:nvGraphicFramePr>
            <p:xfrm>
              <a:off x="256852" y="3916648"/>
              <a:ext cx="3947159" cy="1539304"/>
            </p:xfrm>
            <a:graphic>
              <a:graphicData uri="http://schemas.openxmlformats.org/drawingml/2006/table">
                <a:tbl>
                  <a:tblPr firstRow="1" bandRow="1">
                    <a:tableStyleId>{5C22544A-7EE6-4342-B048-85BDC9FD1C3A}</a:tableStyleId>
                  </a:tblPr>
                  <a:tblGrid>
                    <a:gridCol w="800099"/>
                    <a:gridCol w="1059180"/>
                    <a:gridCol w="1036320"/>
                    <a:gridCol w="1051560"/>
                  </a:tblGrid>
                  <a:tr h="370840">
                    <a:tc>
                      <a:txBody>
                        <a:bodyPr/>
                        <a:lstStyle/>
                        <a:p>
                          <a:pPr algn="ctr"/>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𝜌</m:t>
                                </m:r>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𝑣</m:t>
                                </m:r>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𝑝</m:t>
                                </m:r>
                              </m:oMath>
                            </m:oMathPara>
                          </a14:m>
                          <a:endParaRPr lang="zh-TW" altLang="en-US" dirty="0"/>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&lt;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−3</m:t>
                                  </m:r>
                                </m:sup>
                              </m:sSup>
                            </m:oMath>
                          </a14:m>
                          <a:r>
                            <a:rPr lang="zh-TW" altLang="en-US" dirty="0" smtClean="0"/>
                            <a:t> </a:t>
                          </a:r>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oMath>
                          </a14:m>
                          <a:r>
                            <a:rPr lang="zh-TW" altLang="en-US" dirty="0" smtClean="0"/>
                            <a:t> </a:t>
                          </a:r>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−4</m:t>
                                  </m:r>
                                </m:sup>
                              </m:sSup>
                            </m:oMath>
                          </a14:m>
                          <a:r>
                            <a:rPr lang="en-US" altLang="zh-TW" dirty="0" smtClean="0"/>
                            <a:t> </a:t>
                          </a:r>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&gt;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−2</m:t>
                                  </m:r>
                                </m:sup>
                              </m:sSup>
                            </m:oMath>
                          </a14:m>
                          <a:r>
                            <a:rPr lang="zh-TW" altLang="en-US" dirty="0" smtClean="0"/>
                            <a:t> </a:t>
                          </a:r>
                          <a:endParaRPr lang="zh-TW" altLang="en-US" dirty="0"/>
                        </a:p>
                      </a:txBody>
                      <a:tcPr anchor="ctr"/>
                    </a:tc>
                    <a:tc>
                      <a:txBody>
                        <a:bodyPr/>
                        <a:lstStyle/>
                        <a:p>
                          <a:pPr algn="ctr"/>
                          <a14:m>
                            <m:oMathPara xmlns:m="http://schemas.openxmlformats.org/officeDocument/2006/math">
                              <m:oMathParaPr>
                                <m:jc m:val="center"/>
                              </m:oMathParaPr>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𝑐</m:t>
                                    </m:r>
                                  </m:sub>
                                </m:sSub>
                                <m:r>
                                  <a:rPr lang="zh-TW" altLang="en-US">
                                    <a:latin typeface="Cambria Math"/>
                                  </a:rPr>
                                  <m:t>=</m:t>
                                </m:r>
                                <m:sSub>
                                  <m:sSubPr>
                                    <m:ctrlPr>
                                      <a:rPr lang="zh-TW" altLang="en-US" i="1">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r>
                                  <a:rPr lang="zh-TW" altLang="en-US" i="1">
                                    <a:latin typeface="Cambria Math"/>
                                  </a:rPr>
                                  <m:t>𝜁</m:t>
                                </m:r>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−3</m:t>
                                  </m:r>
                                </m:sup>
                              </m:sSup>
                            </m:oMath>
                          </a14:m>
                          <a:r>
                            <a:rPr lang="zh-TW" altLang="en-US" dirty="0" smtClean="0"/>
                            <a:t> </a:t>
                          </a:r>
                          <a:endParaRPr lang="zh-TW" altLang="en-US" dirty="0"/>
                        </a:p>
                      </a:txBody>
                      <a:tcPr anchor="ctr"/>
                    </a:tc>
                  </a:tr>
                </a:tbl>
              </a:graphicData>
            </a:graphic>
          </p:graphicFrame>
        </mc:Choice>
        <mc:Fallback xmlns="">
          <p:graphicFrame>
            <p:nvGraphicFramePr>
              <p:cNvPr id="45" name="Table 44"/>
              <p:cNvGraphicFramePr>
                <a:graphicFrameLocks noGrp="1"/>
              </p:cNvGraphicFramePr>
              <p:nvPr>
                <p:extLst>
                  <p:ext uri="{D42A27DB-BD31-4B8C-83A1-F6EECF244321}">
                    <p14:modId xmlns:p14="http://schemas.microsoft.com/office/powerpoint/2010/main" val="1076774984"/>
                  </p:ext>
                </p:extLst>
              </p:nvPr>
            </p:nvGraphicFramePr>
            <p:xfrm>
              <a:off x="256852" y="3916648"/>
              <a:ext cx="3947159" cy="1539304"/>
            </p:xfrm>
            <a:graphic>
              <a:graphicData uri="http://schemas.openxmlformats.org/drawingml/2006/table">
                <a:tbl>
                  <a:tblPr firstRow="1" bandRow="1">
                    <a:tableStyleId>{5C22544A-7EE6-4342-B048-85BDC9FD1C3A}</a:tableStyleId>
                  </a:tblPr>
                  <a:tblGrid>
                    <a:gridCol w="800099"/>
                    <a:gridCol w="1059180"/>
                    <a:gridCol w="1036320"/>
                    <a:gridCol w="1051560"/>
                  </a:tblGrid>
                  <a:tr h="370840">
                    <a:tc>
                      <a:txBody>
                        <a:bodyPr/>
                        <a:lstStyle/>
                        <a:p>
                          <a:pPr algn="ctr"/>
                          <a:endParaRPr lang="zh-TW" altLang="en-US" dirty="0"/>
                        </a:p>
                      </a:txBody>
                      <a:tcPr anchor="ctr"/>
                    </a:tc>
                    <a:tc>
                      <a:txBody>
                        <a:bodyPr/>
                        <a:lstStyle/>
                        <a:p>
                          <a:endParaRPr lang="zh-TW"/>
                        </a:p>
                      </a:txBody>
                      <a:tcPr anchor="ctr">
                        <a:blipFill rotWithShape="1">
                          <a:blip r:embed="rId4"/>
                          <a:stretch>
                            <a:fillRect l="-75287" r="-197126" b="-316393"/>
                          </a:stretch>
                        </a:blipFill>
                      </a:tcPr>
                    </a:tc>
                    <a:tc>
                      <a:txBody>
                        <a:bodyPr/>
                        <a:lstStyle/>
                        <a:p>
                          <a:endParaRPr lang="zh-TW"/>
                        </a:p>
                      </a:txBody>
                      <a:tcPr anchor="ctr">
                        <a:blipFill rotWithShape="1">
                          <a:blip r:embed="rId4"/>
                          <a:stretch>
                            <a:fillRect l="-179412" r="-101765" b="-316393"/>
                          </a:stretch>
                        </a:blipFill>
                      </a:tcPr>
                    </a:tc>
                    <a:tc>
                      <a:txBody>
                        <a:bodyPr/>
                        <a:lstStyle/>
                        <a:p>
                          <a:endParaRPr lang="zh-TW"/>
                        </a:p>
                      </a:txBody>
                      <a:tcPr anchor="ctr">
                        <a:blipFill rotWithShape="1">
                          <a:blip r:embed="rId4"/>
                          <a:stretch>
                            <a:fillRect l="-274566" b="-316393"/>
                          </a:stretch>
                        </a:blipFill>
                      </a:tcPr>
                    </a:tc>
                  </a:tr>
                  <a:tr h="585216">
                    <a:tc>
                      <a:txBody>
                        <a:bodyPr/>
                        <a:lstStyle/>
                        <a:p>
                          <a:endParaRPr lang="zh-TW"/>
                        </a:p>
                      </a:txBody>
                      <a:tcPr anchor="ctr">
                        <a:blipFill rotWithShape="1">
                          <a:blip r:embed="rId4"/>
                          <a:stretch>
                            <a:fillRect t="-63542" r="-394656" b="-101042"/>
                          </a:stretch>
                        </a:blipFill>
                      </a:tcPr>
                    </a:tc>
                    <a:tc>
                      <a:txBody>
                        <a:bodyPr/>
                        <a:lstStyle/>
                        <a:p>
                          <a:endParaRPr lang="zh-TW"/>
                        </a:p>
                      </a:txBody>
                      <a:tcPr anchor="ctr">
                        <a:blipFill rotWithShape="1">
                          <a:blip r:embed="rId4"/>
                          <a:stretch>
                            <a:fillRect l="-75287" t="-63542" r="-197126" b="-101042"/>
                          </a:stretch>
                        </a:blipFill>
                      </a:tcPr>
                    </a:tc>
                    <a:tc>
                      <a:txBody>
                        <a:bodyPr/>
                        <a:lstStyle/>
                        <a:p>
                          <a:endParaRPr lang="zh-TW"/>
                        </a:p>
                      </a:txBody>
                      <a:tcPr anchor="ctr">
                        <a:blipFill rotWithShape="1">
                          <a:blip r:embed="rId4"/>
                          <a:stretch>
                            <a:fillRect l="-179412" t="-63542" r="-101765" b="-101042"/>
                          </a:stretch>
                        </a:blipFill>
                      </a:tcPr>
                    </a:tc>
                    <a:tc>
                      <a:txBody>
                        <a:bodyPr/>
                        <a:lstStyle/>
                        <a:p>
                          <a:endParaRPr lang="zh-TW"/>
                        </a:p>
                      </a:txBody>
                      <a:tcPr anchor="ctr">
                        <a:blipFill rotWithShape="1">
                          <a:blip r:embed="rId4"/>
                          <a:stretch>
                            <a:fillRect l="-274566" t="-63542" b="-101042"/>
                          </a:stretch>
                        </a:blipFill>
                      </a:tcPr>
                    </a:tc>
                  </a:tr>
                  <a:tr h="583248">
                    <a:tc>
                      <a:txBody>
                        <a:bodyPr/>
                        <a:lstStyle/>
                        <a:p>
                          <a:endParaRPr lang="zh-TW"/>
                        </a:p>
                      </a:txBody>
                      <a:tcPr anchor="ctr">
                        <a:blipFill rotWithShape="1">
                          <a:blip r:embed="rId4"/>
                          <a:stretch>
                            <a:fillRect t="-163542" r="-394656" b="-1042"/>
                          </a:stretch>
                        </a:blipFill>
                      </a:tcPr>
                    </a:tc>
                    <a:tc>
                      <a:txBody>
                        <a:bodyPr/>
                        <a:lstStyle/>
                        <a:p>
                          <a:endParaRPr lang="zh-TW"/>
                        </a:p>
                      </a:txBody>
                      <a:tcPr anchor="ctr">
                        <a:blipFill rotWithShape="1">
                          <a:blip r:embed="rId4"/>
                          <a:stretch>
                            <a:fillRect l="-75287" t="-163542" r="-197126" b="-1042"/>
                          </a:stretch>
                        </a:blipFill>
                      </a:tcPr>
                    </a:tc>
                    <a:tc>
                      <a:txBody>
                        <a:bodyPr/>
                        <a:lstStyle/>
                        <a:p>
                          <a:endParaRPr lang="zh-TW"/>
                        </a:p>
                      </a:txBody>
                      <a:tcPr anchor="ctr">
                        <a:blipFill rotWithShape="1">
                          <a:blip r:embed="rId4"/>
                          <a:stretch>
                            <a:fillRect l="-179412" t="-163542" r="-101765" b="-1042"/>
                          </a:stretch>
                        </a:blipFill>
                      </a:tcPr>
                    </a:tc>
                    <a:tc>
                      <a:txBody>
                        <a:bodyPr/>
                        <a:lstStyle/>
                        <a:p>
                          <a:endParaRPr lang="zh-TW"/>
                        </a:p>
                      </a:txBody>
                      <a:tcPr anchor="ctr">
                        <a:blipFill rotWithShape="1">
                          <a:blip r:embed="rId4"/>
                          <a:stretch>
                            <a:fillRect l="-274566" t="-163542" b="-1042"/>
                          </a:stretch>
                        </a:blipFill>
                      </a:tcPr>
                    </a:tc>
                  </a:tr>
                </a:tbl>
              </a:graphicData>
            </a:graphic>
          </p:graphicFrame>
        </mc:Fallback>
      </mc:AlternateContent>
      <p:grpSp>
        <p:nvGrpSpPr>
          <p:cNvPr id="46" name="Group 45"/>
          <p:cNvGrpSpPr/>
          <p:nvPr/>
        </p:nvGrpSpPr>
        <p:grpSpPr>
          <a:xfrm>
            <a:off x="38621" y="5624991"/>
            <a:ext cx="4661050" cy="1233009"/>
            <a:chOff x="2521909" y="5584351"/>
            <a:chExt cx="4661050" cy="1233009"/>
          </a:xfrm>
        </p:grpSpPr>
        <p:sp>
          <p:nvSpPr>
            <p:cNvPr id="47" name="TextBox 46"/>
            <p:cNvSpPr txBox="1"/>
            <p:nvPr/>
          </p:nvSpPr>
          <p:spPr>
            <a:xfrm>
              <a:off x="3060966" y="6421120"/>
              <a:ext cx="111421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Adiabatic</a:t>
              </a:r>
              <a:endParaRPr lang="zh-TW" altLang="en-US" dirty="0" smtClean="0">
                <a:latin typeface="Cambria Math" pitchFamily="18" charset="0"/>
                <a:ea typeface="Cambria Math" pitchFamily="18" charset="0"/>
              </a:endParaRPr>
            </a:p>
          </p:txBody>
        </p:sp>
        <p:sp>
          <p:nvSpPr>
            <p:cNvPr id="48" name="TextBox 47"/>
            <p:cNvSpPr txBox="1"/>
            <p:nvPr/>
          </p:nvSpPr>
          <p:spPr>
            <a:xfrm>
              <a:off x="5021318" y="6421120"/>
              <a:ext cx="110511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Radiative</a:t>
              </a:r>
              <a:endParaRPr lang="zh-TW" altLang="en-US" dirty="0" smtClean="0">
                <a:latin typeface="Cambria Math" pitchFamily="18" charset="0"/>
                <a:ea typeface="Cambria Math" pitchFamily="18" charset="0"/>
              </a:endParaRPr>
            </a:p>
          </p:txBody>
        </p:sp>
        <p:grpSp>
          <p:nvGrpSpPr>
            <p:cNvPr id="49" name="Group 48"/>
            <p:cNvGrpSpPr/>
            <p:nvPr/>
          </p:nvGrpSpPr>
          <p:grpSpPr>
            <a:xfrm>
              <a:off x="2521909" y="6240364"/>
              <a:ext cx="4527928" cy="369332"/>
              <a:chOff x="2521909" y="6240364"/>
              <a:chExt cx="4527928" cy="369332"/>
            </a:xfrm>
          </p:grpSpPr>
          <p:cxnSp>
            <p:nvCxnSpPr>
              <p:cNvPr id="55" name="Straight Arrow Connector 54"/>
              <p:cNvCxnSpPr/>
              <p:nvPr/>
            </p:nvCxnSpPr>
            <p:spPr>
              <a:xfrm>
                <a:off x="2521909" y="6421120"/>
                <a:ext cx="4299699" cy="0"/>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768991" y="6240364"/>
                <a:ext cx="28084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a:t>
                </a:r>
                <a:endParaRPr lang="zh-TW" altLang="en-US" dirty="0" smtClean="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50" name="Rectangle 49"/>
                <p:cNvSpPr/>
                <p:nvPr/>
              </p:nvSpPr>
              <p:spPr>
                <a:xfrm>
                  <a:off x="4854373" y="5584351"/>
                  <a:ext cx="2328586" cy="656013"/>
                </a:xfrm>
                <a:prstGeom prst="rect">
                  <a:avLst/>
                </a:prstGeom>
              </p:spPr>
              <p:txBody>
                <a:bodyPr wrap="non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1" smtClean="0">
                              <a:latin typeface="Cambria Math"/>
                            </a:rPr>
                            <m:t>𝑐</m:t>
                          </m:r>
                        </m:sub>
                      </m:sSub>
                      <m:sSub>
                        <m:sSubPr>
                          <m:ctrlPr>
                            <a:rPr lang="zh-TW" altLang="en-US" i="1" smtClean="0">
                              <a:latin typeface="Cambria Math"/>
                            </a:rPr>
                          </m:ctrlPr>
                        </m:sSubPr>
                        <m:e>
                          <m:r>
                            <a:rPr lang="en-US" altLang="zh-TW" b="0" i="1" smtClean="0">
                              <a:latin typeface="Cambria Math"/>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𝑔</m:t>
                          </m:r>
                        </m:sub>
                      </m:sSub>
                      <m:r>
                        <a:rPr lang="en-US" altLang="zh-TW" b="0" i="0" smtClean="0">
                          <a:latin typeface="Cambria Math"/>
                          <a:ea typeface="Cambria Math" panose="02040503050406030204" pitchFamily="18" charset="0"/>
                        </a:rPr>
                        <m:t> </m:t>
                      </m:r>
                      <m:r>
                        <a:rPr lang="zh-TW" altLang="en-US" b="0" i="1" smtClean="0">
                          <a:latin typeface="Cambria Math"/>
                          <a:ea typeface="Cambria Math" panose="02040503050406030204" pitchFamily="18" charset="0"/>
                        </a:rPr>
                        <m:t>；</m:t>
                      </m:r>
                      <m:r>
                        <a:rPr lang="en-US" altLang="zh-TW" b="0" i="1" smtClean="0">
                          <a:latin typeface="Cambria Math"/>
                          <a:ea typeface="Cambria Math" panose="02040503050406030204" pitchFamily="18" charset="0"/>
                        </a:rPr>
                        <m:t>𝑣</m:t>
                      </m:r>
                      <m:r>
                        <a:rPr lang="en-US" altLang="zh-TW" b="0" i="1" smtClean="0">
                          <a:latin typeface="Cambria Math"/>
                          <a:ea typeface="Cambria Math" panose="02040503050406030204" pitchFamily="18" charset="0"/>
                        </a:rPr>
                        <m:t>~</m:t>
                      </m:r>
                      <m:r>
                        <a:rPr lang="zh-TW" altLang="en-US" i="1">
                          <a:latin typeface="Cambria Math" panose="02040503050406030204" pitchFamily="18" charset="0"/>
                        </a:rPr>
                        <m:t>𝑎</m:t>
                      </m:r>
                      <m:r>
                        <a:rPr lang="zh-TW" altLang="en-US">
                          <a:latin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𝑔</m:t>
                                  </m:r>
                                </m:sub>
                              </m:sSub>
                            </m:num>
                            <m:den>
                              <m:r>
                                <a:rPr lang="zh-TW" altLang="en-US" i="1">
                                  <a:latin typeface="Cambria Math" panose="02040503050406030204" pitchFamily="18" charset="0"/>
                                </a:rPr>
                                <m:t>𝜌</m:t>
                              </m:r>
                            </m:den>
                          </m:f>
                        </m:e>
                      </m:rad>
                    </m:oMath>
                  </a14:m>
                  <a:r>
                    <a:rPr lang="zh-TW" altLang="en-US" dirty="0" smtClean="0">
                      <a:latin typeface="Cambria Math" panose="02040503050406030204" pitchFamily="18" charset="0"/>
                    </a:rPr>
                    <a:t> </a:t>
                  </a:r>
                  <a:r>
                    <a:rPr lang="zh-TW" altLang="en-US" dirty="0">
                      <a:latin typeface="Cambria Math" panose="02040503050406030204" pitchFamily="18" charset="0"/>
                    </a:rPr>
                    <a:t> </a:t>
                  </a:r>
                  <a:endParaRPr lang="zh-TW" altLang="en-US" dirty="0"/>
                </a:p>
              </p:txBody>
            </p:sp>
          </mc:Choice>
          <mc:Fallback xmlns="">
            <p:sp>
              <p:nvSpPr>
                <p:cNvPr id="50" name="Rectangle 49"/>
                <p:cNvSpPr>
                  <a:spLocks noRot="1" noChangeAspect="1" noMove="1" noResize="1" noEditPoints="1" noAdjustHandles="1" noChangeArrowheads="1" noChangeShapeType="1" noTextEdit="1"/>
                </p:cNvSpPr>
                <p:nvPr/>
              </p:nvSpPr>
              <p:spPr>
                <a:xfrm>
                  <a:off x="4854373" y="5584351"/>
                  <a:ext cx="2328586" cy="656013"/>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2521909" y="5584351"/>
                  <a:ext cx="2192331" cy="656013"/>
                </a:xfrm>
                <a:prstGeom prst="rect">
                  <a:avLst/>
                </a:prstGeom>
              </p:spPr>
              <p:txBody>
                <a:bodyPr wrap="none">
                  <a:spAutoFit/>
                </a:bodyPr>
                <a:lstStyle/>
                <a:p>
                  <a14:m>
                    <m:oMath xmlns:m="http://schemas.openxmlformats.org/officeDocument/2006/math">
                      <m:sSub>
                        <m:sSubPr>
                          <m:ctrlPr>
                            <a:rPr lang="zh-TW" altLang="en-US" i="1" smtClean="0">
                              <a:latin typeface="Cambria Math"/>
                            </a:rPr>
                          </m:ctrlPr>
                        </m:sSubPr>
                        <m:e>
                          <m:r>
                            <a:rPr lang="zh-TW" altLang="en-US" i="1">
                              <a:latin typeface="Cambria Math" panose="02040503050406030204" pitchFamily="18" charset="0"/>
                            </a:rPr>
                            <m:t>𝑟</m:t>
                          </m:r>
                        </m:e>
                        <m:sub>
                          <m:r>
                            <a:rPr lang="en-US" altLang="zh-TW" b="0" i="1" smtClean="0">
                              <a:latin typeface="Cambria Math"/>
                            </a:rPr>
                            <m:t>𝑐</m:t>
                          </m:r>
                        </m:sub>
                      </m:sSub>
                      <m:sSub>
                        <m:sSubPr>
                          <m:ctrlPr>
                            <a:rPr lang="zh-TW" altLang="en-US" i="1" smtClean="0">
                              <a:latin typeface="Cambria Math"/>
                            </a:rPr>
                          </m:ctrlPr>
                        </m:sSubPr>
                        <m:e>
                          <m:r>
                            <a:rPr lang="en-US" altLang="zh-TW" b="0" i="1" smtClean="0">
                              <a:latin typeface="Cambria Math"/>
                            </a:rPr>
                            <m:t>~</m:t>
                          </m:r>
                          <m:r>
                            <a:rPr lang="zh-TW" altLang="en-US" i="1">
                              <a:latin typeface="Cambria Math" panose="02040503050406030204" pitchFamily="18" charset="0"/>
                            </a:rPr>
                            <m:t>𝑟</m:t>
                          </m:r>
                        </m:e>
                        <m:sub>
                          <m:r>
                            <a:rPr lang="en-US" altLang="zh-TW" i="1">
                              <a:latin typeface="Cambria Math" panose="02040503050406030204" pitchFamily="18" charset="0"/>
                              <a:ea typeface="Cambria Math" panose="02040503050406030204" pitchFamily="18" charset="0"/>
                            </a:rPr>
                            <m:t>𝑠</m:t>
                          </m:r>
                        </m:sub>
                      </m:sSub>
                      <m:r>
                        <a:rPr lang="en-US" altLang="zh-TW" b="0" i="0" smtClean="0">
                          <a:latin typeface="Cambria Math"/>
                          <a:ea typeface="Cambria Math" panose="02040503050406030204" pitchFamily="18" charset="0"/>
                        </a:rPr>
                        <m:t> </m:t>
                      </m:r>
                      <m:r>
                        <a:rPr lang="zh-TW" altLang="en-US" b="0" i="1" smtClean="0">
                          <a:latin typeface="Cambria Math"/>
                          <a:ea typeface="Cambria Math" panose="02040503050406030204" pitchFamily="18" charset="0"/>
                        </a:rPr>
                        <m:t>；</m:t>
                      </m:r>
                      <m:r>
                        <a:rPr lang="en-US" altLang="zh-TW" b="0" i="1" smtClean="0">
                          <a:latin typeface="Cambria Math"/>
                          <a:ea typeface="Cambria Math" panose="02040503050406030204" pitchFamily="18" charset="0"/>
                        </a:rPr>
                        <m:t>𝑣</m:t>
                      </m:r>
                      <m:r>
                        <a:rPr lang="en-US" altLang="zh-TW" b="0" i="1" smtClean="0">
                          <a:latin typeface="Cambria Math"/>
                          <a:ea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𝑐</m:t>
                          </m:r>
                        </m:e>
                        <m:sub>
                          <m:r>
                            <a:rPr lang="zh-TW" altLang="en-US" i="1">
                              <a:latin typeface="Cambria Math" panose="02040503050406030204" pitchFamily="18" charset="0"/>
                            </a:rPr>
                            <m:t>𝑠</m:t>
                          </m:r>
                        </m:sub>
                      </m:sSub>
                      <m:r>
                        <a:rPr lang="en-US" altLang="zh-TW" i="1">
                          <a:latin typeface="Cambria Math" panose="02040503050406030204" pitchFamily="18" charset="0"/>
                          <a:ea typeface="Cambria Math" panose="02040503050406030204" pitchFamily="18" charset="0"/>
                        </a:rPr>
                        <m:t>=</m:t>
                      </m:r>
                      <m:rad>
                        <m:radPr>
                          <m:degHide m:val="on"/>
                          <m:ctrlPr>
                            <a:rPr lang="zh-TW" altLang="en-US" i="1">
                              <a:latin typeface="Cambria Math"/>
                            </a:rPr>
                          </m:ctrlPr>
                        </m:radPr>
                        <m:deg/>
                        <m:e>
                          <m:f>
                            <m:fPr>
                              <m:ctrlPr>
                                <a:rPr lang="zh-TW" altLang="en-US" i="1">
                                  <a:latin typeface="Cambria Math"/>
                                </a:rPr>
                              </m:ctrlPr>
                            </m:fPr>
                            <m:num>
                              <m:r>
                                <m:rPr>
                                  <m:sty m:val="p"/>
                                </m:rPr>
                                <a:rPr lang="zh-TW" altLang="en-US">
                                  <a:latin typeface="Cambria Math" panose="02040503050406030204" pitchFamily="18" charset="0"/>
                                </a:rPr>
                                <m:t>γp</m:t>
                              </m:r>
                            </m:num>
                            <m:den>
                              <m:r>
                                <a:rPr lang="zh-TW" altLang="en-US" i="1">
                                  <a:latin typeface="Cambria Math" panose="02040503050406030204" pitchFamily="18" charset="0"/>
                                </a:rPr>
                                <m:t>𝜌</m:t>
                              </m:r>
                            </m:den>
                          </m:f>
                        </m:e>
                      </m:rad>
                    </m:oMath>
                  </a14:m>
                  <a:r>
                    <a:rPr lang="zh-TW" altLang="en-US" dirty="0" smtClean="0"/>
                    <a:t> </a:t>
                  </a:r>
                  <a:endParaRPr lang="zh-TW" altLang="en-US" dirty="0"/>
                </a:p>
              </p:txBody>
            </p:sp>
          </mc:Choice>
          <mc:Fallback xmlns="">
            <p:sp>
              <p:nvSpPr>
                <p:cNvPr id="51" name="Rectangle 50"/>
                <p:cNvSpPr>
                  <a:spLocks noRot="1" noChangeAspect="1" noMove="1" noResize="1" noEditPoints="1" noAdjustHandles="1" noChangeArrowheads="1" noChangeShapeType="1" noTextEdit="1"/>
                </p:cNvSpPr>
                <p:nvPr/>
              </p:nvSpPr>
              <p:spPr>
                <a:xfrm>
                  <a:off x="2521909" y="5584351"/>
                  <a:ext cx="2192331" cy="656013"/>
                </a:xfrm>
                <a:prstGeom prst="rect">
                  <a:avLst/>
                </a:prstGeom>
                <a:blipFill rotWithShape="1">
                  <a:blip r:embed="rId6"/>
                  <a:stretch>
                    <a:fillRect/>
                  </a:stretch>
                </a:blipFill>
              </p:spPr>
              <p:txBody>
                <a:bodyPr/>
                <a:lstStyle/>
                <a:p>
                  <a:r>
                    <a:rPr lang="zh-TW" altLang="en-US">
                      <a:noFill/>
                    </a:rPr>
                    <a:t> </a:t>
                  </a:r>
                </a:p>
              </p:txBody>
            </p:sp>
          </mc:Fallback>
        </mc:AlternateContent>
        <p:grpSp>
          <p:nvGrpSpPr>
            <p:cNvPr id="52" name="Group 51"/>
            <p:cNvGrpSpPr/>
            <p:nvPr/>
          </p:nvGrpSpPr>
          <p:grpSpPr>
            <a:xfrm>
              <a:off x="4448295" y="5584351"/>
              <a:ext cx="530850" cy="1233009"/>
              <a:chOff x="4448295" y="5584351"/>
              <a:chExt cx="530850" cy="1233009"/>
            </a:xfrm>
          </p:grpSpPr>
          <p:cxnSp>
            <p:nvCxnSpPr>
              <p:cNvPr id="53" name="Straight Connector 52"/>
              <p:cNvCxnSpPr>
                <a:endCxn id="54" idx="0"/>
              </p:cNvCxnSpPr>
              <p:nvPr/>
            </p:nvCxnSpPr>
            <p:spPr>
              <a:xfrm flipH="1">
                <a:off x="4713720" y="5584351"/>
                <a:ext cx="20840" cy="863677"/>
              </a:xfrm>
              <a:prstGeom prst="line">
                <a:avLst/>
              </a:prstGeom>
              <a:ln w="25400">
                <a:solidFill>
                  <a:srgbClr val="0000F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Rectangle 53"/>
                  <p:cNvSpPr/>
                  <p:nvPr/>
                </p:nvSpPr>
                <p:spPr>
                  <a:xfrm>
                    <a:off x="4448295" y="6448028"/>
                    <a:ext cx="530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𝑟</m:t>
                              </m:r>
                            </m:e>
                            <m:sub>
                              <m:r>
                                <m:rPr>
                                  <m:sty m:val="p"/>
                                </m:rPr>
                                <a:rPr lang="zh-TW" altLang="en-US">
                                  <a:latin typeface="Cambria Math"/>
                                </a:rPr>
                                <m:t>ad</m:t>
                              </m:r>
                            </m:sub>
                          </m:sSub>
                        </m:oMath>
                      </m:oMathPara>
                    </a14:m>
                    <a:endParaRPr lang="zh-TW" altLang="en-US" dirty="0"/>
                  </a:p>
                </p:txBody>
              </p:sp>
            </mc:Choice>
            <mc:Fallback xmlns="">
              <p:sp>
                <p:nvSpPr>
                  <p:cNvPr id="54" name="Rectangle 53"/>
                  <p:cNvSpPr>
                    <a:spLocks noRot="1" noChangeAspect="1" noMove="1" noResize="1" noEditPoints="1" noAdjustHandles="1" noChangeArrowheads="1" noChangeShapeType="1" noTextEdit="1"/>
                  </p:cNvSpPr>
                  <p:nvPr/>
                </p:nvSpPr>
                <p:spPr>
                  <a:xfrm>
                    <a:off x="4448295" y="6448028"/>
                    <a:ext cx="530850" cy="369332"/>
                  </a:xfrm>
                  <a:prstGeom prst="rect">
                    <a:avLst/>
                  </a:prstGeom>
                  <a:blipFill rotWithShape="1">
                    <a:blip r:embed="rId7"/>
                    <a:stretch>
                      <a:fillRect/>
                    </a:stretch>
                  </a:blipFill>
                </p:spPr>
                <p:txBody>
                  <a:bodyPr/>
                  <a:lstStyle/>
                  <a:p>
                    <a:r>
                      <a:rPr lang="zh-TW" altLang="en-US">
                        <a:noFill/>
                      </a:rPr>
                      <a:t> </a:t>
                    </a:r>
                  </a:p>
                </p:txBody>
              </p:sp>
            </mc:Fallback>
          </mc:AlternateContent>
        </p:grpSp>
      </p:grpSp>
      <p:cxnSp>
        <p:nvCxnSpPr>
          <p:cNvPr id="64" name="Straight Connector 63"/>
          <p:cNvCxnSpPr/>
          <p:nvPr/>
        </p:nvCxnSpPr>
        <p:spPr>
          <a:xfrm flipV="1">
            <a:off x="6614160" y="3126378"/>
            <a:ext cx="0" cy="2886909"/>
          </a:xfrm>
          <a:prstGeom prst="line">
            <a:avLst/>
          </a:prstGeom>
          <a:ln w="12700">
            <a:solidFill>
              <a:srgbClr val="0000FF"/>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6506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altLang="zh-TW" sz="3600" dirty="0" err="1" smtClean="0"/>
              <a:t>ApJ</a:t>
            </a:r>
            <a:r>
              <a:rPr lang="en-US" altLang="zh-TW" sz="3600" dirty="0" smtClean="0"/>
              <a:t>, 289, 634 (1985)</a:t>
            </a:r>
            <a:endParaRPr lang="zh-TW" altLang="en-US"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057" y="963119"/>
            <a:ext cx="6287943" cy="5773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6468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1200325568"/>
                  </p:ext>
                </p:extLst>
              </p:nvPr>
            </p:nvGraphicFramePr>
            <p:xfrm>
              <a:off x="395130" y="2456263"/>
              <a:ext cx="8228048" cy="1539304"/>
            </p:xfrm>
            <a:graphic>
              <a:graphicData uri="http://schemas.openxmlformats.org/drawingml/2006/table">
                <a:tbl>
                  <a:tblPr firstRow="1" bandRow="1">
                    <a:tableStyleId>{5C22544A-7EE6-4342-B048-85BDC9FD1C3A}</a:tableStyleId>
                  </a:tblPr>
                  <a:tblGrid>
                    <a:gridCol w="1253068"/>
                    <a:gridCol w="2763706"/>
                    <a:gridCol w="1560353"/>
                    <a:gridCol w="2650921"/>
                  </a:tblGrid>
                  <a:tr h="370840">
                    <a:tc>
                      <a:txBody>
                        <a:bodyPr/>
                        <a:lstStyle/>
                        <a:p>
                          <a:pPr algn="ctr"/>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𝜌</m:t>
                                </m:r>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𝑣</m:t>
                                </m:r>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𝑝</m:t>
                                </m:r>
                              </m:oMath>
                            </m:oMathPara>
                          </a14:m>
                          <a:endParaRPr lang="zh-TW" altLang="en-US" dirty="0"/>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&lt;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−3</m:t>
                                  </m:r>
                                </m:sup>
                              </m:sSup>
                            </m:oMath>
                          </a14:m>
                          <a:r>
                            <a:rPr lang="zh-TW" altLang="en-US" dirty="0" smtClean="0"/>
                            <a:t> </a:t>
                          </a:r>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oMath>
                          </a14:m>
                          <a:r>
                            <a:rPr lang="zh-TW" altLang="en-US" dirty="0" smtClean="0"/>
                            <a:t> </a:t>
                          </a:r>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𝑖</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e>
                                  </m:d>
                                </m:e>
                                <m:sup>
                                  <m:r>
                                    <a:rPr lang="zh-TW" altLang="en-US">
                                      <a:latin typeface="Cambria Math"/>
                                    </a:rPr>
                                    <m:t>−4</m:t>
                                  </m:r>
                                </m:sup>
                              </m:sSup>
                            </m:oMath>
                          </a14:m>
                          <a:r>
                            <a:rPr lang="en-US" altLang="zh-TW" dirty="0" smtClean="0"/>
                            <a:t> </a:t>
                          </a:r>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a:rPr>
                                  <m:t>𝑟</m:t>
                                </m:r>
                                <m:r>
                                  <a:rPr lang="en-US" altLang="zh-TW" b="0" i="1" smtClean="0">
                                    <a:latin typeface="Cambria Math"/>
                                  </a:rPr>
                                  <m:t>&gt;</m:t>
                                </m:r>
                                <m:sSub>
                                  <m:sSubPr>
                                    <m:ctrlPr>
                                      <a:rPr lang="zh-TW" altLang="en-US" i="1" smtClean="0">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𝜌</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𝜌</m:t>
                                  </m:r>
                                </m:e>
                                <m:sub>
                                  <m:r>
                                    <a:rPr lang="zh-TW" altLang="en-US" i="1">
                                      <a:latin typeface="Cambria Math"/>
                                    </a:rPr>
                                    <m:t>𝑖</m:t>
                                  </m:r>
                                </m:sub>
                              </m:sSub>
                              <m:r>
                                <a:rPr lang="zh-TW" altLang="en-US">
                                  <a:latin typeface="Cambria Math"/>
                                </a:rPr>
                                <m:t>⁢</m:t>
                              </m:r>
                              <m:sSup>
                                <m:sSupPr>
                                  <m:ctrlPr>
                                    <a:rPr lang="zh-TW" altLang="en-US" i="1">
                                      <a:latin typeface="Cambria Math"/>
                                    </a:rPr>
                                  </m:ctrlPr>
                                </m:sSupPr>
                                <m:e>
                                  <m:r>
                                    <a:rPr lang="zh-TW" altLang="en-US" i="1">
                                      <a:latin typeface="Cambria Math"/>
                                    </a:rPr>
                                    <m:t>𝜁</m:t>
                                  </m:r>
                                </m:e>
                                <m:sup>
                                  <m:r>
                                    <a:rPr lang="zh-TW" altLang="en-US">
                                      <a:latin typeface="Cambria Math"/>
                                    </a:rPr>
                                    <m:t>−3</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−2</m:t>
                                  </m:r>
                                </m:sup>
                              </m:sSup>
                            </m:oMath>
                          </a14:m>
                          <a:r>
                            <a:rPr lang="zh-TW" altLang="en-US" dirty="0" smtClean="0"/>
                            <a:t> </a:t>
                          </a:r>
                          <a:endParaRPr lang="zh-TW" altLang="en-US" dirty="0"/>
                        </a:p>
                      </a:txBody>
                      <a:tcPr anchor="ctr"/>
                    </a:tc>
                    <a:tc>
                      <a:txBody>
                        <a:bodyPr/>
                        <a:lstStyle/>
                        <a:p>
                          <a:pPr algn="ctr"/>
                          <a14:m>
                            <m:oMathPara xmlns:m="http://schemas.openxmlformats.org/officeDocument/2006/math">
                              <m:oMathParaPr>
                                <m:jc m:val="center"/>
                              </m:oMathParaPr>
                              <m:oMath xmlns:m="http://schemas.openxmlformats.org/officeDocument/2006/math">
                                <m:sSub>
                                  <m:sSubPr>
                                    <m:ctrlPr>
                                      <a:rPr lang="zh-TW" altLang="en-US" i="1" smtClean="0">
                                        <a:latin typeface="Cambria Math"/>
                                      </a:rPr>
                                    </m:ctrlPr>
                                  </m:sSubPr>
                                  <m:e>
                                    <m:r>
                                      <a:rPr lang="zh-TW" altLang="en-US" i="1">
                                        <a:latin typeface="Cambria Math"/>
                                      </a:rPr>
                                      <m:t>𝑣</m:t>
                                    </m:r>
                                  </m:e>
                                  <m:sub>
                                    <m:r>
                                      <a:rPr lang="zh-TW" altLang="en-US" i="1">
                                        <a:latin typeface="Cambria Math"/>
                                      </a:rPr>
                                      <m:t>𝑐</m:t>
                                    </m:r>
                                  </m:sub>
                                </m:sSub>
                                <m:r>
                                  <a:rPr lang="zh-TW" altLang="en-US">
                                    <a:latin typeface="Cambria Math"/>
                                  </a:rPr>
                                  <m:t>=</m:t>
                                </m:r>
                                <m:sSub>
                                  <m:sSubPr>
                                    <m:ctrlPr>
                                      <a:rPr lang="zh-TW" altLang="en-US" i="1">
                                        <a:latin typeface="Cambria Math"/>
                                      </a:rPr>
                                    </m:ctrlPr>
                                  </m:sSubPr>
                                  <m:e>
                                    <m:r>
                                      <a:rPr lang="zh-TW" altLang="en-US" i="1">
                                        <a:latin typeface="Cambria Math"/>
                                      </a:rPr>
                                      <m:t>𝑣</m:t>
                                    </m:r>
                                  </m:e>
                                  <m:sub>
                                    <m:r>
                                      <a:rPr lang="zh-TW" altLang="en-US" i="1">
                                        <a:latin typeface="Cambria Math"/>
                                      </a:rPr>
                                      <m:t>𝑖</m:t>
                                    </m:r>
                                  </m:sub>
                                </m:sSub>
                                <m:r>
                                  <a:rPr lang="zh-TW" altLang="en-US">
                                    <a:latin typeface="Cambria Math"/>
                                  </a:rPr>
                                  <m:t>⁢</m:t>
                                </m:r>
                                <m:r>
                                  <a:rPr lang="zh-TW" altLang="en-US" i="1">
                                    <a:latin typeface="Cambria Math"/>
                                  </a:rPr>
                                  <m:t>𝜁</m:t>
                                </m:r>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r>
                                    <a:rPr lang="zh-TW" altLang="en-US" i="1">
                                      <a:latin typeface="Cambria Math"/>
                                    </a:rPr>
                                    <m:t>𝑝</m:t>
                                  </m:r>
                                </m:e>
                                <m:sub>
                                  <m:r>
                                    <a:rPr lang="zh-TW" altLang="en-US" i="1">
                                      <a:latin typeface="Cambria Math"/>
                                    </a:rPr>
                                    <m:t>𝑐</m:t>
                                  </m:r>
                                </m:sub>
                              </m:sSub>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−3</m:t>
                                  </m:r>
                                </m:sup>
                              </m:sSup>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𝑖</m:t>
                                  </m:r>
                                </m:sub>
                              </m:sSub>
                              <m:r>
                                <a:rPr lang="zh-TW" altLang="en-US">
                                  <a:latin typeface="Cambria Math"/>
                                </a:rPr>
                                <m:t>⁢</m:t>
                              </m:r>
                              <m:sSup>
                                <m:sSupPr>
                                  <m:ctrlPr>
                                    <a:rPr lang="zh-TW" altLang="en-US" i="1">
                                      <a:latin typeface="Cambria Math"/>
                                    </a:rPr>
                                  </m:ctrlPr>
                                </m:sSupPr>
                                <m:e>
                                  <m:r>
                                    <a:rPr lang="zh-TW" altLang="en-US" i="1">
                                      <a:latin typeface="Cambria Math"/>
                                    </a:rPr>
                                    <m:t>𝜁</m:t>
                                  </m:r>
                                </m:e>
                                <m:sup>
                                  <m:r>
                                    <a:rPr lang="zh-TW" altLang="en-US">
                                      <a:latin typeface="Cambria Math"/>
                                    </a:rPr>
                                    <m:t>−4</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𝑟</m:t>
                                          </m:r>
                                        </m:num>
                                        <m:den>
                                          <m:sSub>
                                            <m:sSubPr>
                                              <m:ctrlPr>
                                                <a:rPr lang="zh-TW" altLang="en-US" i="1">
                                                  <a:latin typeface="Cambria Math"/>
                                                </a:rPr>
                                              </m:ctrlPr>
                                            </m:sSubPr>
                                            <m:e>
                                              <m:r>
                                                <a:rPr lang="zh-TW" altLang="en-US" i="1">
                                                  <a:latin typeface="Cambria Math"/>
                                                </a:rPr>
                                                <m:t>𝑟</m:t>
                                              </m:r>
                                            </m:e>
                                            <m:sub>
                                              <m:r>
                                                <a:rPr lang="zh-TW" altLang="en-US" i="1">
                                                  <a:latin typeface="Cambria Math"/>
                                                </a:rPr>
                                                <m:t>𝑐</m:t>
                                              </m:r>
                                            </m:sub>
                                          </m:sSub>
                                        </m:den>
                                      </m:f>
                                    </m:e>
                                  </m:d>
                                </m:e>
                                <m:sup>
                                  <m:r>
                                    <a:rPr lang="zh-TW" altLang="en-US">
                                      <a:latin typeface="Cambria Math"/>
                                    </a:rPr>
                                    <m:t>−3</m:t>
                                  </m:r>
                                </m:sup>
                              </m:sSup>
                            </m:oMath>
                          </a14:m>
                          <a:r>
                            <a:rPr lang="zh-TW" altLang="en-US" dirty="0" smtClean="0"/>
                            <a:t> </a:t>
                          </a:r>
                          <a:endParaRPr lang="zh-TW" altLang="en-US" dirty="0"/>
                        </a:p>
                      </a:txBody>
                      <a:tcPr anchor="ctr"/>
                    </a:tc>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1200325568"/>
                  </p:ext>
                </p:extLst>
              </p:nvPr>
            </p:nvGraphicFramePr>
            <p:xfrm>
              <a:off x="395130" y="2456263"/>
              <a:ext cx="8228048" cy="1539304"/>
            </p:xfrm>
            <a:graphic>
              <a:graphicData uri="http://schemas.openxmlformats.org/drawingml/2006/table">
                <a:tbl>
                  <a:tblPr firstRow="1" bandRow="1">
                    <a:tableStyleId>{5C22544A-7EE6-4342-B048-85BDC9FD1C3A}</a:tableStyleId>
                  </a:tblPr>
                  <a:tblGrid>
                    <a:gridCol w="1253068"/>
                    <a:gridCol w="2763706"/>
                    <a:gridCol w="1560353"/>
                    <a:gridCol w="2650921"/>
                  </a:tblGrid>
                  <a:tr h="370840">
                    <a:tc>
                      <a:txBody>
                        <a:bodyPr/>
                        <a:lstStyle/>
                        <a:p>
                          <a:pPr algn="ctr"/>
                          <a:endParaRPr lang="zh-TW" altLang="en-US" dirty="0"/>
                        </a:p>
                      </a:txBody>
                      <a:tcPr anchor="ctr"/>
                    </a:tc>
                    <a:tc>
                      <a:txBody>
                        <a:bodyPr/>
                        <a:lstStyle/>
                        <a:p>
                          <a:endParaRPr lang="zh-TW"/>
                        </a:p>
                      </a:txBody>
                      <a:tcPr anchor="ctr">
                        <a:blipFill rotWithShape="1">
                          <a:blip r:embed="rId2"/>
                          <a:stretch>
                            <a:fillRect l="-45695" t="-1639" r="-152539" b="-314754"/>
                          </a:stretch>
                        </a:blipFill>
                      </a:tcPr>
                    </a:tc>
                    <a:tc>
                      <a:txBody>
                        <a:bodyPr/>
                        <a:lstStyle/>
                        <a:p>
                          <a:endParaRPr lang="zh-TW"/>
                        </a:p>
                      </a:txBody>
                      <a:tcPr anchor="ctr">
                        <a:blipFill rotWithShape="1">
                          <a:blip r:embed="rId2"/>
                          <a:stretch>
                            <a:fillRect l="-257813" t="-1639" r="-169922" b="-314754"/>
                          </a:stretch>
                        </a:blipFill>
                      </a:tcPr>
                    </a:tc>
                    <a:tc>
                      <a:txBody>
                        <a:bodyPr/>
                        <a:lstStyle/>
                        <a:p>
                          <a:endParaRPr lang="zh-TW"/>
                        </a:p>
                      </a:txBody>
                      <a:tcPr anchor="ctr">
                        <a:blipFill rotWithShape="1">
                          <a:blip r:embed="rId2"/>
                          <a:stretch>
                            <a:fillRect l="-210575" t="-1639" b="-314754"/>
                          </a:stretch>
                        </a:blipFill>
                      </a:tcPr>
                    </a:tc>
                  </a:tr>
                  <a:tr h="585216">
                    <a:tc>
                      <a:txBody>
                        <a:bodyPr/>
                        <a:lstStyle/>
                        <a:p>
                          <a:endParaRPr lang="zh-TW"/>
                        </a:p>
                      </a:txBody>
                      <a:tcPr anchor="ctr">
                        <a:blipFill rotWithShape="1">
                          <a:blip r:embed="rId2"/>
                          <a:stretch>
                            <a:fillRect l="-485" t="-64583" r="-555340" b="-100000"/>
                          </a:stretch>
                        </a:blipFill>
                      </a:tcPr>
                    </a:tc>
                    <a:tc>
                      <a:txBody>
                        <a:bodyPr/>
                        <a:lstStyle/>
                        <a:p>
                          <a:endParaRPr lang="zh-TW"/>
                        </a:p>
                      </a:txBody>
                      <a:tcPr anchor="ctr">
                        <a:blipFill rotWithShape="1">
                          <a:blip r:embed="rId2"/>
                          <a:stretch>
                            <a:fillRect l="-45695" t="-64583" r="-152539" b="-100000"/>
                          </a:stretch>
                        </a:blipFill>
                      </a:tcPr>
                    </a:tc>
                    <a:tc>
                      <a:txBody>
                        <a:bodyPr/>
                        <a:lstStyle/>
                        <a:p>
                          <a:endParaRPr lang="zh-TW"/>
                        </a:p>
                      </a:txBody>
                      <a:tcPr anchor="ctr">
                        <a:blipFill rotWithShape="1">
                          <a:blip r:embed="rId2"/>
                          <a:stretch>
                            <a:fillRect l="-257813" t="-64583" r="-169922" b="-100000"/>
                          </a:stretch>
                        </a:blipFill>
                      </a:tcPr>
                    </a:tc>
                    <a:tc>
                      <a:txBody>
                        <a:bodyPr/>
                        <a:lstStyle/>
                        <a:p>
                          <a:endParaRPr lang="zh-TW"/>
                        </a:p>
                      </a:txBody>
                      <a:tcPr anchor="ctr">
                        <a:blipFill rotWithShape="1">
                          <a:blip r:embed="rId2"/>
                          <a:stretch>
                            <a:fillRect l="-210575" t="-64583" b="-100000"/>
                          </a:stretch>
                        </a:blipFill>
                      </a:tcPr>
                    </a:tc>
                  </a:tr>
                  <a:tr h="583248">
                    <a:tc>
                      <a:txBody>
                        <a:bodyPr/>
                        <a:lstStyle/>
                        <a:p>
                          <a:endParaRPr lang="zh-TW"/>
                        </a:p>
                      </a:txBody>
                      <a:tcPr anchor="ctr">
                        <a:blipFill rotWithShape="1">
                          <a:blip r:embed="rId2"/>
                          <a:stretch>
                            <a:fillRect l="-485" t="-166316" r="-555340" b="-1053"/>
                          </a:stretch>
                        </a:blipFill>
                      </a:tcPr>
                    </a:tc>
                    <a:tc>
                      <a:txBody>
                        <a:bodyPr/>
                        <a:lstStyle/>
                        <a:p>
                          <a:endParaRPr lang="zh-TW"/>
                        </a:p>
                      </a:txBody>
                      <a:tcPr anchor="ctr">
                        <a:blipFill rotWithShape="1">
                          <a:blip r:embed="rId2"/>
                          <a:stretch>
                            <a:fillRect l="-45695" t="-166316" r="-152539" b="-1053"/>
                          </a:stretch>
                        </a:blipFill>
                      </a:tcPr>
                    </a:tc>
                    <a:tc>
                      <a:txBody>
                        <a:bodyPr/>
                        <a:lstStyle/>
                        <a:p>
                          <a:endParaRPr lang="zh-TW"/>
                        </a:p>
                      </a:txBody>
                      <a:tcPr anchor="ctr">
                        <a:blipFill rotWithShape="1">
                          <a:blip r:embed="rId2"/>
                          <a:stretch>
                            <a:fillRect l="-257813" t="-166316" r="-169922" b="-1053"/>
                          </a:stretch>
                        </a:blipFill>
                      </a:tcPr>
                    </a:tc>
                    <a:tc>
                      <a:txBody>
                        <a:bodyPr/>
                        <a:lstStyle/>
                        <a:p>
                          <a:endParaRPr lang="zh-TW"/>
                        </a:p>
                      </a:txBody>
                      <a:tcPr anchor="ctr">
                        <a:blipFill rotWithShape="1">
                          <a:blip r:embed="rId2"/>
                          <a:stretch>
                            <a:fillRect l="-210575" t="-166316" b="-1053"/>
                          </a:stretch>
                        </a:blipFill>
                      </a:tcPr>
                    </a:tc>
                  </a:tr>
                </a:tbl>
              </a:graphicData>
            </a:graphic>
          </p:graphicFrame>
        </mc:Fallback>
      </mc:AlternateContent>
      <p:grpSp>
        <p:nvGrpSpPr>
          <p:cNvPr id="21" name="Group 20"/>
          <p:cNvGrpSpPr/>
          <p:nvPr/>
        </p:nvGrpSpPr>
        <p:grpSpPr>
          <a:xfrm>
            <a:off x="246310" y="4701114"/>
            <a:ext cx="4120720" cy="1925490"/>
            <a:chOff x="246310" y="3200184"/>
            <a:chExt cx="4120720" cy="1925490"/>
          </a:xfrm>
        </p:grpSpPr>
        <p:grpSp>
          <p:nvGrpSpPr>
            <p:cNvPr id="14" name="Group 13"/>
            <p:cNvGrpSpPr/>
            <p:nvPr/>
          </p:nvGrpSpPr>
          <p:grpSpPr>
            <a:xfrm>
              <a:off x="246310" y="3200184"/>
              <a:ext cx="4120720" cy="1925490"/>
              <a:chOff x="246310" y="3200184"/>
              <a:chExt cx="4120720" cy="192549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354" b="-1"/>
              <a:stretch/>
            </p:blipFill>
            <p:spPr bwMode="auto">
              <a:xfrm>
                <a:off x="246310" y="3258907"/>
                <a:ext cx="4120720" cy="1866767"/>
              </a:xfrm>
              <a:prstGeom prst="rect">
                <a:avLst/>
              </a:prstGeom>
              <a:solidFill>
                <a:schemeClr val="bg1"/>
              </a:solidFill>
              <a:ln>
                <a:noFill/>
              </a:ln>
            </p:spPr>
          </p:pic>
          <mc:AlternateContent xmlns:mc="http://schemas.openxmlformats.org/markup-compatibility/2006" xmlns:a14="http://schemas.microsoft.com/office/drawing/2010/main">
            <mc:Choice Requires="a14">
              <p:sp>
                <p:nvSpPr>
                  <p:cNvPr id="11" name="Rectangle 10"/>
                  <p:cNvSpPr/>
                  <p:nvPr/>
                </p:nvSpPr>
                <p:spPr>
                  <a:xfrm>
                    <a:off x="1894923" y="3200184"/>
                    <a:ext cx="8234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a:rPr>
                            <m:t>𝑟</m:t>
                          </m:r>
                          <m:r>
                            <a:rPr lang="en-US" altLang="zh-TW" i="1">
                              <a:latin typeface="Cambria Math"/>
                            </a:rPr>
                            <m:t>&lt;</m:t>
                          </m:r>
                          <m:sSub>
                            <m:sSubPr>
                              <m:ctrlPr>
                                <a:rPr lang="zh-TW" altLang="en-US" i="1">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894923" y="3200184"/>
                    <a:ext cx="823494" cy="369332"/>
                  </a:xfrm>
                  <a:prstGeom prst="rect">
                    <a:avLst/>
                  </a:prstGeom>
                  <a:blipFill rotWithShape="1">
                    <a:blip r:embed="rId4"/>
                    <a:stretch>
                      <a:fillRect/>
                    </a:stretch>
                  </a:blipFill>
                </p:spPr>
                <p:txBody>
                  <a:bodyPr/>
                  <a:lstStyle/>
                  <a:p>
                    <a:r>
                      <a:rPr lang="zh-TW" altLang="en-US">
                        <a:noFill/>
                      </a:rPr>
                      <a:t> </a:t>
                    </a:r>
                  </a:p>
                </p:txBody>
              </p:sp>
            </mc:Fallback>
          </mc:AlternateContent>
        </p:grpSp>
        <p:cxnSp>
          <p:nvCxnSpPr>
            <p:cNvPr id="17" name="Straight Connector 16"/>
            <p:cNvCxnSpPr/>
            <p:nvPr/>
          </p:nvCxnSpPr>
          <p:spPr>
            <a:xfrm>
              <a:off x="246310" y="3552738"/>
              <a:ext cx="4120720" cy="0"/>
            </a:xfrm>
            <a:prstGeom prst="line">
              <a:avLst/>
            </a:prstGeom>
            <a:ln w="12700">
              <a:solidFill>
                <a:srgbClr val="0000F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499529" y="4701114"/>
            <a:ext cx="4321772" cy="1925490"/>
            <a:chOff x="4499529" y="3200184"/>
            <a:chExt cx="4321772" cy="1925490"/>
          </a:xfrm>
        </p:grpSpPr>
        <p:grpSp>
          <p:nvGrpSpPr>
            <p:cNvPr id="12" name="Group 11"/>
            <p:cNvGrpSpPr/>
            <p:nvPr/>
          </p:nvGrpSpPr>
          <p:grpSpPr>
            <a:xfrm>
              <a:off x="4499529" y="3200184"/>
              <a:ext cx="4321772" cy="1925490"/>
              <a:chOff x="4499529" y="3200184"/>
              <a:chExt cx="4321772" cy="1925490"/>
            </a:xfrm>
          </p:grpSpPr>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23354" b="-1"/>
              <a:stretch/>
            </p:blipFill>
            <p:spPr bwMode="auto">
              <a:xfrm>
                <a:off x="4499529" y="3258907"/>
                <a:ext cx="4321772" cy="1866767"/>
              </a:xfrm>
              <a:prstGeom prst="rect">
                <a:avLst/>
              </a:prstGeom>
              <a:solidFill>
                <a:schemeClr val="bg1"/>
              </a:solidFill>
              <a:ln>
                <a:noFill/>
              </a:ln>
            </p:spPr>
          </p:pic>
          <mc:AlternateContent xmlns:mc="http://schemas.openxmlformats.org/markup-compatibility/2006" xmlns:a14="http://schemas.microsoft.com/office/drawing/2010/main">
            <mc:Choice Requires="a14">
              <p:sp>
                <p:nvSpPr>
                  <p:cNvPr id="15" name="Rectangle 14"/>
                  <p:cNvSpPr/>
                  <p:nvPr/>
                </p:nvSpPr>
                <p:spPr>
                  <a:xfrm>
                    <a:off x="6248668" y="3200184"/>
                    <a:ext cx="8234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a:rPr>
                            <m:t>𝑟</m:t>
                          </m:r>
                          <m:r>
                            <a:rPr lang="en-US" altLang="zh-TW" b="0" i="1" smtClean="0">
                              <a:latin typeface="Cambria Math"/>
                            </a:rPr>
                            <m:t>&gt;</m:t>
                          </m:r>
                          <m:sSub>
                            <m:sSubPr>
                              <m:ctrlPr>
                                <a:rPr lang="zh-TW" altLang="en-US" i="1">
                                  <a:latin typeface="Cambria Math"/>
                                </a:rPr>
                              </m:ctrlPr>
                            </m:sSubPr>
                            <m:e>
                              <m:r>
                                <a:rPr lang="zh-TW" altLang="en-US" i="1">
                                  <a:latin typeface="Cambria Math"/>
                                </a:rPr>
                                <m:t>𝑟</m:t>
                              </m:r>
                            </m:e>
                            <m:sub>
                              <m:r>
                                <a:rPr lang="zh-TW" altLang="en-US" i="1">
                                  <a:latin typeface="Cambria Math"/>
                                </a:rPr>
                                <m:t>𝑐</m:t>
                              </m:r>
                            </m:sub>
                          </m:sSub>
                        </m:oMath>
                      </m:oMathPara>
                    </a14:m>
                    <a:endParaRPr lang="zh-TW" alt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6248668" y="3200184"/>
                    <a:ext cx="823495" cy="369332"/>
                  </a:xfrm>
                  <a:prstGeom prst="rect">
                    <a:avLst/>
                  </a:prstGeom>
                  <a:blipFill rotWithShape="1">
                    <a:blip r:embed="rId6"/>
                    <a:stretch>
                      <a:fillRect/>
                    </a:stretch>
                  </a:blipFill>
                </p:spPr>
                <p:txBody>
                  <a:bodyPr/>
                  <a:lstStyle/>
                  <a:p>
                    <a:r>
                      <a:rPr lang="zh-TW" altLang="en-US">
                        <a:noFill/>
                      </a:rPr>
                      <a:t> </a:t>
                    </a:r>
                  </a:p>
                </p:txBody>
              </p:sp>
            </mc:Fallback>
          </mc:AlternateContent>
        </p:grpSp>
        <p:cxnSp>
          <p:nvCxnSpPr>
            <p:cNvPr id="20" name="Straight Connector 19"/>
            <p:cNvCxnSpPr/>
            <p:nvPr/>
          </p:nvCxnSpPr>
          <p:spPr>
            <a:xfrm>
              <a:off x="4563611" y="3552738"/>
              <a:ext cx="4257690" cy="0"/>
            </a:xfrm>
            <a:prstGeom prst="line">
              <a:avLst/>
            </a:prstGeom>
            <a:ln w="12700">
              <a:solidFill>
                <a:srgbClr val="0000F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graphicFrame>
            <p:nvGraphicFramePr>
              <p:cNvPr id="24" name="Table 23"/>
              <p:cNvGraphicFramePr>
                <a:graphicFrameLocks noGrp="1"/>
              </p:cNvGraphicFramePr>
              <p:nvPr>
                <p:extLst>
                  <p:ext uri="{D42A27DB-BD31-4B8C-83A1-F6EECF244321}">
                    <p14:modId xmlns:p14="http://schemas.microsoft.com/office/powerpoint/2010/main" val="833295230"/>
                  </p:ext>
                </p:extLst>
              </p:nvPr>
            </p:nvGraphicFramePr>
            <p:xfrm>
              <a:off x="648749" y="399131"/>
              <a:ext cx="7829724" cy="1884299"/>
            </p:xfrm>
            <a:graphic>
              <a:graphicData uri="http://schemas.openxmlformats.org/drawingml/2006/table">
                <a:tbl>
                  <a:tblPr firstRow="1" bandRow="1">
                    <a:tableStyleId>{5C22544A-7EE6-4342-B048-85BDC9FD1C3A}</a:tableStyleId>
                  </a:tblPr>
                  <a:tblGrid>
                    <a:gridCol w="1299600"/>
                    <a:gridCol w="2016847"/>
                    <a:gridCol w="4513277"/>
                  </a:tblGrid>
                  <a:tr h="370840">
                    <a:tc>
                      <a:txBody>
                        <a:bodyPr/>
                        <a:lstStyle/>
                        <a:p>
                          <a:pPr algn="ctr"/>
                          <a:endParaRPr lang="zh-TW" altLang="en-US" dirty="0"/>
                        </a:p>
                      </a:txBody>
                      <a:tcPr anchor="ctr"/>
                    </a:tc>
                    <a:tc>
                      <a:txBody>
                        <a:bodyPr/>
                        <a:lstStyle/>
                        <a:p>
                          <a:pPr algn="ctr"/>
                          <a:r>
                            <a:rPr lang="en-US" altLang="zh-TW" dirty="0" smtClean="0"/>
                            <a:t>No-wind solution</a:t>
                          </a:r>
                          <a:endParaRPr lang="zh-TW" altLang="en-US" dirty="0"/>
                        </a:p>
                      </a:txBody>
                      <a:tcPr anchor="ctr"/>
                    </a:tc>
                    <a:tc>
                      <a:txBody>
                        <a:bodyPr/>
                        <a:lstStyle/>
                        <a:p>
                          <a:pPr algn="ctr"/>
                          <a:r>
                            <a:rPr lang="en-US" altLang="zh-TW" dirty="0" smtClean="0"/>
                            <a:t>Super-</a:t>
                          </a:r>
                          <a:r>
                            <a:rPr lang="en-US" altLang="zh-TW" dirty="0" err="1" smtClean="0"/>
                            <a:t>Eddington</a:t>
                          </a:r>
                          <a:r>
                            <a:rPr lang="en-US" altLang="zh-TW" baseline="0" dirty="0" smtClean="0"/>
                            <a:t> wind solution</a:t>
                          </a:r>
                          <a:endParaRPr lang="zh-TW" altLang="en-US" dirty="0"/>
                        </a:p>
                      </a:txBody>
                      <a:tcPr anchor="ct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a:rPr>
                                      <m:t>𝐿</m:t>
                                    </m:r>
                                  </m:e>
                                  <m:sub>
                                    <m:r>
                                      <a:rPr lang="zh-TW" altLang="en-US" i="1">
                                        <a:latin typeface="Cambria Math"/>
                                      </a:rPr>
                                      <m:t>𝑇</m:t>
                                    </m:r>
                                  </m:sub>
                                </m:sSub>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zh-TW" altLang="en-US" i="1" smtClean="0">
                                        <a:latin typeface="Cambria Math"/>
                                      </a:rPr>
                                    </m:ctrlPr>
                                  </m:sSubPr>
                                  <m:e>
                                    <m:r>
                                      <a:rPr lang="zh-TW" altLang="en-US" i="1">
                                        <a:latin typeface="Cambria Math"/>
                                      </a:rPr>
                                      <m:t>𝜖</m:t>
                                    </m:r>
                                  </m:e>
                                  <m:sub>
                                    <m:r>
                                      <m:rPr>
                                        <m:sty m:val="p"/>
                                      </m:rPr>
                                      <a:rPr lang="zh-TW" altLang="en-US">
                                        <a:latin typeface="Cambria Math"/>
                                      </a:rPr>
                                      <m:t>acc</m:t>
                                    </m:r>
                                  </m:sub>
                                </m:sSub>
                                <m:r>
                                  <a:rPr lang="zh-TW" altLang="en-US">
                                    <a:latin typeface="Cambria Math"/>
                                  </a:rPr>
                                  <m:t>⁢</m:t>
                                </m:r>
                                <m:r>
                                  <a:rPr lang="zh-TW" altLang="en-US" i="1">
                                    <a:latin typeface="Cambria Math"/>
                                  </a:rPr>
                                  <m:t>𝛿</m:t>
                                </m:r>
                                <m:r>
                                  <a:rPr lang="zh-TW" altLang="en-US">
                                    <a:latin typeface="Cambria Math"/>
                                  </a:rPr>
                                  <m:t>⁢</m:t>
                                </m:r>
                                <m:limUpp>
                                  <m:limUppPr>
                                    <m:ctrlPr>
                                      <a:rPr lang="zh-TW" altLang="en-US" i="1">
                                        <a:latin typeface="Cambria Math"/>
                                      </a:rPr>
                                    </m:ctrlPr>
                                  </m:limUppPr>
                                  <m:e>
                                    <m:r>
                                      <a:rPr lang="zh-TW" altLang="en-US" i="1">
                                        <a:latin typeface="Cambria Math"/>
                                      </a:rPr>
                                      <m:t>𝑀</m:t>
                                    </m:r>
                                  </m:e>
                                  <m:lim>
                                    <m:r>
                                      <a:rPr lang="zh-TW" altLang="en-US">
                                        <a:latin typeface="Cambria Math"/>
                                      </a:rPr>
                                      <m:t>.</m:t>
                                    </m:r>
                                  </m:lim>
                                </m:limUpp>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m:oMathPara>
                          </a14:m>
                          <a:endParaRPr lang="zh-TW" altLang="en-US" dirty="0"/>
                        </a:p>
                      </a:txBody>
                      <a:tcPr anchor="ctr"/>
                    </a:tc>
                    <a:tc>
                      <a:txBody>
                        <a:bodyPr/>
                        <a:lstStyle/>
                        <a:p>
                          <a:pPr algn="ctr"/>
                          <a14:m>
                            <m:oMath xmlns:m="http://schemas.openxmlformats.org/officeDocument/2006/math">
                              <m:d>
                                <m:dPr>
                                  <m:ctrlPr>
                                    <a:rPr lang="zh-TW" altLang="en-US" i="1" smtClean="0">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𝑔</m:t>
                                          </m:r>
                                        </m:sub>
                                      </m:sSub>
                                    </m:num>
                                    <m:den>
                                      <m:sSub>
                                        <m:sSubPr>
                                          <m:ctrlPr>
                                            <a:rPr lang="zh-TW" altLang="en-US" i="1">
                                              <a:latin typeface="Cambria Math"/>
                                            </a:rPr>
                                          </m:ctrlPr>
                                        </m:sSubPr>
                                        <m:e>
                                          <m:r>
                                            <a:rPr lang="zh-TW" altLang="en-US" i="1">
                                              <a:latin typeface="Cambria Math"/>
                                            </a:rPr>
                                            <m:t>𝜖</m:t>
                                          </m:r>
                                        </m:e>
                                        <m:sub>
                                          <m:r>
                                            <m:rPr>
                                              <m:sty m:val="p"/>
                                            </m:rPr>
                                            <a:rPr lang="zh-TW" altLang="en-US">
                                              <a:latin typeface="Cambria Math"/>
                                            </a:rPr>
                                            <m:t>acc</m:t>
                                          </m:r>
                                        </m:sub>
                                      </m:sSub>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𝑖</m:t>
                                          </m:r>
                                        </m:sub>
                                      </m:sSub>
                                    </m:den>
                                  </m:f>
                                  <m:r>
                                    <a:rPr lang="zh-TW" altLang="en-US">
                                      <a:latin typeface="Cambria Math"/>
                                    </a:rPr>
                                    <m:t>⁢</m:t>
                                  </m:r>
                                  <m:d>
                                    <m:dPr>
                                      <m:ctrlPr>
                                        <a:rPr lang="zh-TW" altLang="en-US" i="1">
                                          <a:latin typeface="Cambria Math"/>
                                        </a:rPr>
                                      </m:ctrlPr>
                                    </m:dPr>
                                    <m:e>
                                      <m:limUpp>
                                        <m:limUppPr>
                                          <m:ctrlPr>
                                            <a:rPr lang="zh-TW" altLang="en-US" i="1">
                                              <a:latin typeface="Cambria Math"/>
                                            </a:rPr>
                                          </m:ctrlPr>
                                        </m:limUppPr>
                                        <m:e>
                                          <m:r>
                                            <a:rPr lang="zh-TW" altLang="en-US" i="1">
                                              <a:latin typeface="Cambria Math"/>
                                            </a:rPr>
                                            <m:t>𝑚</m:t>
                                          </m:r>
                                        </m:e>
                                        <m:lim>
                                          <m:r>
                                            <a:rPr lang="zh-TW" altLang="en-US">
                                              <a:latin typeface="Cambria Math"/>
                                            </a:rPr>
                                            <m:t>.</m:t>
                                          </m:r>
                                        </m:lim>
                                      </m:limUpp>
                                      <m:r>
                                        <a:rPr lang="zh-TW" altLang="en-US">
                                          <a:latin typeface="Cambria Math"/>
                                        </a:rPr>
                                        <m:t>−1</m:t>
                                      </m:r>
                                    </m:e>
                                  </m:d>
                                </m:e>
                              </m:d>
                              <m:r>
                                <a:rPr lang="zh-TW" altLang="en-US">
                                  <a:latin typeface="Cambria Math"/>
                                </a:rPr>
                                <m:t>⁢</m:t>
                              </m:r>
                              <m:sSub>
                                <m:sSubPr>
                                  <m:ctrlPr>
                                    <a:rPr lang="zh-TW" altLang="en-US" i="1">
                                      <a:latin typeface="Cambria Math"/>
                                    </a:rPr>
                                  </m:ctrlPr>
                                </m:sSubPr>
                                <m:e>
                                  <m:r>
                                    <a:rPr lang="zh-TW" altLang="en-US" i="1">
                                      <a:latin typeface="Cambria Math"/>
                                    </a:rPr>
                                    <m:t>𝐿</m:t>
                                  </m:r>
                                </m:e>
                                <m:sub>
                                  <m:r>
                                    <m:rPr>
                                      <m:sty m:val="p"/>
                                    </m:rPr>
                                    <a:rPr lang="zh-TW" altLang="en-US">
                                      <a:latin typeface="Cambria Math"/>
                                    </a:rPr>
                                    <m:t>Edd</m:t>
                                  </m:r>
                                </m:sub>
                              </m:sSub>
                              <m:r>
                                <a:rPr lang="zh-TW" altLang="en-US">
                                  <a:latin typeface="Cambria Math"/>
                                </a:rPr>
                                <m:t>=</m:t>
                              </m:r>
                              <m:d>
                                <m:dPr>
                                  <m:ctrlPr>
                                    <a:rPr lang="zh-TW" altLang="en-US" i="1">
                                      <a:latin typeface="Cambria Math"/>
                                    </a:rPr>
                                  </m:ctrlPr>
                                </m:dPr>
                                <m:e>
                                  <m:r>
                                    <a:rPr lang="zh-TW" altLang="en-US">
                                      <a:latin typeface="Cambria Math"/>
                                    </a:rPr>
                                    <m:t>2−</m:t>
                                  </m:r>
                                  <m:f>
                                    <m:fPr>
                                      <m:ctrlPr>
                                        <a:rPr lang="zh-TW" altLang="en-US" i="1">
                                          <a:latin typeface="Cambria Math"/>
                                        </a:rPr>
                                      </m:ctrlPr>
                                    </m:fPr>
                                    <m:num>
                                      <m:r>
                                        <a:rPr lang="zh-TW" altLang="en-US">
                                          <a:latin typeface="Cambria Math"/>
                                        </a:rPr>
                                        <m:t>1</m:t>
                                      </m:r>
                                    </m:num>
                                    <m:den>
                                      <m:limUpp>
                                        <m:limUppPr>
                                          <m:ctrlPr>
                                            <a:rPr lang="zh-TW" altLang="en-US" i="1">
                                              <a:latin typeface="Cambria Math"/>
                                            </a:rPr>
                                          </m:ctrlPr>
                                        </m:limUppPr>
                                        <m:e>
                                          <m:r>
                                            <a:rPr lang="zh-TW" altLang="en-US" i="1">
                                              <a:latin typeface="Cambria Math"/>
                                            </a:rPr>
                                            <m:t>𝑚</m:t>
                                          </m:r>
                                        </m:e>
                                        <m:lim>
                                          <m:r>
                                            <a:rPr lang="zh-TW" altLang="en-US">
                                              <a:latin typeface="Cambria Math"/>
                                            </a:rPr>
                                            <m:t>.</m:t>
                                          </m:r>
                                        </m:lim>
                                      </m:limUpp>
                                    </m:den>
                                  </m:f>
                                </m:e>
                              </m:d>
                              <m:r>
                                <a:rPr lang="zh-TW" altLang="en-US">
                                  <a:latin typeface="Cambria Math"/>
                                </a:rPr>
                                <m:t>⁢</m:t>
                              </m:r>
                              <m:sSub>
                                <m:sSubPr>
                                  <m:ctrlPr>
                                    <a:rPr lang="zh-TW" altLang="en-US" i="1">
                                      <a:latin typeface="Cambria Math"/>
                                    </a:rPr>
                                  </m:ctrlPr>
                                </m:sSubPr>
                                <m:e>
                                  <m:r>
                                    <a:rPr lang="zh-TW" altLang="en-US" i="1">
                                      <a:latin typeface="Cambria Math"/>
                                    </a:rPr>
                                    <m:t>𝐿</m:t>
                                  </m:r>
                                </m:e>
                                <m:sub>
                                  <m:r>
                                    <m:rPr>
                                      <m:sty m:val="p"/>
                                    </m:rPr>
                                    <a:rPr lang="zh-TW" altLang="en-US">
                                      <a:latin typeface="Cambria Math"/>
                                    </a:rPr>
                                    <m:t>Edd</m:t>
                                  </m:r>
                                </m:sub>
                              </m:sSub>
                            </m:oMath>
                          </a14:m>
                          <a:r>
                            <a:rPr lang="zh-TW" altLang="en-US" dirty="0" smtClean="0"/>
                            <a:t> </a:t>
                          </a:r>
                          <a:endParaRPr lang="zh-TW" altLang="en-US" dirty="0"/>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𝛥</m:t>
                                </m:r>
                                <m:r>
                                  <a:rPr lang="zh-TW" altLang="en-US">
                                    <a:latin typeface="Cambria Math"/>
                                  </a:rPr>
                                  <m:t>⁢</m:t>
                                </m:r>
                                <m:limUpp>
                                  <m:limUppPr>
                                    <m:ctrlPr>
                                      <a:rPr lang="zh-TW" altLang="en-US" i="1">
                                        <a:latin typeface="Cambria Math"/>
                                      </a:rPr>
                                    </m:ctrlPr>
                                  </m:limUppPr>
                                  <m:e>
                                    <m:r>
                                      <a:rPr lang="zh-TW" altLang="en-US" i="1">
                                        <a:latin typeface="Cambria Math"/>
                                      </a:rPr>
                                      <m:t>𝑀</m:t>
                                    </m:r>
                                  </m:e>
                                  <m:lim>
                                    <m:r>
                                      <a:rPr lang="zh-TW" altLang="en-US">
                                        <a:latin typeface="Cambria Math"/>
                                      </a:rPr>
                                      <m:t>.</m:t>
                                    </m:r>
                                  </m:lim>
                                </m:limUpp>
                              </m:oMath>
                            </m:oMathPara>
                          </a14:m>
                          <a:endParaRPr lang="zh-TW" altLang="en-US" dirty="0"/>
                        </a:p>
                      </a:txBody>
                      <a:tcPr anchor="ctr"/>
                    </a:tc>
                    <a:tc>
                      <a:txBody>
                        <a:bodyPr/>
                        <a:lstStyle/>
                        <a:p>
                          <a:pPr algn="ctr"/>
                          <a:r>
                            <a:rPr lang="en-US" altLang="zh-TW" dirty="0" smtClean="0"/>
                            <a:t>0</a:t>
                          </a:r>
                          <a:endParaRPr lang="zh-TW" altLang="en-US" dirty="0"/>
                        </a:p>
                      </a:txBody>
                      <a:tcPr anchor="ctr"/>
                    </a:tc>
                    <a:tc>
                      <a:txBody>
                        <a:bodyPr/>
                        <a:lstStyle/>
                        <a:p>
                          <a:pPr algn="ctr"/>
                          <a14:m>
                            <m:oMath xmlns:m="http://schemas.openxmlformats.org/officeDocument/2006/math">
                              <m:limUpp>
                                <m:limUppPr>
                                  <m:ctrlPr>
                                    <a:rPr lang="zh-TW" altLang="en-US" i="1" smtClean="0">
                                      <a:latin typeface="Cambria Math"/>
                                    </a:rPr>
                                  </m:ctrlPr>
                                </m:limUppPr>
                                <m:e>
                                  <m:r>
                                    <a:rPr lang="zh-TW" altLang="en-US" i="1">
                                      <a:latin typeface="Cambria Math"/>
                                    </a:rPr>
                                    <m:t>𝑀</m:t>
                                  </m:r>
                                </m:e>
                                <m:lim>
                                  <m:r>
                                    <a:rPr lang="zh-TW" altLang="en-US">
                                      <a:latin typeface="Cambria Math"/>
                                    </a:rPr>
                                    <m:t>.</m:t>
                                  </m:r>
                                </m:lim>
                              </m:limUpp>
                              <m:r>
                                <a:rPr lang="zh-TW" altLang="en-US">
                                  <a:latin typeface="Cambria Math"/>
                                </a:rPr>
                                <m:t>−</m:t>
                              </m:r>
                              <m:sSub>
                                <m:sSubPr>
                                  <m:ctrlPr>
                                    <a:rPr lang="zh-TW" altLang="en-US" i="1">
                                      <a:latin typeface="Cambria Math"/>
                                    </a:rPr>
                                  </m:ctrlPr>
                                </m:sSubPr>
                                <m:e>
                                  <m:limUpp>
                                    <m:limUppPr>
                                      <m:ctrlPr>
                                        <a:rPr lang="zh-TW" altLang="en-US" i="1">
                                          <a:latin typeface="Cambria Math"/>
                                        </a:rPr>
                                      </m:ctrlPr>
                                    </m:limUppPr>
                                    <m:e>
                                      <m:r>
                                        <a:rPr lang="zh-TW" altLang="en-US" i="1">
                                          <a:latin typeface="Cambria Math"/>
                                        </a:rPr>
                                        <m:t>𝑀</m:t>
                                      </m:r>
                                    </m:e>
                                    <m:lim>
                                      <m:r>
                                        <a:rPr lang="zh-TW" altLang="en-US">
                                          <a:latin typeface="Cambria Math"/>
                                        </a:rPr>
                                        <m:t>.</m:t>
                                      </m:r>
                                    </m:lim>
                                  </m:limUpp>
                                </m:e>
                                <m:sub>
                                  <m:r>
                                    <m:rPr>
                                      <m:sty m:val="p"/>
                                    </m:rPr>
                                    <a:rPr lang="zh-TW" altLang="en-US">
                                      <a:latin typeface="Cambria Math"/>
                                    </a:rPr>
                                    <m:t>Edd</m:t>
                                  </m:r>
                                </m:sub>
                              </m:sSub>
                            </m:oMath>
                          </a14:m>
                          <a:r>
                            <a:rPr lang="zh-TW" altLang="en-US" dirty="0" smtClean="0"/>
                            <a:t> </a:t>
                          </a:r>
                          <a:endParaRPr lang="zh-TW" altLang="en-US" dirty="0"/>
                        </a:p>
                      </a:txBody>
                      <a:tcPr anchor="ctr"/>
                    </a:tc>
                  </a:tr>
                  <a:tr h="370840">
                    <a:tc>
                      <a:txBody>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a:rPr>
                                  <m:t>𝛿</m:t>
                                </m:r>
                                <m:r>
                                  <a:rPr lang="zh-TW" altLang="en-US">
                                    <a:latin typeface="Cambria Math"/>
                                  </a:rPr>
                                  <m:t>⁢</m:t>
                                </m:r>
                                <m:limUpp>
                                  <m:limUppPr>
                                    <m:ctrlPr>
                                      <a:rPr lang="zh-TW" altLang="en-US" i="1">
                                        <a:latin typeface="Cambria Math"/>
                                      </a:rPr>
                                    </m:ctrlPr>
                                  </m:limUppPr>
                                  <m:e>
                                    <m:r>
                                      <a:rPr lang="zh-TW" altLang="en-US" i="1">
                                        <a:latin typeface="Cambria Math"/>
                                      </a:rPr>
                                      <m:t>𝑀</m:t>
                                    </m:r>
                                  </m:e>
                                  <m:lim>
                                    <m:r>
                                      <a:rPr lang="zh-TW" altLang="en-US">
                                        <a:latin typeface="Cambria Math"/>
                                      </a:rPr>
                                      <m:t>.</m:t>
                                    </m:r>
                                  </m:lim>
                                </m:limUpp>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limUpp>
                                  <m:limUppPr>
                                    <m:ctrlPr>
                                      <a:rPr lang="zh-TW" altLang="en-US" i="1" smtClean="0">
                                        <a:latin typeface="Cambria Math"/>
                                      </a:rPr>
                                    </m:ctrlPr>
                                  </m:limUppPr>
                                  <m:e>
                                    <m:r>
                                      <a:rPr lang="zh-TW" altLang="en-US" i="1">
                                        <a:latin typeface="Cambria Math"/>
                                      </a:rPr>
                                      <m:t>𝑀</m:t>
                                    </m:r>
                                  </m:e>
                                  <m:lim>
                                    <m:r>
                                      <a:rPr lang="zh-TW" altLang="en-US">
                                        <a:latin typeface="Cambria Math"/>
                                      </a:rPr>
                                      <m:t>.</m:t>
                                    </m:r>
                                  </m:lim>
                                </m:limUpp>
                              </m:oMath>
                            </m:oMathPara>
                          </a14:m>
                          <a:endParaRPr lang="zh-TW" altLang="en-US" dirty="0"/>
                        </a:p>
                      </a:txBody>
                      <a:tcPr anchor="ctr"/>
                    </a:tc>
                    <a:tc>
                      <a:txBody>
                        <a:bodyPr/>
                        <a:lstStyle/>
                        <a:p>
                          <a:pPr algn="ctr"/>
                          <a14:m>
                            <m:oMath xmlns:m="http://schemas.openxmlformats.org/officeDocument/2006/math">
                              <m:sSub>
                                <m:sSubPr>
                                  <m:ctrlPr>
                                    <a:rPr lang="zh-TW" altLang="en-US" i="1" smtClean="0">
                                      <a:latin typeface="Cambria Math"/>
                                    </a:rPr>
                                  </m:ctrlPr>
                                </m:sSubPr>
                                <m:e>
                                  <m:limUpp>
                                    <m:limUppPr>
                                      <m:ctrlPr>
                                        <a:rPr lang="zh-TW" altLang="en-US" i="1">
                                          <a:latin typeface="Cambria Math"/>
                                        </a:rPr>
                                      </m:ctrlPr>
                                    </m:limUppPr>
                                    <m:e>
                                      <m:r>
                                        <a:rPr lang="zh-TW" altLang="en-US" i="1">
                                          <a:latin typeface="Cambria Math"/>
                                        </a:rPr>
                                        <m:t>𝑀</m:t>
                                      </m:r>
                                    </m:e>
                                    <m:lim>
                                      <m:r>
                                        <a:rPr lang="zh-TW" altLang="en-US">
                                          <a:latin typeface="Cambria Math"/>
                                        </a:rPr>
                                        <m:t>.</m:t>
                                      </m:r>
                                    </m:lim>
                                  </m:limUpp>
                                </m:e>
                                <m:sub>
                                  <m:r>
                                    <m:rPr>
                                      <m:sty m:val="p"/>
                                    </m:rPr>
                                    <a:rPr lang="zh-TW" altLang="en-US">
                                      <a:latin typeface="Cambria Math"/>
                                    </a:rPr>
                                    <m:t>Edd</m:t>
                                  </m:r>
                                </m:sub>
                              </m:sSub>
                            </m:oMath>
                          </a14:m>
                          <a:r>
                            <a:rPr lang="zh-TW" altLang="en-US" dirty="0" smtClean="0"/>
                            <a:t> </a:t>
                          </a:r>
                          <a:endParaRPr lang="zh-TW" altLang="en-US" dirty="0"/>
                        </a:p>
                      </a:txBody>
                      <a:tcPr anchor="ctr"/>
                    </a:tc>
                  </a:tr>
                </a:tbl>
              </a:graphicData>
            </a:graphic>
          </p:graphicFrame>
        </mc:Choice>
        <mc:Fallback xmlns="">
          <p:graphicFrame>
            <p:nvGraphicFramePr>
              <p:cNvPr id="24" name="Table 23"/>
              <p:cNvGraphicFramePr>
                <a:graphicFrameLocks noGrp="1"/>
              </p:cNvGraphicFramePr>
              <p:nvPr>
                <p:extLst>
                  <p:ext uri="{D42A27DB-BD31-4B8C-83A1-F6EECF244321}">
                    <p14:modId xmlns:p14="http://schemas.microsoft.com/office/powerpoint/2010/main" val="833295230"/>
                  </p:ext>
                </p:extLst>
              </p:nvPr>
            </p:nvGraphicFramePr>
            <p:xfrm>
              <a:off x="648749" y="399131"/>
              <a:ext cx="7829724" cy="1884299"/>
            </p:xfrm>
            <a:graphic>
              <a:graphicData uri="http://schemas.openxmlformats.org/drawingml/2006/table">
                <a:tbl>
                  <a:tblPr firstRow="1" bandRow="1">
                    <a:tableStyleId>{5C22544A-7EE6-4342-B048-85BDC9FD1C3A}</a:tableStyleId>
                  </a:tblPr>
                  <a:tblGrid>
                    <a:gridCol w="1299600"/>
                    <a:gridCol w="2016847"/>
                    <a:gridCol w="4513277"/>
                  </a:tblGrid>
                  <a:tr h="370840">
                    <a:tc>
                      <a:txBody>
                        <a:bodyPr/>
                        <a:lstStyle/>
                        <a:p>
                          <a:pPr algn="ctr"/>
                          <a:endParaRPr lang="zh-TW" altLang="en-US" dirty="0"/>
                        </a:p>
                      </a:txBody>
                      <a:tcPr anchor="ctr"/>
                    </a:tc>
                    <a:tc>
                      <a:txBody>
                        <a:bodyPr/>
                        <a:lstStyle/>
                        <a:p>
                          <a:pPr algn="ctr"/>
                          <a:r>
                            <a:rPr lang="en-US" altLang="zh-TW" dirty="0" smtClean="0"/>
                            <a:t>No-wind solution</a:t>
                          </a:r>
                          <a:endParaRPr lang="zh-TW" altLang="en-US" dirty="0"/>
                        </a:p>
                      </a:txBody>
                      <a:tcPr anchor="ctr"/>
                    </a:tc>
                    <a:tc>
                      <a:txBody>
                        <a:bodyPr/>
                        <a:lstStyle/>
                        <a:p>
                          <a:pPr algn="ctr"/>
                          <a:r>
                            <a:rPr lang="en-US" altLang="zh-TW" dirty="0" smtClean="0"/>
                            <a:t>Super-</a:t>
                          </a:r>
                          <a:r>
                            <a:rPr lang="en-US" altLang="zh-TW" dirty="0" err="1" smtClean="0"/>
                            <a:t>Eddington</a:t>
                          </a:r>
                          <a:r>
                            <a:rPr lang="en-US" altLang="zh-TW" baseline="0" dirty="0" smtClean="0"/>
                            <a:t> wind solution</a:t>
                          </a:r>
                          <a:endParaRPr lang="zh-TW" altLang="en-US" dirty="0"/>
                        </a:p>
                      </a:txBody>
                      <a:tcPr anchor="ctr"/>
                    </a:tc>
                  </a:tr>
                  <a:tr h="707771">
                    <a:tc>
                      <a:txBody>
                        <a:bodyPr/>
                        <a:lstStyle/>
                        <a:p>
                          <a:endParaRPr lang="zh-TW"/>
                        </a:p>
                      </a:txBody>
                      <a:tcPr anchor="ctr">
                        <a:blipFill rotWithShape="1">
                          <a:blip r:embed="rId7"/>
                          <a:stretch>
                            <a:fillRect t="-56034" r="-503286" b="-114655"/>
                          </a:stretch>
                        </a:blipFill>
                      </a:tcPr>
                    </a:tc>
                    <a:tc>
                      <a:txBody>
                        <a:bodyPr/>
                        <a:lstStyle/>
                        <a:p>
                          <a:endParaRPr lang="zh-TW"/>
                        </a:p>
                      </a:txBody>
                      <a:tcPr anchor="ctr">
                        <a:blipFill rotWithShape="1">
                          <a:blip r:embed="rId7"/>
                          <a:stretch>
                            <a:fillRect l="-64350" t="-56034" r="-223867" b="-114655"/>
                          </a:stretch>
                        </a:blipFill>
                      </a:tcPr>
                    </a:tc>
                    <a:tc>
                      <a:txBody>
                        <a:bodyPr/>
                        <a:lstStyle/>
                        <a:p>
                          <a:endParaRPr lang="zh-TW"/>
                        </a:p>
                      </a:txBody>
                      <a:tcPr anchor="ctr">
                        <a:blipFill rotWithShape="1">
                          <a:blip r:embed="rId7"/>
                          <a:stretch>
                            <a:fillRect l="-73414" t="-56034" b="-114655"/>
                          </a:stretch>
                        </a:blipFill>
                      </a:tcPr>
                    </a:tc>
                  </a:tr>
                  <a:tr h="402844">
                    <a:tc>
                      <a:txBody>
                        <a:bodyPr/>
                        <a:lstStyle/>
                        <a:p>
                          <a:endParaRPr lang="zh-TW"/>
                        </a:p>
                      </a:txBody>
                      <a:tcPr anchor="ctr">
                        <a:blipFill rotWithShape="1">
                          <a:blip r:embed="rId7"/>
                          <a:stretch>
                            <a:fillRect t="-270149" r="-503286" b="-98507"/>
                          </a:stretch>
                        </a:blipFill>
                      </a:tcPr>
                    </a:tc>
                    <a:tc>
                      <a:txBody>
                        <a:bodyPr/>
                        <a:lstStyle/>
                        <a:p>
                          <a:pPr algn="ctr"/>
                          <a:r>
                            <a:rPr lang="en-US" altLang="zh-TW" dirty="0" smtClean="0"/>
                            <a:t>0</a:t>
                          </a:r>
                          <a:endParaRPr lang="zh-TW" altLang="en-US" dirty="0"/>
                        </a:p>
                      </a:txBody>
                      <a:tcPr anchor="ctr"/>
                    </a:tc>
                    <a:tc>
                      <a:txBody>
                        <a:bodyPr/>
                        <a:lstStyle/>
                        <a:p>
                          <a:endParaRPr lang="zh-TW"/>
                        </a:p>
                      </a:txBody>
                      <a:tcPr anchor="ctr">
                        <a:blipFill rotWithShape="1">
                          <a:blip r:embed="rId7"/>
                          <a:stretch>
                            <a:fillRect l="-73414" t="-270149" b="-98507"/>
                          </a:stretch>
                        </a:blipFill>
                      </a:tcPr>
                    </a:tc>
                  </a:tr>
                  <a:tr h="402844">
                    <a:tc>
                      <a:txBody>
                        <a:bodyPr/>
                        <a:lstStyle/>
                        <a:p>
                          <a:endParaRPr lang="zh-TW"/>
                        </a:p>
                      </a:txBody>
                      <a:tcPr anchor="ctr">
                        <a:blipFill rotWithShape="1">
                          <a:blip r:embed="rId7"/>
                          <a:stretch>
                            <a:fillRect t="-375758" r="-503286"/>
                          </a:stretch>
                        </a:blipFill>
                      </a:tcPr>
                    </a:tc>
                    <a:tc>
                      <a:txBody>
                        <a:bodyPr/>
                        <a:lstStyle/>
                        <a:p>
                          <a:endParaRPr lang="zh-TW"/>
                        </a:p>
                      </a:txBody>
                      <a:tcPr anchor="ctr">
                        <a:blipFill rotWithShape="1">
                          <a:blip r:embed="rId7"/>
                          <a:stretch>
                            <a:fillRect l="-64350" t="-375758" r="-223867"/>
                          </a:stretch>
                        </a:blipFill>
                      </a:tcPr>
                    </a:tc>
                    <a:tc>
                      <a:txBody>
                        <a:bodyPr/>
                        <a:lstStyle/>
                        <a:p>
                          <a:endParaRPr lang="zh-TW"/>
                        </a:p>
                      </a:txBody>
                      <a:tcPr anchor="ctr">
                        <a:blipFill rotWithShape="1">
                          <a:blip r:embed="rId7"/>
                          <a:stretch>
                            <a:fillRect l="-73414" t="-375758"/>
                          </a:stretch>
                        </a:blipFill>
                      </a:tcPr>
                    </a:tc>
                  </a:tr>
                </a:tbl>
              </a:graphicData>
            </a:graphic>
          </p:graphicFrame>
        </mc:Fallback>
      </mc:AlternateContent>
      <p:sp>
        <p:nvSpPr>
          <p:cNvPr id="2" name="TextBox 1"/>
          <p:cNvSpPr txBox="1"/>
          <p:nvPr/>
        </p:nvSpPr>
        <p:spPr>
          <a:xfrm>
            <a:off x="4339372" y="4177894"/>
            <a:ext cx="4537268" cy="523220"/>
          </a:xfrm>
          <a:prstGeom prst="rect">
            <a:avLst/>
          </a:prstGeom>
          <a:noFill/>
        </p:spPr>
        <p:txBody>
          <a:bodyPr wrap="none" rtlCol="0">
            <a:spAutoFit/>
          </a:bodyPr>
          <a:lstStyle/>
          <a:p>
            <a:r>
              <a:rPr lang="en-US" altLang="zh-TW" sz="2800" dirty="0" smtClean="0">
                <a:solidFill>
                  <a:srgbClr val="FF0000"/>
                </a:solidFill>
                <a:latin typeface="Cambria Math" pitchFamily="18" charset="0"/>
                <a:ea typeface="Cambria Math" pitchFamily="18" charset="0"/>
              </a:rPr>
              <a:t>This was derived for Case C !</a:t>
            </a:r>
            <a:endParaRPr lang="zh-TW" altLang="en-US" sz="2800" dirty="0" smtClean="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18153153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altLang="zh-TW" sz="3600" dirty="0" smtClean="0"/>
              <a:t>Next Week</a:t>
            </a:r>
            <a:endParaRPr lang="zh-TW" altLang="en-US" sz="3600" dirty="0"/>
          </a:p>
        </p:txBody>
      </p:sp>
      <p:pic>
        <p:nvPicPr>
          <p:cNvPr id="2050" name="Picture 2" descr="http://tweakyourbiz.com/global/files/Merry-Christmas-from-Blogger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07616"/>
            <a:ext cx="9148105" cy="51503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70302" y="990600"/>
            <a:ext cx="5607497" cy="523220"/>
          </a:xfrm>
          <a:prstGeom prst="rect">
            <a:avLst/>
          </a:prstGeom>
          <a:noFill/>
        </p:spPr>
        <p:txBody>
          <a:bodyPr wrap="none" rtlCol="0">
            <a:spAutoFit/>
          </a:bodyPr>
          <a:lstStyle/>
          <a:p>
            <a:r>
              <a:rPr lang="en-US" altLang="zh-TW" sz="2800" dirty="0" smtClean="0">
                <a:latin typeface="Cambria Math" pitchFamily="18" charset="0"/>
                <a:ea typeface="Cambria Math" pitchFamily="18" charset="0"/>
              </a:rPr>
              <a:t>No Black Hole Astrophysics Report!</a:t>
            </a:r>
            <a:endParaRPr lang="zh-TW" altLang="en-US" sz="2800" dirty="0" smtClean="0">
              <a:latin typeface="Cambria Math" pitchFamily="18" charset="0"/>
              <a:ea typeface="Cambria Math" pitchFamily="18" charset="0"/>
            </a:endParaRPr>
          </a:p>
        </p:txBody>
      </p:sp>
    </p:spTree>
    <p:extLst>
      <p:ext uri="{BB962C8B-B14F-4D97-AF65-F5344CB8AC3E}">
        <p14:creationId xmlns:p14="http://schemas.microsoft.com/office/powerpoint/2010/main" val="27898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600" dirty="0" smtClean="0"/>
              <a:t>What was already discussed (in the book)</a:t>
            </a:r>
            <a:endParaRPr lang="zh-TW" altLang="en-US" sz="3600" dirty="0"/>
          </a:p>
        </p:txBody>
      </p:sp>
      <p:pic>
        <p:nvPicPr>
          <p:cNvPr id="3" name="Picture 2" descr="G:\Desktop\Black Hole Astrophysics\Textbook circle\11 Ch\spinning-black-hole-01-670x440-1302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 y="2243602"/>
            <a:ext cx="6655330" cy="4370664"/>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p:cNvGrpSpPr/>
          <p:nvPr/>
        </p:nvGrpSpPr>
        <p:grpSpPr>
          <a:xfrm>
            <a:off x="2551102" y="4710914"/>
            <a:ext cx="2282412" cy="1280998"/>
            <a:chOff x="2551102" y="4710914"/>
            <a:chExt cx="2282412" cy="1280998"/>
          </a:xfrm>
        </p:grpSpPr>
        <p:cxnSp>
          <p:nvCxnSpPr>
            <p:cNvPr id="39" name="Straight Arrow Connector 38"/>
            <p:cNvCxnSpPr/>
            <p:nvPr/>
          </p:nvCxnSpPr>
          <p:spPr>
            <a:xfrm flipV="1">
              <a:off x="2632827" y="5451624"/>
              <a:ext cx="559689" cy="16383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001079" y="5142452"/>
              <a:ext cx="343838" cy="7486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164225" y="4782511"/>
              <a:ext cx="420746" cy="28066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3923649" y="4710914"/>
              <a:ext cx="119781" cy="27104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20168179">
              <a:off x="2551102" y="5345581"/>
              <a:ext cx="2282412"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Advection of plasma and heat into BH</a:t>
              </a:r>
              <a:endParaRPr lang="zh-TW" altLang="en-US" dirty="0" smtClean="0">
                <a:latin typeface="Cambria Math" pitchFamily="18" charset="0"/>
                <a:ea typeface="Cambria Math" pitchFamily="18" charset="0"/>
              </a:endParaRPr>
            </a:p>
          </p:txBody>
        </p:sp>
      </p:grpSp>
      <p:sp>
        <p:nvSpPr>
          <p:cNvPr id="28" name="TextBox 27"/>
          <p:cNvSpPr txBox="1"/>
          <p:nvPr/>
        </p:nvSpPr>
        <p:spPr>
          <a:xfrm>
            <a:off x="209535" y="1050959"/>
            <a:ext cx="8719794"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Material (and heat) that has sunk into the hole becomes part of the BH and no longer has an effect the workings of the BH engine. The only thing it does now is to help the BH grow.</a:t>
            </a:r>
            <a:endParaRPr lang="zh-TW" altLang="en-US" dirty="0">
              <a:latin typeface="Cambria Math" pitchFamily="18" charset="0"/>
              <a:ea typeface="Cambria Math" pitchFamily="18" charset="0"/>
            </a:endParaRPr>
          </a:p>
        </p:txBody>
      </p:sp>
    </p:spTree>
    <p:extLst>
      <p:ext uri="{BB962C8B-B14F-4D97-AF65-F5344CB8AC3E}">
        <p14:creationId xmlns:p14="http://schemas.microsoft.com/office/powerpoint/2010/main" val="513073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smtClean="0"/>
              <a:t>What is going to be discussed</a:t>
            </a:r>
            <a:endParaRPr lang="zh-TW" altLang="en-US" dirty="0"/>
          </a:p>
        </p:txBody>
      </p:sp>
      <p:pic>
        <p:nvPicPr>
          <p:cNvPr id="3" name="Picture 2" descr="G:\Desktop\Black Hole Astrophysics\Textbook circle\11 Ch\spinning-black-hole-01-670x440-1302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 y="2243602"/>
            <a:ext cx="6655330" cy="437066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12236" y="2039680"/>
            <a:ext cx="4548095" cy="3193747"/>
            <a:chOff x="93754" y="1350433"/>
            <a:chExt cx="4548095" cy="3193747"/>
          </a:xfrm>
        </p:grpSpPr>
        <p:grpSp>
          <p:nvGrpSpPr>
            <p:cNvPr id="23" name="Group 22"/>
            <p:cNvGrpSpPr/>
            <p:nvPr/>
          </p:nvGrpSpPr>
          <p:grpSpPr>
            <a:xfrm>
              <a:off x="545887" y="1350433"/>
              <a:ext cx="4095962" cy="3193747"/>
              <a:chOff x="545887" y="1350433"/>
              <a:chExt cx="4095962" cy="3193747"/>
            </a:xfrm>
          </p:grpSpPr>
          <p:cxnSp>
            <p:nvCxnSpPr>
              <p:cNvPr id="25" name="Straight Arrow Connector 24"/>
              <p:cNvCxnSpPr/>
              <p:nvPr/>
            </p:nvCxnSpPr>
            <p:spPr>
              <a:xfrm flipV="1">
                <a:off x="3886200" y="3250782"/>
                <a:ext cx="194733" cy="7708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080933" y="2252133"/>
                <a:ext cx="0"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248149" y="3147179"/>
                <a:ext cx="262467"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510616" y="2198913"/>
                <a:ext cx="131233"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983566" y="1350433"/>
                <a:ext cx="82764"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4606079" y="1394579"/>
                <a:ext cx="35770" cy="7450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2262929" y="3849847"/>
                <a:ext cx="719668" cy="4868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1617133" y="3026624"/>
                <a:ext cx="569596" cy="706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1185333" y="2154767"/>
                <a:ext cx="370630" cy="7789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1707779" y="4205513"/>
                <a:ext cx="957899" cy="3386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986367" y="3483482"/>
                <a:ext cx="678497" cy="6097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545887" y="2601080"/>
                <a:ext cx="370630" cy="7789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93754" y="1528530"/>
              <a:ext cx="1722883" cy="646331"/>
            </a:xfrm>
            <a:prstGeom prst="rect">
              <a:avLst/>
            </a:prstGeom>
            <a:noFill/>
          </p:spPr>
          <p:txBody>
            <a:bodyPr wrap="square" rtlCol="0">
              <a:spAutoFit/>
            </a:bodyPr>
            <a:lstStyle/>
            <a:p>
              <a:r>
                <a:rPr lang="en-US" altLang="zh-TW" dirty="0" smtClean="0">
                  <a:solidFill>
                    <a:schemeClr val="bg1"/>
                  </a:solidFill>
                  <a:latin typeface="Cambria Math" pitchFamily="18" charset="0"/>
                  <a:ea typeface="Cambria Math" pitchFamily="18" charset="0"/>
                </a:rPr>
                <a:t>Thermal wind up to ~0.1c</a:t>
              </a:r>
              <a:endParaRPr lang="zh-TW" altLang="en-US" dirty="0" smtClean="0">
                <a:solidFill>
                  <a:schemeClr val="bg1"/>
                </a:solidFill>
                <a:latin typeface="Cambria Math" pitchFamily="18" charset="0"/>
                <a:ea typeface="Cambria Math" pitchFamily="18" charset="0"/>
              </a:endParaRPr>
            </a:p>
          </p:txBody>
        </p:sp>
      </p:grpSp>
      <p:sp>
        <p:nvSpPr>
          <p:cNvPr id="44" name="Rectangle 43"/>
          <p:cNvSpPr/>
          <p:nvPr/>
        </p:nvSpPr>
        <p:spPr>
          <a:xfrm>
            <a:off x="183823" y="950281"/>
            <a:ext cx="8733934" cy="923330"/>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 When the rate of accretion becomes so large that </a:t>
            </a:r>
            <a:r>
              <a:rPr lang="en-US" altLang="zh-TW" dirty="0" smtClean="0">
                <a:latin typeface="Cambria Math" panose="02040503050406030204" pitchFamily="18" charset="0"/>
                <a:ea typeface="Cambria Math" panose="02040503050406030204" pitchFamily="18" charset="0"/>
              </a:rPr>
              <a:t>the pressure </a:t>
            </a:r>
            <a:r>
              <a:rPr lang="en-US" altLang="zh-TW" dirty="0">
                <a:latin typeface="Cambria Math" panose="02040503050406030204" pitchFamily="18" charset="0"/>
                <a:ea typeface="Cambria Math" panose="02040503050406030204" pitchFamily="18" charset="0"/>
              </a:rPr>
              <a:t>of radiation becomes important, then radiation-pressure-driven winds </a:t>
            </a:r>
            <a:r>
              <a:rPr lang="en-US" altLang="zh-TW" dirty="0" smtClean="0">
                <a:latin typeface="Cambria Math" panose="02040503050406030204" pitchFamily="18" charset="0"/>
                <a:ea typeface="Cambria Math" panose="02040503050406030204" pitchFamily="18" charset="0"/>
              </a:rPr>
              <a:t>help to </a:t>
            </a:r>
            <a:r>
              <a:rPr lang="en-US" altLang="zh-TW" dirty="0">
                <a:latin typeface="Cambria Math" panose="02040503050406030204" pitchFamily="18" charset="0"/>
                <a:ea typeface="Cambria Math" panose="02040503050406030204" pitchFamily="18" charset="0"/>
              </a:rPr>
              <a:t>self-limit the amount of material that is allowed to fall toward the black </a:t>
            </a:r>
            <a:r>
              <a:rPr lang="en-US" altLang="zh-TW" dirty="0" smtClean="0">
                <a:latin typeface="Cambria Math" panose="02040503050406030204" pitchFamily="18" charset="0"/>
                <a:ea typeface="Cambria Math" panose="02040503050406030204" pitchFamily="18" charset="0"/>
              </a:rPr>
              <a:t>hole or </a:t>
            </a:r>
            <a:r>
              <a:rPr lang="en-US" altLang="zh-TW" dirty="0">
                <a:latin typeface="Cambria Math" panose="02040503050406030204" pitchFamily="18" charset="0"/>
                <a:ea typeface="Cambria Math" panose="02040503050406030204" pitchFamily="18" charset="0"/>
              </a:rPr>
              <a:t>neutron star.</a:t>
            </a:r>
            <a:endParaRPr lang="zh-TW" altLang="en-US" dirty="0">
              <a:latin typeface="Cambria Math" panose="02040503050406030204" pitchFamily="18" charset="0"/>
            </a:endParaRPr>
          </a:p>
        </p:txBody>
      </p:sp>
      <p:sp>
        <p:nvSpPr>
          <p:cNvPr id="45" name="TextBox 44"/>
          <p:cNvSpPr txBox="1"/>
          <p:nvPr/>
        </p:nvSpPr>
        <p:spPr>
          <a:xfrm>
            <a:off x="6796724" y="2207268"/>
            <a:ext cx="2271862" cy="1477328"/>
          </a:xfrm>
          <a:prstGeom prst="rect">
            <a:avLst/>
          </a:prstGeom>
          <a:noFill/>
        </p:spPr>
        <p:txBody>
          <a:bodyPr wrap="square" rtlCol="0">
            <a:spAutoFit/>
          </a:bodyPr>
          <a:lstStyle/>
          <a:p>
            <a:r>
              <a:rPr lang="en-US" altLang="zh-TW" dirty="0" smtClean="0">
                <a:latin typeface="Cambria Math" pitchFamily="18" charset="0"/>
                <a:ea typeface="Cambria Math" pitchFamily="18" charset="0"/>
              </a:rPr>
              <a:t>It can also be done in a steady manner that allows the engine to fuel steadily but at a reduced rate.</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469968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t>What </a:t>
            </a:r>
            <a:r>
              <a:rPr lang="en-US" altLang="zh-TW" dirty="0" smtClean="0"/>
              <a:t>would be discussed</a:t>
            </a:r>
            <a:endParaRPr lang="zh-TW" altLang="en-US" dirty="0"/>
          </a:p>
        </p:txBody>
      </p:sp>
      <p:pic>
        <p:nvPicPr>
          <p:cNvPr id="3" name="Picture 2" descr="G:\Desktop\Black Hole Astrophysics\Textbook circle\11 Ch\spinning-black-hole-01-670x440-1302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 y="2243602"/>
            <a:ext cx="6655330" cy="4370664"/>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835041" y="966289"/>
            <a:ext cx="2357475"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Winds and jets of </a:t>
            </a:r>
            <a:r>
              <a:rPr lang="en-US" altLang="zh-TW" dirty="0" err="1" smtClean="0">
                <a:latin typeface="Cambria Math" pitchFamily="18" charset="0"/>
                <a:ea typeface="Cambria Math" pitchFamily="18" charset="0"/>
              </a:rPr>
              <a:t>nonthermal</a:t>
            </a:r>
            <a:r>
              <a:rPr lang="en-US" altLang="zh-TW" dirty="0" smtClean="0">
                <a:latin typeface="Cambria Math" pitchFamily="18" charset="0"/>
                <a:ea typeface="Cambria Math" pitchFamily="18" charset="0"/>
              </a:rPr>
              <a:t> particles driven by a magnetic turbine up to ~0.99c</a:t>
            </a:r>
            <a:endParaRPr lang="zh-TW" altLang="en-US" dirty="0" smtClean="0">
              <a:latin typeface="Cambria Math" pitchFamily="18" charset="0"/>
              <a:ea typeface="Cambria Math" pitchFamily="18" charset="0"/>
            </a:endParaRPr>
          </a:p>
        </p:txBody>
      </p:sp>
      <p:sp>
        <p:nvSpPr>
          <p:cNvPr id="44" name="TextBox 43"/>
          <p:cNvSpPr txBox="1"/>
          <p:nvPr/>
        </p:nvSpPr>
        <p:spPr>
          <a:xfrm>
            <a:off x="3271101" y="1043273"/>
            <a:ext cx="5872899"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last exhaust system also removes angular momentum and involves the complicated action of magnetic fields. It will be discussed in depth in Ch14~Ch15.</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469968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0478" y="855532"/>
            <a:ext cx="9154478" cy="6011895"/>
            <a:chOff x="1920413" y="2140139"/>
            <a:chExt cx="6655330" cy="4370664"/>
          </a:xfrm>
        </p:grpSpPr>
        <p:pic>
          <p:nvPicPr>
            <p:cNvPr id="3" name="Picture 2" descr="G:\Desktop\Black Hole Astrophysics\Textbook circle\11 Ch\spinning-black-hole-01-670x440-1302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413" y="2140139"/>
              <a:ext cx="6655330" cy="437066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023977" y="2140139"/>
              <a:ext cx="4935052" cy="3237048"/>
              <a:chOff x="197318" y="1554355"/>
              <a:chExt cx="4935052" cy="3237048"/>
            </a:xfrm>
          </p:grpSpPr>
          <p:cxnSp>
            <p:nvCxnSpPr>
              <p:cNvPr id="7" name="Straight Arrow Connector 6"/>
              <p:cNvCxnSpPr/>
              <p:nvPr/>
            </p:nvCxnSpPr>
            <p:spPr>
              <a:xfrm flipV="1">
                <a:off x="3886200" y="3250782"/>
                <a:ext cx="194733" cy="7708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080933" y="2252133"/>
                <a:ext cx="0"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248149" y="3147179"/>
                <a:ext cx="262467"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10616" y="2198913"/>
                <a:ext cx="131233"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983566" y="1651978"/>
                <a:ext cx="82765" cy="50278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576233" y="1554355"/>
                <a:ext cx="65617" cy="58529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262929" y="3849847"/>
                <a:ext cx="719668" cy="4868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555963" y="3081315"/>
                <a:ext cx="630766" cy="65208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123711" y="2245279"/>
                <a:ext cx="370630" cy="7789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848966" y="4146584"/>
                <a:ext cx="892913" cy="39124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185333" y="3460246"/>
                <a:ext cx="576898" cy="6097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31719" y="2544234"/>
                <a:ext cx="440480" cy="7789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641849" y="3081315"/>
                <a:ext cx="345933"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001137" y="2198913"/>
                <a:ext cx="131233" cy="7916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132370" y="1554355"/>
                <a:ext cx="0" cy="5411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1422981" y="4452736"/>
                <a:ext cx="957899" cy="3386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01569" y="3730705"/>
                <a:ext cx="678497" cy="6097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197318" y="2848303"/>
                <a:ext cx="434402" cy="7789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38" name="Title 1"/>
          <p:cNvSpPr>
            <a:spLocks noGrp="1"/>
          </p:cNvSpPr>
          <p:nvPr>
            <p:ph type="title"/>
          </p:nvPr>
        </p:nvSpPr>
        <p:spPr>
          <a:xfrm>
            <a:off x="457200" y="-153187"/>
            <a:ext cx="8229600" cy="1143000"/>
          </a:xfrm>
        </p:spPr>
        <p:txBody>
          <a:bodyPr/>
          <a:lstStyle/>
          <a:p>
            <a:r>
              <a:rPr lang="en-US" altLang="zh-TW" dirty="0" smtClean="0"/>
              <a:t>Today</a:t>
            </a:r>
            <a:r>
              <a:rPr lang="zh-TW" altLang="en-US" dirty="0" smtClean="0"/>
              <a:t>：</a:t>
            </a:r>
            <a:r>
              <a:rPr lang="en-US" altLang="zh-TW" dirty="0" smtClean="0"/>
              <a:t>Radiation driven winds</a:t>
            </a:r>
            <a:endParaRPr lang="zh-TW" altLang="en-US" dirty="0"/>
          </a:p>
        </p:txBody>
      </p:sp>
    </p:spTree>
    <p:extLst>
      <p:ext uri="{BB962C8B-B14F-4D97-AF65-F5344CB8AC3E}">
        <p14:creationId xmlns:p14="http://schemas.microsoft.com/office/powerpoint/2010/main" val="469968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rgbClr val="FF0000"/>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Cambria Math" pitchFamily="18" charset="0"/>
            <a:ea typeface="Cambria Math"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6826</TotalTime>
  <Words>8971</Words>
  <Application>Microsoft Office PowerPoint</Application>
  <PresentationFormat>On-screen Show (4:3)</PresentationFormat>
  <Paragraphs>548</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Black Hole Astrophysics Chapters Ch13.1~13.1.2.2</vt:lpstr>
      <vt:lpstr>A word of notice</vt:lpstr>
      <vt:lpstr>The five exhaust systems</vt:lpstr>
      <vt:lpstr>What was already discussed (in the book)</vt:lpstr>
      <vt:lpstr>What was already discussed (in the book)</vt:lpstr>
      <vt:lpstr>What was already discussed (in the book)</vt:lpstr>
      <vt:lpstr>What is going to be discussed</vt:lpstr>
      <vt:lpstr>What would be discussed</vt:lpstr>
      <vt:lpstr>Today：Radiation driven winds</vt:lpstr>
      <vt:lpstr>Radiation driven winds - Intro</vt:lpstr>
      <vt:lpstr>Radiation driven winds - Intro</vt:lpstr>
      <vt:lpstr>Model by Murray and Chiang</vt:lpstr>
      <vt:lpstr>The wind launch radius</vt:lpstr>
      <vt:lpstr>Adiabatic Wind</vt:lpstr>
      <vt:lpstr>Adiabatic Wind</vt:lpstr>
      <vt:lpstr>Adiabatic Wind</vt:lpstr>
      <vt:lpstr>Radiation (line) driven wind</vt:lpstr>
      <vt:lpstr>Line driven disk wind equation</vt:lpstr>
      <vt:lpstr>The singular point for line driven winds</vt:lpstr>
      <vt:lpstr>Position dependence of M</vt:lpstr>
      <vt:lpstr>The terminal velocity</vt:lpstr>
      <vt:lpstr>The X-Ray Heating problem</vt:lpstr>
      <vt:lpstr>X-ray Heating problem–Explanation 1</vt:lpstr>
      <vt:lpstr>X-ray Heating problem–Explanation 2</vt:lpstr>
      <vt:lpstr>X-ray Heating problem–Explanation 3</vt:lpstr>
      <vt:lpstr>X-ray Heating problem–Explanation 4</vt:lpstr>
      <vt:lpstr>PowerPoint Presentation</vt:lpstr>
      <vt:lpstr>Continuum-Driven, Super-Eddington Winds Introduction</vt:lpstr>
      <vt:lpstr>Continuum-Driven, Super-Eddington Winds Introduction</vt:lpstr>
      <vt:lpstr>Physical Structure – Intro </vt:lpstr>
      <vt:lpstr>Physical Structure – Intro </vt:lpstr>
      <vt:lpstr>Physical Structure – Intro </vt:lpstr>
      <vt:lpstr>Basic Equations</vt:lpstr>
      <vt:lpstr>The injection region</vt:lpstr>
      <vt:lpstr>Diffusion approximation H_r=(-c)/〖ρκ〗_es ⁢dp_r/dr </vt:lpstr>
      <vt:lpstr>The total accreted mass M┴.</vt:lpstr>
      <vt:lpstr>Two possible solutions</vt:lpstr>
      <vt:lpstr>The Wind Structure</vt:lpstr>
      <vt:lpstr>PowerPoint Presentation</vt:lpstr>
      <vt:lpstr>Now, it’s critical to find where the critical point (r_c) is!</vt:lpstr>
      <vt:lpstr>Radiative or Adiabatic?</vt:lpstr>
      <vt:lpstr>Radiative or Adiabatic? (cont’)</vt:lpstr>
      <vt:lpstr>Radiative or Adiabatic? (cont’)</vt:lpstr>
      <vt:lpstr>Different cases</vt:lpstr>
      <vt:lpstr>Optically thin Case A (r_sc&lt;r_sg)</vt:lpstr>
      <vt:lpstr>Optically Thick Case B (r_ad&lt;r_(s,g)&lt;r_sc&lt;r_s)</vt:lpstr>
      <vt:lpstr>Optically Thick Case D (r_s&lt;r_ad&lt;r_sc)</vt:lpstr>
      <vt:lpstr>Optically thick Case C1 (r_(s,g)&lt;r_ad&lt;r_s;r_ad&lt;r_sc)</vt:lpstr>
      <vt:lpstr>Optically thick Case C1 (r_(s,g)&lt;r_ad&lt;r_s;r_ad&lt;r_sc)</vt:lpstr>
      <vt:lpstr>Optically Thick Case C2 (r_sg&lt;r_sc&lt;r_ad&lt;r_s)</vt:lpstr>
      <vt:lpstr>ApJ, 289, 634 (1985)</vt:lpstr>
      <vt:lpstr>PowerPoint Presentation</vt:lpstr>
      <vt:lpstr>Next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Brian</cp:lastModifiedBy>
  <cp:revision>112</cp:revision>
  <dcterms:created xsi:type="dcterms:W3CDTF">2006-08-16T00:00:00Z</dcterms:created>
  <dcterms:modified xsi:type="dcterms:W3CDTF">2013-12-16T10:34:49Z</dcterms:modified>
</cp:coreProperties>
</file>